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
  </p:notesMasterIdLst>
  <p:handoutMasterIdLst>
    <p:handoutMasterId r:id="rId7"/>
  </p:handoutMasterIdLst>
  <p:sldIdLst>
    <p:sldId id="261" r:id="rId5"/>
  </p:sldIdLst>
  <p:sldSz cx="9144000" cy="6858000" type="screen4x3"/>
  <p:notesSz cx="6670675" cy="99298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D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47" autoAdjust="0"/>
  </p:normalViewPr>
  <p:slideViewPr>
    <p:cSldViewPr>
      <p:cViewPr varScale="1">
        <p:scale>
          <a:sx n="69" d="100"/>
          <a:sy n="69" d="100"/>
        </p:scale>
        <p:origin x="118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3128"/>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9219" name="Rectangle 3"/>
          <p:cNvSpPr>
            <a:spLocks noGrp="1" noChangeArrowheads="1"/>
          </p:cNvSpPr>
          <p:nvPr>
            <p:ph type="dt" sz="quarter" idx="1"/>
          </p:nvPr>
        </p:nvSpPr>
        <p:spPr bwMode="auto">
          <a:xfrm>
            <a:off x="3779838" y="0"/>
            <a:ext cx="289083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9220" name="Rectangle 4"/>
          <p:cNvSpPr>
            <a:spLocks noGrp="1" noChangeArrowheads="1"/>
          </p:cNvSpPr>
          <p:nvPr>
            <p:ph type="ftr" sz="quarter" idx="2"/>
          </p:nvPr>
        </p:nvSpPr>
        <p:spPr bwMode="auto">
          <a:xfrm>
            <a:off x="0" y="9432925"/>
            <a:ext cx="2890838"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9221" name="Rectangle 5"/>
          <p:cNvSpPr>
            <a:spLocks noGrp="1" noChangeArrowheads="1"/>
          </p:cNvSpPr>
          <p:nvPr>
            <p:ph type="sldNum" sz="quarter" idx="3"/>
          </p:nvPr>
        </p:nvSpPr>
        <p:spPr bwMode="auto">
          <a:xfrm>
            <a:off x="3779838" y="9432925"/>
            <a:ext cx="2890837"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47850DC-4B7B-4DDB-AF95-BE45BC800185}"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8195" name="Rectangle 3"/>
          <p:cNvSpPr>
            <a:spLocks noGrp="1" noChangeArrowheads="1"/>
          </p:cNvSpPr>
          <p:nvPr>
            <p:ph type="dt" idx="1"/>
          </p:nvPr>
        </p:nvSpPr>
        <p:spPr bwMode="auto">
          <a:xfrm>
            <a:off x="3779838" y="0"/>
            <a:ext cx="289083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7172" name="Rectangle 4"/>
          <p:cNvSpPr>
            <a:spLocks noGrp="1" noRot="1" noChangeAspect="1" noChangeArrowheads="1" noTextEdit="1"/>
          </p:cNvSpPr>
          <p:nvPr>
            <p:ph type="sldImg" idx="2"/>
          </p:nvPr>
        </p:nvSpPr>
        <p:spPr bwMode="auto">
          <a:xfrm>
            <a:off x="852488" y="744538"/>
            <a:ext cx="4965700" cy="372427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889000" y="4716463"/>
            <a:ext cx="4892675" cy="4468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9432925"/>
            <a:ext cx="2890838"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8199" name="Rectangle 7"/>
          <p:cNvSpPr>
            <a:spLocks noGrp="1" noChangeArrowheads="1"/>
          </p:cNvSpPr>
          <p:nvPr>
            <p:ph type="sldNum" sz="quarter" idx="5"/>
          </p:nvPr>
        </p:nvSpPr>
        <p:spPr bwMode="auto">
          <a:xfrm>
            <a:off x="3779838" y="9432925"/>
            <a:ext cx="2890837"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D9F01EB-EC81-47AB-BA30-57B69291565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D641B58E-A7C1-4628-991B-46E81AD7F1F5}" type="slidenum">
              <a:rPr lang="en-US" smtClean="0"/>
              <a:pPr/>
              <a:t>1</a:t>
            </a:fld>
            <a:endParaRPr lang="en-US"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lgn="ctr">
              <a:defRPr/>
            </a:lvl1pPr>
          </a:lstStyle>
          <a:p>
            <a:pPr>
              <a:defRPr/>
            </a:pPr>
            <a:fld id="{4F40A6A1-EDEA-49E7-9EBE-CCE48D7C39A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685800"/>
          </a:xfrm>
          <a:prstGeom prst="rect">
            <a:avLst/>
          </a:prstGeom>
        </p:spPr>
        <p:txBody>
          <a:bodyPr/>
          <a:lstStyle>
            <a:lvl1pPr>
              <a:defRPr sz="2000"/>
            </a:lvl1pPr>
          </a:lstStyle>
          <a:p>
            <a:r>
              <a:rPr lang="en-US"/>
              <a:t>Click to edit Master title style</a:t>
            </a:r>
            <a:endParaRPr lang="en-US" dirty="0"/>
          </a:p>
        </p:txBody>
      </p:sp>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lgn="ctr">
              <a:defRPr/>
            </a:lvl1pPr>
          </a:lstStyle>
          <a:p>
            <a:pPr>
              <a:defRPr/>
            </a:pPr>
            <a:fld id="{08737962-356F-4FE4-81D9-35F7017D157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p:txBody>
          <a:bodyPr/>
          <a:lstStyle>
            <a:lvl1pPr algn="ctr">
              <a:defRPr/>
            </a:lvl1pPr>
          </a:lstStyle>
          <a:p>
            <a:pPr>
              <a:defRPr/>
            </a:pPr>
            <a:fld id="{AEA803EE-8FA3-4F22-9D29-81750D76E98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lgn="ctr">
              <a:defRPr/>
            </a:lvl1pPr>
          </a:lstStyle>
          <a:p>
            <a:pPr>
              <a:defRPr/>
            </a:pPr>
            <a:fld id="{3D438053-C4AA-4E08-BCC6-BC89ADAA5D9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6026161-7E6D-47DA-9480-04F3657FA99F}" type="slidenum">
              <a:rPr lang="en-US"/>
              <a:pPr>
                <a:defRPr/>
              </a:pPr>
              <a:t>‹#›</a:t>
            </a:fld>
            <a:endParaRPr lang="en-US" dirty="0"/>
          </a:p>
        </p:txBody>
      </p:sp>
      <p:sp>
        <p:nvSpPr>
          <p:cNvPr id="7" name="TextBox 6"/>
          <p:cNvSpPr txBox="1"/>
          <p:nvPr userDrawn="1"/>
        </p:nvSpPr>
        <p:spPr>
          <a:xfrm>
            <a:off x="762000" y="228600"/>
            <a:ext cx="7467600" cy="400050"/>
          </a:xfrm>
          <a:prstGeom prst="rect">
            <a:avLst/>
          </a:prstGeom>
          <a:noFill/>
        </p:spPr>
        <p:txBody>
          <a:bodyPr>
            <a:spAutoFit/>
          </a:bodyPr>
          <a:lstStyle/>
          <a:p>
            <a:pPr>
              <a:defRPr/>
            </a:pPr>
            <a:r>
              <a:rPr lang="en-US" sz="2000" b="1" i="1" kern="0" dirty="0">
                <a:solidFill>
                  <a:srgbClr val="CCCCFF"/>
                </a:solidFill>
                <a:latin typeface="Arial"/>
                <a:ea typeface="+mj-ea"/>
                <a:cs typeface="Arial"/>
              </a:rPr>
              <a:t>Main contractor name – LTI# - Date of incident</a:t>
            </a:r>
            <a:endParaRPr lang="en-US" dirty="0"/>
          </a:p>
        </p:txBody>
      </p:sp>
      <p:sp>
        <p:nvSpPr>
          <p:cNvPr id="8" name="Rectangle 7"/>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dirty="0"/>
          </a:p>
        </p:txBody>
      </p:sp>
      <p:pic>
        <p:nvPicPr>
          <p:cNvPr id="1032" name="Content Placeholder 3" descr="PPT option1.jpg"/>
          <p:cNvPicPr>
            <a:picLocks noChangeAspect="1"/>
          </p:cNvPicPr>
          <p:nvPr userDrawn="1"/>
        </p:nvPicPr>
        <p:blipFill>
          <a:blip r:embed="rId6" cstate="print"/>
          <a:srcRect/>
          <a:stretch>
            <a:fillRect/>
          </a:stretch>
        </p:blipFill>
        <p:spPr bwMode="auto">
          <a:xfrm>
            <a:off x="-11113" y="0"/>
            <a:ext cx="9155113"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Lst>
  <p:hf hdr="0" ftr="0" dt="0"/>
  <p:txStyles>
    <p:titleStyle>
      <a:lvl1pPr algn="ctr" rtl="0" eaLnBrk="0" fontAlgn="base" hangingPunct="0">
        <a:spcBef>
          <a:spcPct val="0"/>
        </a:spcBef>
        <a:spcAft>
          <a:spcPct val="0"/>
        </a:spcAft>
        <a:defRPr sz="2000" i="1">
          <a:solidFill>
            <a:schemeClr val="hlink"/>
          </a:solidFill>
          <a:latin typeface="+mj-lt"/>
          <a:ea typeface="+mj-ea"/>
          <a:cs typeface="+mj-cs"/>
        </a:defRPr>
      </a:lvl1pPr>
      <a:lvl2pPr algn="ctr" rtl="0" eaLnBrk="0" fontAlgn="base" hangingPunct="0">
        <a:spcBef>
          <a:spcPct val="0"/>
        </a:spcBef>
        <a:spcAft>
          <a:spcPct val="0"/>
        </a:spcAft>
        <a:defRPr sz="2000" i="1">
          <a:solidFill>
            <a:schemeClr val="hlink"/>
          </a:solidFill>
          <a:latin typeface="Arial" charset="0"/>
          <a:cs typeface="Arial" charset="0"/>
        </a:defRPr>
      </a:lvl2pPr>
      <a:lvl3pPr algn="ctr" rtl="0" eaLnBrk="0" fontAlgn="base" hangingPunct="0">
        <a:spcBef>
          <a:spcPct val="0"/>
        </a:spcBef>
        <a:spcAft>
          <a:spcPct val="0"/>
        </a:spcAft>
        <a:defRPr sz="2000" i="1">
          <a:solidFill>
            <a:schemeClr val="hlink"/>
          </a:solidFill>
          <a:latin typeface="Arial" charset="0"/>
          <a:cs typeface="Arial" charset="0"/>
        </a:defRPr>
      </a:lvl3pPr>
      <a:lvl4pPr algn="ctr" rtl="0" eaLnBrk="0" fontAlgn="base" hangingPunct="0">
        <a:spcBef>
          <a:spcPct val="0"/>
        </a:spcBef>
        <a:spcAft>
          <a:spcPct val="0"/>
        </a:spcAft>
        <a:defRPr sz="2000" i="1">
          <a:solidFill>
            <a:schemeClr val="hlink"/>
          </a:solidFill>
          <a:latin typeface="Arial" charset="0"/>
          <a:cs typeface="Arial" charset="0"/>
        </a:defRPr>
      </a:lvl4pPr>
      <a:lvl5pPr algn="ctr" rtl="0" eaLnBrk="0" fontAlgn="base" hangingPunct="0">
        <a:spcBef>
          <a:spcPct val="0"/>
        </a:spcBef>
        <a:spcAft>
          <a:spcPct val="0"/>
        </a:spcAft>
        <a:defRPr sz="2000" i="1">
          <a:solidFill>
            <a:schemeClr val="hlink"/>
          </a:solidFill>
          <a:latin typeface="Arial" charset="0"/>
          <a:cs typeface="Arial" charset="0"/>
        </a:defRPr>
      </a:lvl5pPr>
      <a:lvl6pPr marL="457200" algn="ctr" rtl="0" eaLnBrk="0" fontAlgn="base" hangingPunct="0">
        <a:spcBef>
          <a:spcPct val="0"/>
        </a:spcBef>
        <a:spcAft>
          <a:spcPct val="0"/>
        </a:spcAft>
        <a:defRPr sz="2800">
          <a:solidFill>
            <a:schemeClr val="hlink"/>
          </a:solidFill>
          <a:latin typeface="Arial" charset="0"/>
          <a:cs typeface="Arial" charset="0"/>
        </a:defRPr>
      </a:lvl6pPr>
      <a:lvl7pPr marL="914400" algn="ctr" rtl="0" eaLnBrk="0" fontAlgn="base" hangingPunct="0">
        <a:spcBef>
          <a:spcPct val="0"/>
        </a:spcBef>
        <a:spcAft>
          <a:spcPct val="0"/>
        </a:spcAft>
        <a:defRPr sz="2800">
          <a:solidFill>
            <a:schemeClr val="hlink"/>
          </a:solidFill>
          <a:latin typeface="Arial" charset="0"/>
          <a:cs typeface="Arial" charset="0"/>
        </a:defRPr>
      </a:lvl7pPr>
      <a:lvl8pPr marL="1371600" algn="ctr" rtl="0" eaLnBrk="0" fontAlgn="base" hangingPunct="0">
        <a:spcBef>
          <a:spcPct val="0"/>
        </a:spcBef>
        <a:spcAft>
          <a:spcPct val="0"/>
        </a:spcAft>
        <a:defRPr sz="2800">
          <a:solidFill>
            <a:schemeClr val="hlink"/>
          </a:solidFill>
          <a:latin typeface="Arial" charset="0"/>
          <a:cs typeface="Arial" charset="0"/>
        </a:defRPr>
      </a:lvl8pPr>
      <a:lvl9pPr marL="1828800" algn="ctr" rtl="0" eaLnBrk="0" fontAlgn="base" hangingPunct="0">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ChangeArrowheads="1"/>
          </p:cNvSpPr>
          <p:nvPr/>
        </p:nvSpPr>
        <p:spPr bwMode="auto">
          <a:xfrm>
            <a:off x="609600" y="0"/>
            <a:ext cx="7772400" cy="1143000"/>
          </a:xfrm>
          <a:prstGeom prst="rect">
            <a:avLst/>
          </a:prstGeom>
          <a:noFill/>
          <a:ln w="9525">
            <a:noFill/>
            <a:miter lim="800000"/>
            <a:headEnd/>
            <a:tailEnd/>
          </a:ln>
        </p:spPr>
        <p:txBody>
          <a:bodyPr anchor="ctr"/>
          <a:lstStyle/>
          <a:p>
            <a:pPr algn="ctr"/>
            <a:endParaRPr lang="en-US" sz="2800" b="1" dirty="0">
              <a:solidFill>
                <a:schemeClr val="hlink"/>
              </a:solidFill>
              <a:latin typeface="Arial" charset="0"/>
              <a:cs typeface="Arial" charset="0"/>
            </a:endParaRPr>
          </a:p>
        </p:txBody>
      </p:sp>
      <p:sp>
        <p:nvSpPr>
          <p:cNvPr id="6" name="TextBox 5"/>
          <p:cNvSpPr txBox="1"/>
          <p:nvPr/>
        </p:nvSpPr>
        <p:spPr>
          <a:xfrm>
            <a:off x="1143000" y="1600200"/>
            <a:ext cx="8153400" cy="1570038"/>
          </a:xfrm>
          <a:prstGeom prst="rect">
            <a:avLst/>
          </a:prstGeom>
          <a:noFill/>
        </p:spPr>
        <p:txBody>
          <a:bodyPr>
            <a:spAutoFit/>
          </a:bodyPr>
          <a:lstStyle/>
          <a:p>
            <a:pPr>
              <a:buFont typeface="Arial" pitchFamily="34" charset="0"/>
              <a:buChar char="•"/>
              <a:defRPr/>
            </a:pPr>
            <a:endParaRPr lang="en-US" sz="1600" dirty="0">
              <a:solidFill>
                <a:schemeClr val="accent2">
                  <a:lumMod val="60000"/>
                  <a:lumOff val="40000"/>
                </a:schemeClr>
              </a:solidFill>
              <a:latin typeface="Calibri" pitchFamily="34" charset="0"/>
              <a:cs typeface="Calibri" pitchFamily="34" charset="0"/>
            </a:endParaRPr>
          </a:p>
          <a:p>
            <a:pPr>
              <a:buFont typeface="Arial" pitchFamily="34" charset="0"/>
              <a:buChar char="•"/>
              <a:defRPr/>
            </a:pPr>
            <a:endParaRPr lang="en-US" sz="1600" dirty="0">
              <a:solidFill>
                <a:schemeClr val="accent2">
                  <a:lumMod val="60000"/>
                  <a:lumOff val="40000"/>
                </a:schemeClr>
              </a:solidFill>
              <a:latin typeface="Calibri" pitchFamily="34" charset="0"/>
              <a:cs typeface="Calibri" pitchFamily="34" charset="0"/>
            </a:endParaRPr>
          </a:p>
          <a:p>
            <a:pPr>
              <a:defRPr/>
            </a:pPr>
            <a:endParaRPr lang="en-US" sz="1600" dirty="0">
              <a:solidFill>
                <a:schemeClr val="accent2">
                  <a:lumMod val="60000"/>
                  <a:lumOff val="40000"/>
                </a:schemeClr>
              </a:solidFill>
              <a:latin typeface="Calibri" pitchFamily="34" charset="0"/>
              <a:cs typeface="Calibri" pitchFamily="34" charset="0"/>
            </a:endParaRPr>
          </a:p>
          <a:p>
            <a:pPr>
              <a:defRPr/>
            </a:pPr>
            <a:endParaRPr lang="en-US" dirty="0">
              <a:latin typeface="Calibri" pitchFamily="34" charset="0"/>
              <a:cs typeface="Calibri" pitchFamily="34" charset="0"/>
            </a:endParaRPr>
          </a:p>
          <a:p>
            <a:pPr>
              <a:defRPr/>
            </a:pPr>
            <a:r>
              <a:rPr lang="en-US" dirty="0">
                <a:latin typeface="Calibri" pitchFamily="34" charset="0"/>
                <a:cs typeface="Calibri" pitchFamily="34" charset="0"/>
              </a:rPr>
              <a:t> </a:t>
            </a:r>
          </a:p>
        </p:txBody>
      </p:sp>
      <p:sp>
        <p:nvSpPr>
          <p:cNvPr id="6148" name="Rectangle 5"/>
          <p:cNvSpPr>
            <a:spLocks noChangeArrowheads="1"/>
          </p:cNvSpPr>
          <p:nvPr/>
        </p:nvSpPr>
        <p:spPr bwMode="auto">
          <a:xfrm>
            <a:off x="0" y="152400"/>
            <a:ext cx="9144000" cy="609600"/>
          </a:xfrm>
          <a:prstGeom prst="rect">
            <a:avLst/>
          </a:prstGeom>
          <a:noFill/>
          <a:ln w="9525">
            <a:noFill/>
            <a:miter lim="800000"/>
            <a:headEnd/>
            <a:tailEnd/>
          </a:ln>
        </p:spPr>
        <p:txBody>
          <a:bodyPr/>
          <a:lstStyle/>
          <a:p>
            <a:pPr algn="ctr"/>
            <a:endParaRPr lang="en-GB" b="1" dirty="0">
              <a:solidFill>
                <a:srgbClr val="FFFFFF"/>
              </a:solidFill>
              <a:latin typeface="Calibri" pitchFamily="34" charset="0"/>
              <a:cs typeface="Calibri" pitchFamily="34" charset="0"/>
            </a:endParaRPr>
          </a:p>
        </p:txBody>
      </p:sp>
      <p:sp>
        <p:nvSpPr>
          <p:cNvPr id="6149" name="Rectangle 4"/>
          <p:cNvSpPr>
            <a:spLocks noChangeArrowheads="1"/>
          </p:cNvSpPr>
          <p:nvPr/>
        </p:nvSpPr>
        <p:spPr bwMode="auto">
          <a:xfrm>
            <a:off x="0" y="44450"/>
            <a:ext cx="184150" cy="368300"/>
          </a:xfrm>
          <a:prstGeom prst="rect">
            <a:avLst/>
          </a:prstGeom>
          <a:noFill/>
          <a:ln w="9525">
            <a:noFill/>
            <a:miter lim="800000"/>
            <a:headEnd/>
            <a:tailEnd/>
          </a:ln>
        </p:spPr>
        <p:txBody>
          <a:bodyPr wrap="none" anchor="ctr">
            <a:spAutoFit/>
          </a:bodyPr>
          <a:lstStyle/>
          <a:p>
            <a:pPr eaLnBrk="1" hangingPunct="1"/>
            <a:endParaRPr lang="en-US" sz="1800" dirty="0">
              <a:latin typeface="Calibri" pitchFamily="34" charset="0"/>
              <a:cs typeface="Calibri" pitchFamily="34" charset="0"/>
            </a:endParaRPr>
          </a:p>
        </p:txBody>
      </p:sp>
      <p:sp>
        <p:nvSpPr>
          <p:cNvPr id="6150" name="Rectangle 5"/>
          <p:cNvSpPr>
            <a:spLocks noChangeArrowheads="1"/>
          </p:cNvSpPr>
          <p:nvPr/>
        </p:nvSpPr>
        <p:spPr bwMode="auto">
          <a:xfrm>
            <a:off x="0" y="227013"/>
            <a:ext cx="396875" cy="460375"/>
          </a:xfrm>
          <a:prstGeom prst="rect">
            <a:avLst/>
          </a:prstGeom>
          <a:noFill/>
          <a:ln w="9525">
            <a:noFill/>
            <a:miter lim="800000"/>
            <a:headEnd/>
            <a:tailEnd/>
          </a:ln>
        </p:spPr>
        <p:txBody>
          <a:bodyPr wrap="none" anchor="ctr">
            <a:spAutoFit/>
          </a:bodyPr>
          <a:lstStyle/>
          <a:p>
            <a:pPr eaLnBrk="1" hangingPunct="1"/>
            <a:endParaRPr lang="en-US" sz="600" dirty="0">
              <a:latin typeface="Calibri" pitchFamily="34" charset="0"/>
              <a:cs typeface="Calibri" pitchFamily="34" charset="0"/>
            </a:endParaRPr>
          </a:p>
          <a:p>
            <a:r>
              <a:rPr lang="en-US" sz="1800" dirty="0">
                <a:latin typeface="Calibri" pitchFamily="34" charset="0"/>
                <a:cs typeface="Calibri" pitchFamily="34" charset="0"/>
              </a:rPr>
              <a:t>    </a:t>
            </a:r>
          </a:p>
        </p:txBody>
      </p:sp>
      <p:sp>
        <p:nvSpPr>
          <p:cNvPr id="6152" name="Text Box 3"/>
          <p:cNvSpPr txBox="1">
            <a:spLocks noChangeArrowheads="1"/>
          </p:cNvSpPr>
          <p:nvPr/>
        </p:nvSpPr>
        <p:spPr bwMode="auto">
          <a:xfrm>
            <a:off x="6019800" y="2209800"/>
            <a:ext cx="3048000" cy="2362200"/>
          </a:xfrm>
          <a:prstGeom prst="rect">
            <a:avLst/>
          </a:prstGeom>
          <a:solidFill>
            <a:srgbClr val="FFFFFF"/>
          </a:solidFill>
          <a:ln w="9525">
            <a:solidFill>
              <a:srgbClr val="000000"/>
            </a:solidFill>
            <a:miter lim="800000"/>
            <a:headEnd/>
            <a:tailEnd/>
          </a:ln>
        </p:spPr>
        <p:txBody>
          <a:bodyPr/>
          <a:lstStyle/>
          <a:p>
            <a:endParaRPr lang="en-US" dirty="0">
              <a:solidFill>
                <a:schemeClr val="accent2"/>
              </a:solidFill>
              <a:latin typeface="Calibri" pitchFamily="34" charset="0"/>
              <a:cs typeface="Calibri" pitchFamily="34" charset="0"/>
            </a:endParaRPr>
          </a:p>
        </p:txBody>
      </p:sp>
      <p:sp>
        <p:nvSpPr>
          <p:cNvPr id="6153" name="Rectangle 17"/>
          <p:cNvSpPr>
            <a:spLocks noChangeArrowheads="1"/>
          </p:cNvSpPr>
          <p:nvPr/>
        </p:nvSpPr>
        <p:spPr bwMode="auto">
          <a:xfrm>
            <a:off x="0" y="2133600"/>
            <a:ext cx="5562600" cy="1261884"/>
          </a:xfrm>
          <a:prstGeom prst="rect">
            <a:avLst/>
          </a:prstGeom>
          <a:noFill/>
          <a:ln w="9525">
            <a:noFill/>
            <a:miter lim="800000"/>
            <a:headEnd/>
            <a:tailEnd/>
          </a:ln>
        </p:spPr>
        <p:txBody>
          <a:bodyPr wrap="square">
            <a:spAutoFit/>
          </a:bodyPr>
          <a:lstStyle/>
          <a:p>
            <a:r>
              <a:rPr lang="en-US" sz="1600" b="1" dirty="0">
                <a:solidFill>
                  <a:schemeClr val="accent2"/>
                </a:solidFill>
                <a:latin typeface="Calibri" pitchFamily="34" charset="0"/>
                <a:cs typeface="Calibri" pitchFamily="34" charset="0"/>
              </a:rPr>
              <a:t>What happened </a:t>
            </a:r>
          </a:p>
          <a:p>
            <a:pPr algn="just"/>
            <a:r>
              <a:rPr lang="en-US" sz="1200" dirty="0">
                <a:latin typeface="Calibri" pitchFamily="34" charset="0"/>
                <a:cs typeface="Calibri" pitchFamily="34" charset="0"/>
              </a:rPr>
              <a:t>After completing rigging down the top section of the scaffolding, a technician began removing a plank (1m section of scaffolding grating).  When he tried to push the plank up with the hammer and his hands, he slipped and fell on to the xmas tree and hit his hand against the xmas tree suffering a fracture to his upper right arm. </a:t>
            </a:r>
          </a:p>
          <a:p>
            <a:pPr algn="just"/>
            <a:endParaRPr lang="en-US" sz="1200" dirty="0">
              <a:latin typeface="Calibri" pitchFamily="34" charset="0"/>
              <a:cs typeface="Calibri" pitchFamily="34" charset="0"/>
            </a:endParaRPr>
          </a:p>
        </p:txBody>
      </p:sp>
      <p:sp>
        <p:nvSpPr>
          <p:cNvPr id="6154" name="Rectangle 15"/>
          <p:cNvSpPr>
            <a:spLocks noChangeArrowheads="1"/>
          </p:cNvSpPr>
          <p:nvPr/>
        </p:nvSpPr>
        <p:spPr bwMode="auto">
          <a:xfrm>
            <a:off x="152400" y="152400"/>
            <a:ext cx="8991600" cy="461963"/>
          </a:xfrm>
          <a:prstGeom prst="rect">
            <a:avLst/>
          </a:prstGeom>
          <a:noFill/>
          <a:ln w="9525">
            <a:noFill/>
            <a:miter lim="800000"/>
            <a:headEnd/>
            <a:tailEnd/>
          </a:ln>
        </p:spPr>
        <p:txBody>
          <a:bodyPr>
            <a:spAutoFit/>
          </a:bodyPr>
          <a:lstStyle/>
          <a:p>
            <a:pPr algn="ctr"/>
            <a:r>
              <a:rPr lang="en-GB" b="1" dirty="0">
                <a:solidFill>
                  <a:srgbClr val="FFC000"/>
                </a:solidFill>
                <a:latin typeface="Calibri" pitchFamily="34" charset="0"/>
                <a:cs typeface="Calibri" pitchFamily="34" charset="0"/>
              </a:rPr>
              <a:t>PDO Incident </a:t>
            </a:r>
            <a:r>
              <a:rPr lang="en-GB" b="1">
                <a:solidFill>
                  <a:srgbClr val="FFC000"/>
                </a:solidFill>
                <a:latin typeface="Calibri" pitchFamily="34" charset="0"/>
                <a:cs typeface="Calibri" pitchFamily="34" charset="0"/>
              </a:rPr>
              <a:t>First Alert</a:t>
            </a:r>
            <a:r>
              <a:rPr lang="en-GB" sz="1600" b="1">
                <a:solidFill>
                  <a:schemeClr val="bg1"/>
                </a:solidFill>
                <a:latin typeface="Calibri" pitchFamily="34" charset="0"/>
                <a:cs typeface="Calibri" pitchFamily="34" charset="0"/>
              </a:rPr>
              <a:t> </a:t>
            </a:r>
            <a:endParaRPr lang="en-GB" sz="1600" b="1" dirty="0">
              <a:solidFill>
                <a:schemeClr val="bg1"/>
              </a:solidFill>
              <a:latin typeface="Calibri" pitchFamily="34" charset="0"/>
              <a:cs typeface="Calibri"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422619357"/>
              </p:ext>
            </p:extLst>
          </p:nvPr>
        </p:nvGraphicFramePr>
        <p:xfrm>
          <a:off x="1447800" y="762000"/>
          <a:ext cx="7620000" cy="914400"/>
        </p:xfrm>
        <a:graphic>
          <a:graphicData uri="http://schemas.openxmlformats.org/drawingml/2006/table">
            <a:tbl>
              <a:tblPr firstRow="1" bandRow="1">
                <a:tableStyleId>{5C22544A-7EE6-4342-B048-85BDC9FD1C3A}</a:tableStyleId>
              </a:tblPr>
              <a:tblGrid>
                <a:gridCol w="1489710">
                  <a:extLst>
                    <a:ext uri="{9D8B030D-6E8A-4147-A177-3AD203B41FA5}">
                      <a16:colId xmlns:a16="http://schemas.microsoft.com/office/drawing/2014/main" val="20000"/>
                    </a:ext>
                  </a:extLst>
                </a:gridCol>
                <a:gridCol w="2914649">
                  <a:extLst>
                    <a:ext uri="{9D8B030D-6E8A-4147-A177-3AD203B41FA5}">
                      <a16:colId xmlns:a16="http://schemas.microsoft.com/office/drawing/2014/main" val="20001"/>
                    </a:ext>
                  </a:extLst>
                </a:gridCol>
                <a:gridCol w="1082040">
                  <a:extLst>
                    <a:ext uri="{9D8B030D-6E8A-4147-A177-3AD203B41FA5}">
                      <a16:colId xmlns:a16="http://schemas.microsoft.com/office/drawing/2014/main" val="20002"/>
                    </a:ext>
                  </a:extLst>
                </a:gridCol>
                <a:gridCol w="2133601">
                  <a:extLst>
                    <a:ext uri="{9D8B030D-6E8A-4147-A177-3AD203B41FA5}">
                      <a16:colId xmlns:a16="http://schemas.microsoft.com/office/drawing/2014/main" val="20003"/>
                    </a:ext>
                  </a:extLst>
                </a:gridCol>
              </a:tblGrid>
              <a:tr h="185351">
                <a:tc>
                  <a:txBody>
                    <a:bodyPr/>
                    <a:lstStyle/>
                    <a:p>
                      <a:r>
                        <a:rPr lang="en-US" sz="1400" b="1" dirty="0">
                          <a:solidFill>
                            <a:srgbClr val="C00000"/>
                          </a:solidFill>
                          <a:latin typeface="Calibri" pitchFamily="34" charset="0"/>
                          <a:cs typeface="Calibri" pitchFamily="34" charset="0"/>
                        </a:rPr>
                        <a:t>Incident type </a:t>
                      </a:r>
                      <a:endParaRPr lang="en-US" sz="1200" b="1" dirty="0">
                        <a:solidFill>
                          <a:srgbClr val="C00000"/>
                        </a:solidFill>
                        <a:latin typeface="Calibri" pitchFamily="34" charset="0"/>
                        <a:cs typeface="Calibri" pitchFamily="34" charset="0"/>
                      </a:endParaRPr>
                    </a:p>
                  </a:txBody>
                  <a:tcPr>
                    <a:noFill/>
                  </a:tcPr>
                </a:tc>
                <a:tc>
                  <a:txBody>
                    <a:bodyPr/>
                    <a:lstStyle/>
                    <a:p>
                      <a:r>
                        <a:rPr lang="en-US" sz="1400" b="0" kern="1200" dirty="0">
                          <a:solidFill>
                            <a:schemeClr val="dk1"/>
                          </a:solidFill>
                          <a:latin typeface="Calibri" pitchFamily="34" charset="0"/>
                          <a:ea typeface="+mn-ea"/>
                          <a:cs typeface="Calibri" pitchFamily="34" charset="0"/>
                        </a:rPr>
                        <a:t>LTI(#20) </a:t>
                      </a:r>
                    </a:p>
                  </a:txBody>
                  <a:tcPr>
                    <a:noFill/>
                  </a:tcPr>
                </a:tc>
                <a:tc>
                  <a:txBody>
                    <a:bodyPr/>
                    <a:lstStyle/>
                    <a:p>
                      <a:pPr marL="0" algn="l" defTabSz="914400" rtl="0" eaLnBrk="1" latinLnBrk="0" hangingPunct="1"/>
                      <a:r>
                        <a:rPr lang="en-US" sz="1400" b="1" kern="1200" dirty="0">
                          <a:solidFill>
                            <a:schemeClr val="dk1"/>
                          </a:solidFill>
                          <a:latin typeface="Calibri" pitchFamily="34" charset="0"/>
                          <a:ea typeface="+mn-ea"/>
                          <a:cs typeface="Calibri" pitchFamily="34" charset="0"/>
                        </a:rPr>
                        <a:t>PIM ID </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Calibri" pitchFamily="34" charset="0"/>
                          <a:ea typeface="+mn-ea"/>
                          <a:cs typeface="Calibri" pitchFamily="34" charset="0"/>
                        </a:rPr>
                        <a:t>1089660</a:t>
                      </a:r>
                    </a:p>
                  </a:txBody>
                  <a:tcPr>
                    <a:noFill/>
                  </a:tcPr>
                </a:tc>
                <a:extLst>
                  <a:ext uri="{0D108BD9-81ED-4DB2-BD59-A6C34878D82A}">
                    <a16:rowId xmlns:a16="http://schemas.microsoft.com/office/drawing/2014/main" val="10000"/>
                  </a:ext>
                </a:extLst>
              </a:tr>
              <a:tr h="185351">
                <a:tc>
                  <a:txBody>
                    <a:bodyPr/>
                    <a:lstStyle/>
                    <a:p>
                      <a:r>
                        <a:rPr lang="en-US" sz="1400" b="1" dirty="0">
                          <a:latin typeface="Calibri" pitchFamily="34" charset="0"/>
                          <a:cs typeface="Calibri" pitchFamily="34" charset="0"/>
                        </a:rPr>
                        <a:t>Date/</a:t>
                      </a:r>
                      <a:r>
                        <a:rPr lang="en-US" sz="1400" b="1" baseline="0" dirty="0">
                          <a:latin typeface="Calibri" pitchFamily="34" charset="0"/>
                          <a:cs typeface="Calibri" pitchFamily="34" charset="0"/>
                        </a:rPr>
                        <a:t> time </a:t>
                      </a:r>
                      <a:endParaRPr lang="en-US" sz="1400" b="1" dirty="0">
                        <a:latin typeface="Calibri" pitchFamily="34" charset="0"/>
                        <a:cs typeface="Calibri"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Calibri" pitchFamily="34" charset="0"/>
                          <a:ea typeface="+mn-ea"/>
                          <a:cs typeface="Calibri" pitchFamily="34" charset="0"/>
                        </a:rPr>
                        <a:t>23/05/2015 (08:30 hrs)</a:t>
                      </a:r>
                    </a:p>
                  </a:txBody>
                  <a:tcPr>
                    <a:noFill/>
                  </a:tcPr>
                </a:tc>
                <a:tc>
                  <a:txBody>
                    <a:bodyPr/>
                    <a:lstStyle/>
                    <a:p>
                      <a:pPr marL="0" algn="l" defTabSz="914400" rtl="0" eaLnBrk="1" latinLnBrk="0" hangingPunct="1"/>
                      <a:r>
                        <a:rPr lang="en-US" sz="1400" b="1" kern="1200" dirty="0">
                          <a:solidFill>
                            <a:schemeClr val="dk1"/>
                          </a:solidFill>
                          <a:latin typeface="Calibri" pitchFamily="34" charset="0"/>
                          <a:ea typeface="+mn-ea"/>
                          <a:cs typeface="Calibri" pitchFamily="34" charset="0"/>
                        </a:rPr>
                        <a:t>Directorate</a:t>
                      </a:r>
                    </a:p>
                  </a:txBody>
                  <a:tcPr>
                    <a:noFill/>
                  </a:tcPr>
                </a:tc>
                <a:tc>
                  <a:txBody>
                    <a:bodyPr/>
                    <a:lstStyle/>
                    <a:p>
                      <a:pPr marL="0" algn="l" defTabSz="914400" rtl="0" eaLnBrk="1" latinLnBrk="0" hangingPunct="1"/>
                      <a:endParaRPr lang="en-US" sz="1400" b="0" kern="1200" dirty="0">
                        <a:solidFill>
                          <a:schemeClr val="dk1"/>
                        </a:solidFill>
                        <a:latin typeface="Calibri" pitchFamily="34" charset="0"/>
                        <a:ea typeface="+mn-ea"/>
                        <a:cs typeface="Calibri" pitchFamily="34" charset="0"/>
                      </a:endParaRPr>
                    </a:p>
                  </a:txBody>
                  <a:tcPr>
                    <a:noFill/>
                  </a:tcPr>
                </a:tc>
                <a:extLst>
                  <a:ext uri="{0D108BD9-81ED-4DB2-BD59-A6C34878D82A}">
                    <a16:rowId xmlns:a16="http://schemas.microsoft.com/office/drawing/2014/main" val="10001"/>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alibri" pitchFamily="34" charset="0"/>
                          <a:cs typeface="Calibri" pitchFamily="34" charset="0"/>
                        </a:rPr>
                        <a:t>Location</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Calibri" pitchFamily="34" charset="0"/>
                          <a:ea typeface="+mn-ea"/>
                          <a:cs typeface="Calibri" pitchFamily="34" charset="0"/>
                        </a:rPr>
                        <a:t>Amal</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Calibri" pitchFamily="34" charset="0"/>
                          <a:ea typeface="+mn-ea"/>
                          <a:cs typeface="Calibri" pitchFamily="34" charset="0"/>
                        </a:rPr>
                        <a:t> </a:t>
                      </a:r>
                      <a:r>
                        <a:rPr lang="en-US" sz="1400" b="1" kern="1200" dirty="0">
                          <a:solidFill>
                            <a:schemeClr val="dk1"/>
                          </a:solidFill>
                          <a:latin typeface="Calibri" pitchFamily="34" charset="0"/>
                          <a:ea typeface="+mn-ea"/>
                          <a:cs typeface="Calibri" pitchFamily="34" charset="0"/>
                        </a:rPr>
                        <a:t>Dept</a:t>
                      </a:r>
                    </a:p>
                  </a:txBody>
                  <a:tcPr>
                    <a:noFill/>
                  </a:tcPr>
                </a:tc>
                <a:tc>
                  <a:txBody>
                    <a:bodyPr/>
                    <a:lstStyle/>
                    <a:p>
                      <a:pPr marL="0" algn="l" defTabSz="914400" rtl="0" eaLnBrk="1" latinLnBrk="0" hangingPunct="1"/>
                      <a:endParaRPr lang="en-US" sz="1400" b="0" kern="1200" dirty="0">
                        <a:solidFill>
                          <a:schemeClr val="dk1"/>
                        </a:solidFill>
                        <a:latin typeface="Calibri" pitchFamily="34" charset="0"/>
                        <a:ea typeface="+mn-ea"/>
                        <a:cs typeface="Calibri" pitchFamily="34" charset="0"/>
                      </a:endParaRPr>
                    </a:p>
                  </a:txBody>
                  <a:tcPr>
                    <a:noFill/>
                  </a:tcPr>
                </a:tc>
                <a:extLst>
                  <a:ext uri="{0D108BD9-81ED-4DB2-BD59-A6C34878D82A}">
                    <a16:rowId xmlns:a16="http://schemas.microsoft.com/office/drawing/2014/main" val="10002"/>
                  </a:ext>
                </a:extLst>
              </a:tr>
            </a:tbl>
          </a:graphicData>
        </a:graphic>
      </p:graphicFrame>
      <p:sp>
        <p:nvSpPr>
          <p:cNvPr id="18" name="Rectangle 4"/>
          <p:cNvSpPr>
            <a:spLocks noChangeArrowheads="1"/>
          </p:cNvSpPr>
          <p:nvPr/>
        </p:nvSpPr>
        <p:spPr bwMode="auto">
          <a:xfrm>
            <a:off x="762000" y="3505200"/>
            <a:ext cx="4343400" cy="30797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pic>
        <p:nvPicPr>
          <p:cNvPr id="6178" name="Picture 18" descr="speakers-beu.png"/>
          <p:cNvPicPr>
            <a:picLocks noChangeAspect="1"/>
          </p:cNvPicPr>
          <p:nvPr/>
        </p:nvPicPr>
        <p:blipFill>
          <a:blip r:embed="rId3" cstate="print"/>
          <a:srcRect/>
          <a:stretch>
            <a:fillRect/>
          </a:stretch>
        </p:blipFill>
        <p:spPr bwMode="auto">
          <a:xfrm>
            <a:off x="152400" y="5562600"/>
            <a:ext cx="1016000" cy="762000"/>
          </a:xfrm>
          <a:prstGeom prst="rect">
            <a:avLst/>
          </a:prstGeom>
          <a:noFill/>
          <a:ln w="9525">
            <a:noFill/>
            <a:miter lim="800000"/>
            <a:headEnd/>
            <a:tailEnd/>
          </a:ln>
        </p:spPr>
      </p:pic>
      <p:sp>
        <p:nvSpPr>
          <p:cNvPr id="20" name="Curved Down Arrow 19"/>
          <p:cNvSpPr/>
          <p:nvPr/>
        </p:nvSpPr>
        <p:spPr bwMode="auto">
          <a:xfrm>
            <a:off x="1066800" y="5410200"/>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6183" name="Rounded Rectangle 20"/>
          <p:cNvSpPr>
            <a:spLocks noChangeArrowheads="1"/>
          </p:cNvSpPr>
          <p:nvPr/>
        </p:nvSpPr>
        <p:spPr bwMode="auto">
          <a:xfrm>
            <a:off x="1295400" y="5715000"/>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pic>
        <p:nvPicPr>
          <p:cNvPr id="31" name="Picture 30" descr="sad.png"/>
          <p:cNvPicPr>
            <a:picLocks noChangeAspect="1"/>
          </p:cNvPicPr>
          <p:nvPr/>
        </p:nvPicPr>
        <p:blipFill>
          <a:blip r:embed="rId4" cstate="print"/>
          <a:stretch>
            <a:fillRect/>
          </a:stretch>
        </p:blipFill>
        <p:spPr>
          <a:xfrm>
            <a:off x="6096000" y="4953000"/>
            <a:ext cx="762000" cy="1820755"/>
          </a:xfrm>
          <a:prstGeom prst="rect">
            <a:avLst/>
          </a:prstGeom>
        </p:spPr>
      </p:pic>
      <p:sp>
        <p:nvSpPr>
          <p:cNvPr id="6181" name="Rounded Rectangular Callout 20"/>
          <p:cNvSpPr>
            <a:spLocks noChangeArrowheads="1"/>
          </p:cNvSpPr>
          <p:nvPr/>
        </p:nvSpPr>
        <p:spPr bwMode="auto">
          <a:xfrm>
            <a:off x="685800" y="4038600"/>
            <a:ext cx="4495800" cy="838200"/>
          </a:xfrm>
          <a:prstGeom prst="wedgeRoundRectCallout">
            <a:avLst>
              <a:gd name="adj1" fmla="val 75058"/>
              <a:gd name="adj2" fmla="val 117721"/>
              <a:gd name="adj3" fmla="val 16667"/>
            </a:avLst>
          </a:prstGeom>
          <a:solidFill>
            <a:srgbClr val="FFC000">
              <a:alpha val="59999"/>
            </a:srgbClr>
          </a:solidFill>
          <a:ln w="9525" algn="ctr">
            <a:solidFill>
              <a:schemeClr val="tx1"/>
            </a:solidFill>
            <a:round/>
            <a:headEnd/>
            <a:tailEnd/>
          </a:ln>
        </p:spPr>
        <p:txBody>
          <a:bodyPr/>
          <a:lstStyle/>
          <a:p>
            <a:pPr marL="342900" indent="-342900">
              <a:buFont typeface="Arial" charset="0"/>
              <a:buAutoNum type="arabicPeriod"/>
            </a:pPr>
            <a:r>
              <a:rPr lang="en-US" sz="1100" dirty="0">
                <a:solidFill>
                  <a:srgbClr val="000000"/>
                </a:solidFill>
                <a:latin typeface="Calibri" pitchFamily="34" charset="0"/>
                <a:cs typeface="Calibri" pitchFamily="34" charset="0"/>
              </a:rPr>
              <a:t>Do you have an agreed scaffold for work around the well head?</a:t>
            </a:r>
          </a:p>
          <a:p>
            <a:pPr marL="342900" indent="-342900">
              <a:buFont typeface="Arial" charset="0"/>
              <a:buAutoNum type="arabicPeriod"/>
            </a:pPr>
            <a:r>
              <a:rPr lang="en-US" sz="1100" dirty="0">
                <a:solidFill>
                  <a:srgbClr val="000000"/>
                </a:solidFill>
                <a:latin typeface="Calibri" pitchFamily="34" charset="0"/>
                <a:cs typeface="Calibri" pitchFamily="34" charset="0"/>
              </a:rPr>
              <a:t>Do  you ensure safety barriers are in place to prevent falls?</a:t>
            </a:r>
          </a:p>
          <a:p>
            <a:pPr marL="342900" indent="-342900">
              <a:buFont typeface="Arial" charset="0"/>
              <a:buAutoNum type="arabicPeriod"/>
            </a:pPr>
            <a:r>
              <a:rPr lang="en-US" sz="1100" dirty="0">
                <a:solidFill>
                  <a:srgbClr val="000000"/>
                </a:solidFill>
                <a:latin typeface="Calibri" pitchFamily="34" charset="0"/>
                <a:cs typeface="Calibri" pitchFamily="34" charset="0"/>
              </a:rPr>
              <a:t>Do you ensure safety harnesses are worn when in danger of falling from height?</a:t>
            </a:r>
          </a:p>
          <a:p>
            <a:pPr marL="342900" indent="-342900">
              <a:buFont typeface="Arial" charset="0"/>
              <a:buAutoNum type="arabicPeriod"/>
            </a:pPr>
            <a:endParaRPr lang="en-US" sz="1100" dirty="0">
              <a:solidFill>
                <a:srgbClr val="000000"/>
              </a:solidFill>
              <a:latin typeface="Calibri" pitchFamily="34" charset="0"/>
              <a:cs typeface="Calibri" pitchFamily="34" charset="0"/>
            </a:endParaRPr>
          </a:p>
          <a:p>
            <a:pPr marL="342900" indent="-342900">
              <a:buFont typeface="Arial" charset="0"/>
              <a:buAutoNum type="arabicPeriod"/>
            </a:pPr>
            <a:endParaRPr lang="en-GB" sz="1400" dirty="0">
              <a:solidFill>
                <a:srgbClr val="000000"/>
              </a:solidFill>
              <a:latin typeface="Calibri" pitchFamily="34" charset="0"/>
              <a:cs typeface="Calibri" pitchFamily="34" charset="0"/>
            </a:endParaRPr>
          </a:p>
          <a:p>
            <a:pPr marL="342900" indent="-342900"/>
            <a:endParaRPr lang="en-GB" sz="1400" dirty="0">
              <a:solidFill>
                <a:srgbClr val="000000"/>
              </a:solidFill>
              <a:latin typeface="Calibri" pitchFamily="34" charset="0"/>
              <a:cs typeface="Calibri" pitchFamily="34" charset="0"/>
            </a:endParaRPr>
          </a:p>
        </p:txBody>
      </p:sp>
      <p:pic>
        <p:nvPicPr>
          <p:cNvPr id="23" name="Picture 2" descr="G:\UWI\06 UWI3\AL-181 Barik Incident\IMG_4393.JPG"/>
          <p:cNvPicPr>
            <a:picLocks noChangeAspect="1" noChangeArrowheads="1"/>
          </p:cNvPicPr>
          <p:nvPr/>
        </p:nvPicPr>
        <p:blipFill>
          <a:blip r:embed="rId5" cstate="print"/>
          <a:srcRect/>
          <a:stretch>
            <a:fillRect/>
          </a:stretch>
        </p:blipFill>
        <p:spPr bwMode="auto">
          <a:xfrm>
            <a:off x="6019800" y="2209800"/>
            <a:ext cx="3048000" cy="2362200"/>
          </a:xfrm>
          <a:prstGeom prst="rect">
            <a:avLst/>
          </a:prstGeom>
          <a:noFill/>
        </p:spPr>
      </p:pic>
      <p:pic>
        <p:nvPicPr>
          <p:cNvPr id="25" name="Picture 6" descr="C:\Users\mu56836\AppData\Local\Microsoft\Windows\Temporary Internet Files\Content.IE5\XPHB3I94\left_foot[1].jpg"/>
          <p:cNvPicPr>
            <a:picLocks noChangeAspect="1" noChangeArrowheads="1"/>
          </p:cNvPicPr>
          <p:nvPr/>
        </p:nvPicPr>
        <p:blipFill>
          <a:blip r:embed="rId6" cstate="print"/>
          <a:srcRect/>
          <a:stretch>
            <a:fillRect/>
          </a:stretch>
        </p:blipFill>
        <p:spPr bwMode="auto">
          <a:xfrm>
            <a:off x="6629400" y="4343400"/>
            <a:ext cx="222694" cy="533400"/>
          </a:xfrm>
          <a:prstGeom prst="rect">
            <a:avLst/>
          </a:prstGeom>
          <a:noFill/>
        </p:spPr>
      </p:pic>
      <p:pic>
        <p:nvPicPr>
          <p:cNvPr id="26" name="Picture 5" descr="C:\Users\mu56836\AppData\Local\Microsoft\Windows\Temporary Internet Files\Content.IE5\EKJBMMAD\right_foot[1].jpg"/>
          <p:cNvPicPr>
            <a:picLocks noChangeAspect="1" noChangeArrowheads="1"/>
          </p:cNvPicPr>
          <p:nvPr/>
        </p:nvPicPr>
        <p:blipFill>
          <a:blip r:embed="rId7" cstate="print"/>
          <a:srcRect/>
          <a:stretch>
            <a:fillRect/>
          </a:stretch>
        </p:blipFill>
        <p:spPr bwMode="auto">
          <a:xfrm>
            <a:off x="7010400" y="4343400"/>
            <a:ext cx="228600" cy="547545"/>
          </a:xfrm>
          <a:prstGeom prst="rect">
            <a:avLst/>
          </a:prstGeom>
          <a:noFill/>
        </p:spPr>
      </p:pic>
      <p:sp>
        <p:nvSpPr>
          <p:cNvPr id="28" name="Down Arrow 27"/>
          <p:cNvSpPr/>
          <p:nvPr/>
        </p:nvSpPr>
        <p:spPr bwMode="auto">
          <a:xfrm>
            <a:off x="7924800" y="2438400"/>
            <a:ext cx="228600" cy="838200"/>
          </a:xfrm>
          <a:prstGeom prst="downArrow">
            <a:avLst>
              <a:gd name="adj1" fmla="val 50000"/>
              <a:gd name="adj2" fmla="val 50000"/>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sp>
        <p:nvSpPr>
          <p:cNvPr id="27" name="TextBox 26"/>
          <p:cNvSpPr txBox="1"/>
          <p:nvPr/>
        </p:nvSpPr>
        <p:spPr>
          <a:xfrm>
            <a:off x="7391400" y="2209800"/>
            <a:ext cx="1219200" cy="246221"/>
          </a:xfrm>
          <a:prstGeom prst="rect">
            <a:avLst/>
          </a:prstGeom>
          <a:solidFill>
            <a:schemeClr val="bg1"/>
          </a:solidFill>
          <a:ln>
            <a:noFill/>
          </a:ln>
        </p:spPr>
        <p:txBody>
          <a:bodyPr wrap="square" rtlCol="0">
            <a:spAutoFit/>
          </a:bodyPr>
          <a:lstStyle/>
          <a:p>
            <a:pPr algn="ctr"/>
            <a:r>
              <a:rPr lang="en-GB" sz="1000" b="1" dirty="0">
                <a:latin typeface="Calibri" pitchFamily="34" charset="0"/>
                <a:cs typeface="Calibri" pitchFamily="34" charset="0"/>
              </a:rPr>
              <a:t>Xmas tree</a:t>
            </a:r>
          </a:p>
        </p:txBody>
      </p:sp>
      <p:sp>
        <p:nvSpPr>
          <p:cNvPr id="29" name="TextBox 28"/>
          <p:cNvSpPr txBox="1"/>
          <p:nvPr/>
        </p:nvSpPr>
        <p:spPr>
          <a:xfrm>
            <a:off x="7696200" y="4343400"/>
            <a:ext cx="1219200" cy="246221"/>
          </a:xfrm>
          <a:prstGeom prst="rect">
            <a:avLst/>
          </a:prstGeom>
          <a:solidFill>
            <a:schemeClr val="bg1"/>
          </a:solidFill>
        </p:spPr>
        <p:txBody>
          <a:bodyPr wrap="square" rtlCol="0">
            <a:spAutoFit/>
          </a:bodyPr>
          <a:lstStyle/>
          <a:p>
            <a:r>
              <a:rPr lang="en-GB" sz="1000" b="1" dirty="0">
                <a:latin typeface="Calibri" pitchFamily="34" charset="0"/>
                <a:cs typeface="Calibri" pitchFamily="34" charset="0"/>
              </a:rPr>
              <a:t>Technician position</a:t>
            </a:r>
          </a:p>
        </p:txBody>
      </p:sp>
      <p:sp>
        <p:nvSpPr>
          <p:cNvPr id="30" name="Left Arrow 29"/>
          <p:cNvSpPr/>
          <p:nvPr/>
        </p:nvSpPr>
        <p:spPr bwMode="auto">
          <a:xfrm>
            <a:off x="7239000" y="4343400"/>
            <a:ext cx="457200" cy="2286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pic>
        <p:nvPicPr>
          <p:cNvPr id="33" name="Picture 32" descr="Slip _ fall.png"/>
          <p:cNvPicPr>
            <a:picLocks noChangeAspect="1"/>
          </p:cNvPicPr>
          <p:nvPr/>
        </p:nvPicPr>
        <p:blipFill>
          <a:blip r:embed="rId8" cstate="print"/>
          <a:stretch>
            <a:fillRect/>
          </a:stretch>
        </p:blipFill>
        <p:spPr>
          <a:xfrm>
            <a:off x="0" y="762000"/>
            <a:ext cx="1447800" cy="1240124"/>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19005</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D3B66498-A8BB-49A1-A5DD-27F216F148EA}"/>
</file>

<file path=customXml/itemProps2.xml><?xml version="1.0" encoding="utf-8"?>
<ds:datastoreItem xmlns:ds="http://schemas.openxmlformats.org/officeDocument/2006/customXml" ds:itemID="{85FDC16C-F63C-417A-BF49-6BFDCAFEB574}">
  <ds:schemaRefs>
    <ds:schemaRef ds:uri="http://schemas.microsoft.com/sharepoint/v3/contenttype/forms"/>
  </ds:schemaRefs>
</ds:datastoreItem>
</file>

<file path=customXml/itemProps3.xml><?xml version="1.0" encoding="utf-8"?>
<ds:datastoreItem xmlns:ds="http://schemas.openxmlformats.org/officeDocument/2006/customXml" ds:itemID="{3A5D88EA-5F43-417B-8A80-9407E5803871}">
  <ds:schemaRefs>
    <ds:schemaRef ds:uri="4880e4f8-4b7d-4bdd-91e3-e10d47036eca"/>
    <ds:schemaRef ds:uri="http://schemas.microsoft.com/office/infopath/2007/PartnerControls"/>
    <ds:schemaRef ds:uri="http://purl.org/dc/terms/"/>
    <ds:schemaRef ds:uri="http://purl.org/dc/elements/1.1/"/>
    <ds:schemaRef ds:uri="http://purl.org/dc/dcmitype/"/>
    <ds:schemaRef ds:uri="http://schemas.microsoft.com/sharepoint/v3/fields"/>
    <ds:schemaRef ds:uri="http://www.w3.org/XML/1998/namespace"/>
    <ds:schemaRef ds:uri="http://schemas.microsoft.com/office/2006/documentManagement/types"/>
    <ds:schemaRef ds:uri="http://schemas.openxmlformats.org/package/2006/metadata/core-properties"/>
    <ds:schemaRef ds:uri="9d51eac6-a7d5-47f5-a119-63d146adb134"/>
    <ds:schemaRef ds:uri="4880E4F8-4B7D-4BDD-91E3-E10D47036ECA"/>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3259</TotalTime>
  <Words>176</Words>
  <Application>Microsoft Office PowerPoint</Application>
  <PresentationFormat>On-screen Show (4:3)</PresentationFormat>
  <Paragraphs>29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Default Design</vt:lpstr>
      <vt:lpstr>PowerPoint Presentation</vt:lpstr>
    </vt:vector>
  </TitlesOfParts>
  <Company>Shell Information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Contractor RTA LTI on xx.xx.xx</dc:title>
  <dc:creator>MU93647</dc:creator>
  <cp:lastModifiedBy>Konduru, Raju IDI63X</cp:lastModifiedBy>
  <cp:revision>316</cp:revision>
  <dcterms:created xsi:type="dcterms:W3CDTF">2001-05-03T06:07:08Z</dcterms:created>
  <dcterms:modified xsi:type="dcterms:W3CDTF">2024-04-21T11:16:24Z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