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7" autoAdjust="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dirty="0">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0" y="2133600"/>
            <a:ext cx="5562600" cy="1261884"/>
          </a:xfrm>
          <a:prstGeom prst="rect">
            <a:avLst/>
          </a:prstGeom>
          <a:noFill/>
          <a:ln w="9525">
            <a:noFill/>
            <a:miter lim="800000"/>
            <a:headEnd/>
            <a:tailEnd/>
          </a:ln>
        </p:spPr>
        <p:txBody>
          <a:bodyPr wrap="square">
            <a:spAutoFit/>
          </a:bodyPr>
          <a:lstStyle/>
          <a:p>
            <a:r>
              <a:rPr lang="en-US" sz="1600" b="1" dirty="0">
                <a:solidFill>
                  <a:schemeClr val="accent2"/>
                </a:solidFill>
                <a:latin typeface="Calibri" pitchFamily="34" charset="0"/>
                <a:cs typeface="Calibri" pitchFamily="34" charset="0"/>
              </a:rPr>
              <a:t>What happened </a:t>
            </a:r>
          </a:p>
          <a:p>
            <a:pPr algn="just"/>
            <a:r>
              <a:rPr lang="en-US" sz="1200" dirty="0">
                <a:latin typeface="Calibri" pitchFamily="34" charset="0"/>
                <a:cs typeface="Calibri" pitchFamily="34" charset="0"/>
              </a:rPr>
              <a:t>While trying to fill the hoist diesel tank from a diesel drum on a forklift forks the  mechanic climbed over the barrier standing with one foot on the forks and the other on the hoist. As he tried to roll the drum he felt dizzy and fell 1.2m to the ground dislocating his right knee. </a:t>
            </a:r>
          </a:p>
          <a:p>
            <a:pPr algn="just"/>
            <a:endParaRPr lang="en-US" sz="1200" dirty="0">
              <a:latin typeface="Calibri" pitchFamily="34" charset="0"/>
              <a:cs typeface="Calibri" pitchFamily="34" charset="0"/>
            </a:endParaRPr>
          </a:p>
        </p:txBody>
      </p:sp>
      <p:sp>
        <p:nvSpPr>
          <p:cNvPr id="18" name="Rectangle 4"/>
          <p:cNvSpPr>
            <a:spLocks noChangeArrowheads="1"/>
          </p:cNvSpPr>
          <p:nvPr/>
        </p:nvSpPr>
        <p:spPr bwMode="auto">
          <a:xfrm>
            <a:off x="762000" y="33496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print"/>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print"/>
          <a:stretch>
            <a:fillRect/>
          </a:stretch>
        </p:blipFill>
        <p:spPr>
          <a:xfrm>
            <a:off x="6248400" y="4953000"/>
            <a:ext cx="762000" cy="1820755"/>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397099587"/>
              </p:ext>
            </p:extLst>
          </p:nvPr>
        </p:nvGraphicFramePr>
        <p:xfrm>
          <a:off x="1447800" y="762000"/>
          <a:ext cx="7620000" cy="914400"/>
        </p:xfrm>
        <a:graphic>
          <a:graphicData uri="http://schemas.openxmlformats.org/drawingml/2006/table">
            <a:tbl>
              <a:tblPr firstRow="1" bandRow="1">
                <a:tableStyleId>{5C22544A-7EE6-4342-B048-85BDC9FD1C3A}</a:tableStyleId>
              </a:tblPr>
              <a:tblGrid>
                <a:gridCol w="1489710">
                  <a:extLst>
                    <a:ext uri="{9D8B030D-6E8A-4147-A177-3AD203B41FA5}">
                      <a16:colId xmlns:a16="http://schemas.microsoft.com/office/drawing/2014/main" val="20000"/>
                    </a:ext>
                  </a:extLst>
                </a:gridCol>
                <a:gridCol w="2914649">
                  <a:extLst>
                    <a:ext uri="{9D8B030D-6E8A-4147-A177-3AD203B41FA5}">
                      <a16:colId xmlns:a16="http://schemas.microsoft.com/office/drawing/2014/main" val="20001"/>
                    </a:ext>
                  </a:extLst>
                </a:gridCol>
                <a:gridCol w="1082040">
                  <a:extLst>
                    <a:ext uri="{9D8B030D-6E8A-4147-A177-3AD203B41FA5}">
                      <a16:colId xmlns:a16="http://schemas.microsoft.com/office/drawing/2014/main" val="20002"/>
                    </a:ext>
                  </a:extLst>
                </a:gridCol>
                <a:gridCol w="21336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LTI(#21)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1089732</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29/05/2015 (08:30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Sayyalah</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pic>
        <p:nvPicPr>
          <p:cNvPr id="35" name="Picture 34" descr="falling off.png"/>
          <p:cNvPicPr>
            <a:picLocks noChangeAspect="1"/>
          </p:cNvPicPr>
          <p:nvPr/>
        </p:nvPicPr>
        <p:blipFill>
          <a:blip r:embed="rId5" cstate="print"/>
          <a:stretch>
            <a:fillRect/>
          </a:stretch>
        </p:blipFill>
        <p:spPr>
          <a:xfrm>
            <a:off x="76200" y="685800"/>
            <a:ext cx="1143000" cy="1298637"/>
          </a:xfrm>
          <a:prstGeom prst="rect">
            <a:avLst/>
          </a:prstGeom>
        </p:spPr>
      </p:pic>
      <p:sp>
        <p:nvSpPr>
          <p:cNvPr id="36" name="Rounded Rectangular Callout 20"/>
          <p:cNvSpPr>
            <a:spLocks noChangeArrowheads="1"/>
          </p:cNvSpPr>
          <p:nvPr/>
        </p:nvSpPr>
        <p:spPr bwMode="auto">
          <a:xfrm>
            <a:off x="762000" y="3810000"/>
            <a:ext cx="4495800" cy="1143000"/>
          </a:xfrm>
          <a:prstGeom prst="wedgeRoundRectCallout">
            <a:avLst>
              <a:gd name="adj1" fmla="val 75250"/>
              <a:gd name="adj2" fmla="val 92060"/>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US" sz="1200" dirty="0">
                <a:solidFill>
                  <a:srgbClr val="000000"/>
                </a:solidFill>
                <a:latin typeface="Calibri" pitchFamily="34" charset="0"/>
                <a:cs typeface="Calibri" pitchFamily="34" charset="0"/>
              </a:rPr>
              <a:t>Do you always stand  where you are safe from falling?</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plan the job beforehand to avoid a dangerous activity?</a:t>
            </a:r>
          </a:p>
          <a:p>
            <a:pPr marL="342900" indent="-342900">
              <a:buFont typeface="Arial" charset="0"/>
              <a:buAutoNum type="arabicPeriod"/>
            </a:pPr>
            <a:r>
              <a:rPr lang="en-GB" sz="1200" dirty="0">
                <a:solidFill>
                  <a:srgbClr val="000000"/>
                </a:solidFill>
                <a:latin typeface="Calibri" pitchFamily="34" charset="0"/>
                <a:cs typeface="Calibri" pitchFamily="34" charset="0"/>
              </a:rPr>
              <a:t>If a repetitive job  is difficult do you review how it can be done better?</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known the correct way the work should be done?</a:t>
            </a:r>
          </a:p>
          <a:p>
            <a:pPr marL="342900" indent="-342900"/>
            <a:endParaRPr lang="en-GB" sz="1400" dirty="0">
              <a:solidFill>
                <a:srgbClr val="000000"/>
              </a:solidFill>
              <a:latin typeface="Calibri" pitchFamily="34" charset="0"/>
              <a:cs typeface="Calibri" pitchFamily="34" charset="0"/>
            </a:endParaRPr>
          </a:p>
        </p:txBody>
      </p:sp>
      <p:pic>
        <p:nvPicPr>
          <p:cNvPr id="37" name="Picture 2" descr="S:\Mkhaldi\102_3711.JPG"/>
          <p:cNvPicPr>
            <a:picLocks noChangeAspect="1" noChangeArrowheads="1"/>
          </p:cNvPicPr>
          <p:nvPr/>
        </p:nvPicPr>
        <p:blipFill>
          <a:blip r:embed="rId6" cstate="print"/>
          <a:srcRect/>
          <a:stretch>
            <a:fillRect/>
          </a:stretch>
        </p:blipFill>
        <p:spPr bwMode="auto">
          <a:xfrm>
            <a:off x="6019800" y="2057400"/>
            <a:ext cx="3048000" cy="2343150"/>
          </a:xfrm>
          <a:prstGeom prst="rect">
            <a:avLst/>
          </a:prstGeom>
          <a:solidFill>
            <a:srgbClr val="FF0000"/>
          </a:solidFill>
          <a:ln>
            <a:solidFill>
              <a:srgbClr val="FF0000"/>
            </a:solidFill>
          </a:ln>
        </p:spPr>
      </p:pic>
      <p:sp>
        <p:nvSpPr>
          <p:cNvPr id="38" name="Line Callout 1 37"/>
          <p:cNvSpPr/>
          <p:nvPr/>
        </p:nvSpPr>
        <p:spPr>
          <a:xfrm>
            <a:off x="7086601" y="3867150"/>
            <a:ext cx="1371600" cy="1009649"/>
          </a:xfrm>
          <a:prstGeom prst="borderCallout1">
            <a:avLst>
              <a:gd name="adj1" fmla="val -1622"/>
              <a:gd name="adj2" fmla="val -1448"/>
              <a:gd name="adj3" fmla="val -68809"/>
              <a:gd name="adj4" fmla="val -3508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i="1" dirty="0">
                <a:solidFill>
                  <a:schemeClr val="tx1"/>
                </a:solidFill>
              </a:rPr>
              <a:t>Mechanic was standing with one leg on the fork &amp; one on the </a:t>
            </a:r>
            <a:r>
              <a:rPr lang="en-US" sz="1100" i="1" dirty="0" err="1">
                <a:solidFill>
                  <a:schemeClr val="tx1"/>
                </a:solidFill>
              </a:rPr>
              <a:t>hiost</a:t>
            </a:r>
            <a:r>
              <a:rPr lang="en-US" sz="1100" i="1" dirty="0">
                <a:solidFill>
                  <a:schemeClr val="tx1"/>
                </a:solidFill>
              </a:rPr>
              <a:t>  while handling the drum</a:t>
            </a:r>
          </a:p>
        </p:txBody>
      </p:sp>
      <p:cxnSp>
        <p:nvCxnSpPr>
          <p:cNvPr id="41" name="Straight Arrow Connector 40"/>
          <p:cNvCxnSpPr/>
          <p:nvPr/>
        </p:nvCxnSpPr>
        <p:spPr>
          <a:xfrm flipV="1">
            <a:off x="7772400" y="3124200"/>
            <a:ext cx="152400" cy="7429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38" idx="3"/>
          </p:cNvCxnSpPr>
          <p:nvPr/>
        </p:nvCxnSpPr>
        <p:spPr bwMode="auto">
          <a:xfrm flipH="1" flipV="1">
            <a:off x="7315200" y="3124200"/>
            <a:ext cx="457201" cy="74295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pic>
        <p:nvPicPr>
          <p:cNvPr id="1027" name="Picture 3" descr="G:\MSE3\Mr Musleh\use these Mr Musleh Images\GENERAL\posing.png"/>
          <p:cNvPicPr>
            <a:picLocks noChangeAspect="1" noChangeArrowheads="1"/>
          </p:cNvPicPr>
          <p:nvPr/>
        </p:nvPicPr>
        <p:blipFill>
          <a:blip r:embed="rId7" cstate="print"/>
          <a:srcRect/>
          <a:stretch>
            <a:fillRect/>
          </a:stretch>
        </p:blipFill>
        <p:spPr bwMode="auto">
          <a:xfrm>
            <a:off x="7315200" y="1752600"/>
            <a:ext cx="609600" cy="1371600"/>
          </a:xfrm>
          <a:prstGeom prst="rect">
            <a:avLst/>
          </a:prstGeom>
          <a:noFill/>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19007</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DAB9162-905A-48CF-BF4D-0FDD3BBC56D0}"/>
</file>

<file path=customXml/itemProps2.xml><?xml version="1.0" encoding="utf-8"?>
<ds:datastoreItem xmlns:ds="http://schemas.openxmlformats.org/officeDocument/2006/customXml" ds:itemID="{3A5D88EA-5F43-417B-8A80-9407E5803871}">
  <ds:schemaRefs>
    <ds:schemaRef ds:uri="http://purl.org/dc/dcmitype/"/>
    <ds:schemaRef ds:uri="http://purl.org/dc/terms/"/>
    <ds:schemaRef ds:uri="http://schemas.microsoft.com/sharepoint/v3/fields"/>
    <ds:schemaRef ds:uri="http://schemas.microsoft.com/office/2006/documentManagement/types"/>
    <ds:schemaRef ds:uri="4880e4f8-4b7d-4bdd-91e3-e10d47036eca"/>
    <ds:schemaRef ds:uri="4880E4F8-4B7D-4BDD-91E3-E10D47036ECA"/>
    <ds:schemaRef ds:uri="http://www.w3.org/XML/1998/namespace"/>
    <ds:schemaRef ds:uri="http://schemas.openxmlformats.org/package/2006/metadata/core-properties"/>
    <ds:schemaRef ds:uri="http://purl.org/dc/elements/1.1/"/>
    <ds:schemaRef ds:uri="http://schemas.microsoft.com/office/infopath/2007/PartnerControls"/>
    <ds:schemaRef ds:uri="9d51eac6-a7d5-47f5-a119-63d146adb134"/>
    <ds:schemaRef ds:uri="http://schemas.microsoft.com/sharepoint/v3"/>
    <ds:schemaRef ds:uri="http://schemas.microsoft.com/office/2006/metadata/properties"/>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3299</TotalTime>
  <Words>192</Words>
  <Application>Microsoft Office PowerPoint</Application>
  <PresentationFormat>On-screen Show (4:3)</PresentationFormat>
  <Paragraphs>28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325</cp:revision>
  <dcterms:created xsi:type="dcterms:W3CDTF">2001-05-03T06:07:08Z</dcterms:created>
  <dcterms:modified xsi:type="dcterms:W3CDTF">2024-04-21T11:15:42Z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