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13.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4" r:id="rId1"/>
  </p:sldMasterIdLst>
  <p:notesMasterIdLst>
    <p:notesMasterId r:id="rId4"/>
  </p:notesMasterIdLst>
  <p:handoutMasterIdLst>
    <p:handoutMasterId r:id="rId5"/>
  </p:handoutMasterIdLst>
  <p:sldIdLst>
    <p:sldId id="285" r:id="rId2"/>
    <p:sldId id="28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8BA85"/>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581" y="6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93B2CDF5-6674-432C-8BEB-FD9BC991DE45}"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3B2CDF5-6674-432C-8BEB-FD9BC991DE45}" type="slidenum">
              <a:rPr lang="en-US" smtClean="0"/>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ECC799C-25FE-4C08-8A12-B3B3E526506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4EB0343-92F4-423D-84C1-8B26F61D240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93B2CDF5-6674-432C-8BEB-FD9BC991DE45}"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3B2CDF5-6674-432C-8BEB-FD9BC991DE4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
        <p:nvSpPr>
          <p:cNvPr id="14" name="TextBox 13"/>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15" name="Rectangle 1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6" name="Content Placeholder 3" descr="PPT option1.jpg"/>
          <p:cNvPicPr>
            <a:picLocks noChangeAspect="1"/>
          </p:cNvPicPr>
          <p:nvPr userDrawn="1"/>
        </p:nvPicPr>
        <p:blipFill>
          <a:blip r:embed="rId15"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79" r:id="rId12"/>
    <p:sldLayoutId id="2147483782" r:id="rId13"/>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t>
            </a:r>
            <a:r>
              <a:rPr lang="en-US" sz="1050" b="1" dirty="0" smtClean="0">
                <a:solidFill>
                  <a:schemeClr val="tx2">
                    <a:lumMod val="75000"/>
                  </a:schemeClr>
                </a:solidFill>
                <a:cs typeface="Calibri" pitchFamily="34" charset="0"/>
              </a:rPr>
              <a:t>Advice: </a:t>
            </a:r>
            <a:r>
              <a:rPr lang="en-US" sz="1050" b="1" dirty="0">
                <a:solidFill>
                  <a:schemeClr val="tx2">
                    <a:lumMod val="75000"/>
                  </a:schemeClr>
                </a:solidFill>
                <a:cs typeface="Calibri" pitchFamily="34" charset="0"/>
              </a:rPr>
              <a:t>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4"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Contact MSE34 for further information 		Learning No 11                                                           06/03/2015</a:t>
            </a:r>
            <a:endParaRPr lang="en-US" sz="1000" b="0" dirty="0" smtClean="0">
              <a:latin typeface="+mn-lt"/>
              <a:cs typeface="Calibri" pitchFamily="34" charset="0"/>
            </a:endParaRPr>
          </a:p>
        </p:txBody>
      </p:sp>
      <p:sp>
        <p:nvSpPr>
          <p:cNvPr id="6" name="Rectangle 4"/>
          <p:cNvSpPr>
            <a:spLocks noChangeArrowheads="1"/>
          </p:cNvSpPr>
          <p:nvPr/>
        </p:nvSpPr>
        <p:spPr bwMode="auto">
          <a:xfrm>
            <a:off x="342672" y="980728"/>
            <a:ext cx="5219928" cy="4154984"/>
          </a:xfrm>
          <a:prstGeom prst="rect">
            <a:avLst/>
          </a:prstGeom>
          <a:noFill/>
          <a:ln w="25400">
            <a:no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p>
            <a:pPr marL="114300" lvl="1" indent="-114300" algn="ctr">
              <a:defRPr/>
            </a:pPr>
            <a:endParaRPr lang="en-GB" sz="1200" b="1" dirty="0" smtClean="0">
              <a:solidFill>
                <a:srgbClr val="333399"/>
              </a:solidFill>
              <a:latin typeface="Tahoma" pitchFamily="34" charset="0"/>
            </a:endParaRPr>
          </a:p>
          <a:p>
            <a:pPr marL="114300" lvl="1" indent="-114300" algn="ctr">
              <a:defRPr/>
            </a:pPr>
            <a:endParaRPr lang="en-GB" sz="1200" b="1" dirty="0" smtClean="0">
              <a:solidFill>
                <a:srgbClr val="333399"/>
              </a:solidFill>
              <a:latin typeface="Tahoma" pitchFamily="34" charset="0"/>
            </a:endParaRPr>
          </a:p>
          <a:p>
            <a:pPr marL="114300" lvl="1" indent="-114300" algn="ctr">
              <a:defRPr/>
            </a:pPr>
            <a:endParaRPr lang="en-GB" sz="1200" b="1" dirty="0" smtClean="0">
              <a:solidFill>
                <a:srgbClr val="333399"/>
              </a:solidFill>
              <a:latin typeface="Tahoma" pitchFamily="34" charset="0"/>
            </a:endParaRPr>
          </a:p>
          <a:p>
            <a:pPr marL="114300" lvl="1" indent="-114300" algn="ctr">
              <a:defRPr/>
            </a:pPr>
            <a:r>
              <a:rPr lang="en-GB" sz="1200" b="1" dirty="0" smtClean="0">
                <a:solidFill>
                  <a:srgbClr val="333399"/>
                </a:solidFill>
                <a:latin typeface="Tahoma" pitchFamily="34" charset="0"/>
              </a:rPr>
              <a:t>Date:</a:t>
            </a:r>
            <a:r>
              <a:rPr lang="en-US" sz="1200" b="1" dirty="0" smtClean="0">
                <a:solidFill>
                  <a:srgbClr val="333399"/>
                </a:solidFill>
                <a:latin typeface="Tahoma" pitchFamily="34" charset="0"/>
              </a:rPr>
              <a:t>  06/03/2015     </a:t>
            </a:r>
          </a:p>
          <a:p>
            <a:pPr marL="114300" lvl="1" indent="-114300" algn="ctr">
              <a:defRPr/>
            </a:pPr>
            <a:r>
              <a:rPr lang="en-US" sz="1200" b="1" dirty="0" smtClean="0">
                <a:solidFill>
                  <a:srgbClr val="333399"/>
                </a:solidFill>
                <a:latin typeface="Tahoma" pitchFamily="34" charset="0"/>
              </a:rPr>
              <a:t>Injury: Fractured pelvic</a:t>
            </a:r>
          </a:p>
          <a:p>
            <a:pPr marL="114300" lvl="1" indent="-114300" algn="ctr">
              <a:defRPr/>
            </a:pPr>
            <a:endParaRPr lang="en-US" sz="2000" b="1" dirty="0" smtClean="0">
              <a:solidFill>
                <a:srgbClr val="FF0000"/>
              </a:solidFill>
              <a:latin typeface="Tahoma" pitchFamily="34" charset="0"/>
            </a:endParaRPr>
          </a:p>
          <a:p>
            <a:pPr algn="just" eaLnBrk="1" hangingPunct="1"/>
            <a:r>
              <a:rPr lang="en-US" sz="2000" b="1" dirty="0" smtClean="0">
                <a:solidFill>
                  <a:srgbClr val="FF0000"/>
                </a:solidFill>
                <a:latin typeface="Tahoma" pitchFamily="34" charset="0"/>
              </a:rPr>
              <a:t>What happened?</a:t>
            </a:r>
          </a:p>
          <a:p>
            <a:pPr algn="just" eaLnBrk="1" hangingPunct="1"/>
            <a:endParaRPr lang="en-US" sz="2000" dirty="0" smtClean="0"/>
          </a:p>
          <a:p>
            <a:pPr algn="just" eaLnBrk="1" hangingPunct="1"/>
            <a:r>
              <a:rPr lang="en-US" sz="1200" b="1" dirty="0" smtClean="0">
                <a:latin typeface="+mj-lt"/>
                <a:cs typeface="Calibri" pitchFamily="34" charset="0"/>
              </a:rPr>
              <a:t>A tipper driver driving an articulated tipper truck laden with sand took a short cut up a steep ramp.  He was forced to brake when he missed his gear and the trailer rolled back down the ramp and overturned causing the cab to lift off the ground.  The cab dropped back to the ground with force. The impact fractured the drivers pelvis.</a:t>
            </a:r>
          </a:p>
          <a:p>
            <a:pPr marL="114300" indent="-114300" algn="just">
              <a:defRPr/>
            </a:pPr>
            <a:endParaRPr lang="en-US" sz="1200" b="1" dirty="0" smtClean="0">
              <a:solidFill>
                <a:srgbClr val="333399"/>
              </a:solidFill>
              <a:latin typeface="Tahoma" pitchFamily="34" charset="0"/>
            </a:endParaRPr>
          </a:p>
          <a:p>
            <a:pPr marL="114300" indent="-114300" algn="just">
              <a:defRPr/>
            </a:pPr>
            <a:r>
              <a:rPr lang="en-US" sz="2000" b="1" dirty="0" smtClean="0">
                <a:solidFill>
                  <a:srgbClr val="333399"/>
                </a:solidFill>
                <a:latin typeface="Tahoma" pitchFamily="34" charset="0"/>
              </a:rPr>
              <a:t>Your learning from this incident….</a:t>
            </a:r>
          </a:p>
          <a:p>
            <a:pPr marL="114300" indent="-114300" algn="just">
              <a:defRPr/>
            </a:pPr>
            <a:endParaRPr lang="en-US" sz="2000" b="1" dirty="0" smtClean="0">
              <a:solidFill>
                <a:srgbClr val="333399"/>
              </a:solidFill>
              <a:latin typeface="Tahoma" pitchFamily="34" charset="0"/>
            </a:endParaRPr>
          </a:p>
          <a:p>
            <a:pPr marL="114300" indent="-114300" algn="just">
              <a:buFont typeface="Arial" pitchFamily="34" charset="0"/>
              <a:buChar char="•"/>
              <a:defRPr/>
            </a:pPr>
            <a:r>
              <a:rPr lang="en-GB" sz="1200" b="1" kern="1300" dirty="0" smtClean="0">
                <a:latin typeface="+mj-lt"/>
                <a:ea typeface="Tahoma" pitchFamily="34" charset="0"/>
                <a:cs typeface="Tahoma" pitchFamily="34" charset="0"/>
              </a:rPr>
              <a:t>Short-cuts are the nearest route to injuries</a:t>
            </a:r>
          </a:p>
          <a:p>
            <a:pPr marL="114300" indent="-114300" algn="just">
              <a:buFont typeface="Arial" pitchFamily="34" charset="0"/>
              <a:buChar char="•"/>
              <a:defRPr/>
            </a:pPr>
            <a:r>
              <a:rPr lang="en-GB" sz="1200" b="1" kern="1300" dirty="0" smtClean="0">
                <a:latin typeface="+mj-lt"/>
                <a:ea typeface="Tahoma" pitchFamily="34" charset="0"/>
                <a:cs typeface="Tahoma" pitchFamily="34" charset="0"/>
              </a:rPr>
              <a:t>Follow site rules and regulations. They are implemented for safety of all</a:t>
            </a:r>
          </a:p>
        </p:txBody>
      </p:sp>
      <p:sp>
        <p:nvSpPr>
          <p:cNvPr id="7" name="Text Box 5"/>
          <p:cNvSpPr txBox="1">
            <a:spLocks noChangeArrowheads="1"/>
          </p:cNvSpPr>
          <p:nvPr/>
        </p:nvSpPr>
        <p:spPr bwMode="auto">
          <a:xfrm>
            <a:off x="342672" y="5747603"/>
            <a:ext cx="7842447" cy="338554"/>
          </a:xfrm>
          <a:prstGeom prst="rect">
            <a:avLst/>
          </a:prstGeom>
          <a:solidFill>
            <a:srgbClr val="3333CC"/>
          </a:solidFill>
          <a:ln w="38100">
            <a:solidFill>
              <a:srgbClr val="FFFF00"/>
            </a:solidFill>
            <a:miter lim="800000"/>
            <a:headEnd/>
            <a:tailEnd/>
          </a:ln>
        </p:spPr>
        <p:txBody>
          <a:bodyPr wrap="square">
            <a:spAutoFit/>
          </a:bodyPr>
          <a:lstStyle/>
          <a:p>
            <a:pPr algn="ctr">
              <a:spcBef>
                <a:spcPct val="50000"/>
              </a:spcBef>
              <a:buSzPct val="90000"/>
              <a:tabLst>
                <a:tab pos="287338" algn="l"/>
              </a:tabLst>
              <a:defRPr/>
            </a:pPr>
            <a:r>
              <a:rPr lang="en-US" altLang="en-US" sz="1600" b="1" kern="1300" dirty="0" smtClean="0">
                <a:solidFill>
                  <a:srgbClr val="FFFF00"/>
                </a:solidFill>
                <a:latin typeface="Tahoma" pitchFamily="34" charset="0"/>
                <a:ea typeface="Tahoma" pitchFamily="34" charset="0"/>
                <a:cs typeface="Tahoma" pitchFamily="34" charset="0"/>
              </a:rPr>
              <a:t>Don’t take short cuts, always follow the site safety rules</a:t>
            </a:r>
            <a:endParaRPr lang="en-GB" altLang="en-US" sz="1600" b="1" kern="1300" dirty="0">
              <a:solidFill>
                <a:srgbClr val="FFFF00"/>
              </a:solidFill>
              <a:latin typeface="Tahoma" pitchFamily="34" charset="0"/>
              <a:ea typeface="Tahoma" pitchFamily="34" charset="0"/>
              <a:cs typeface="Tahoma" pitchFamily="34" charset="0"/>
            </a:endParaRPr>
          </a:p>
        </p:txBody>
      </p:sp>
      <p:pic>
        <p:nvPicPr>
          <p:cNvPr id="14" name="Picture 2" descr="C:\Users\eturan.CCCOM\Pictures\asset damage 06 mar 2015\IMG_1408.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867400" y="914400"/>
            <a:ext cx="3063095" cy="2297556"/>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Picture 9" descr="Motor Vehicle Incident.png"/>
          <p:cNvPicPr>
            <a:picLocks noChangeAspect="1"/>
          </p:cNvPicPr>
          <p:nvPr/>
        </p:nvPicPr>
        <p:blipFill>
          <a:blip r:embed="rId3" cstate="print"/>
          <a:stretch>
            <a:fillRect/>
          </a:stretch>
        </p:blipFill>
        <p:spPr>
          <a:xfrm>
            <a:off x="228599" y="914400"/>
            <a:ext cx="1233045" cy="1219200"/>
          </a:xfrm>
          <a:prstGeom prst="rect">
            <a:avLst/>
          </a:prstGeom>
        </p:spPr>
      </p:pic>
      <p:pic>
        <p:nvPicPr>
          <p:cNvPr id="11" name="Picture 1" descr="cid:_com_android_email_attachmentprovider_1_2302_RAW@sec.galaxytab"/>
          <p:cNvPicPr>
            <a:picLocks noChangeAspect="1" noChangeArrowheads="1"/>
          </p:cNvPicPr>
          <p:nvPr/>
        </p:nvPicPr>
        <p:blipFill>
          <a:blip r:embed="rId4" cstate="print"/>
          <a:srcRect/>
          <a:stretch>
            <a:fillRect/>
          </a:stretch>
        </p:blipFill>
        <p:spPr bwMode="auto">
          <a:xfrm>
            <a:off x="5867400" y="3200400"/>
            <a:ext cx="3047999"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		Learning No 11                                                            06/03/2015</a:t>
            </a:r>
            <a:endParaRPr lang="en-US" sz="1000" b="0" dirty="0" smtClean="0">
              <a:latin typeface="+mn-lt"/>
              <a:cs typeface="Calibri" pitchFamily="34" charset="0"/>
            </a:endParaRPr>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5"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6" name="Text Box 2"/>
          <p:cNvSpPr txBox="1">
            <a:spLocks noChangeArrowheads="1"/>
          </p:cNvSpPr>
          <p:nvPr/>
        </p:nvSpPr>
        <p:spPr bwMode="auto">
          <a:xfrm>
            <a:off x="323850" y="1125538"/>
            <a:ext cx="8496622" cy="2954655"/>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14300" lvl="1" indent="-114300">
              <a:defRPr/>
            </a:pPr>
            <a:r>
              <a:rPr lang="en-GB" sz="1200" b="1" dirty="0" smtClean="0">
                <a:solidFill>
                  <a:srgbClr val="333399"/>
                </a:solidFill>
                <a:latin typeface="Tahoma" pitchFamily="34" charset="0"/>
              </a:rPr>
              <a:t>Date:</a:t>
            </a:r>
            <a:r>
              <a:rPr lang="en-US" sz="1200" b="1" dirty="0" smtClean="0">
                <a:solidFill>
                  <a:srgbClr val="333399"/>
                </a:solidFill>
                <a:latin typeface="Tahoma" pitchFamily="34" charset="0"/>
              </a:rPr>
              <a:t>  06/03/2015     </a:t>
            </a:r>
          </a:p>
          <a:p>
            <a:pPr marL="114300" lvl="1" indent="-114300">
              <a:defRPr/>
            </a:pPr>
            <a:r>
              <a:rPr lang="en-US" sz="1200" b="1" dirty="0" smtClean="0">
                <a:solidFill>
                  <a:srgbClr val="333399"/>
                </a:solidFill>
                <a:latin typeface="Tahoma" pitchFamily="34" charset="0"/>
              </a:rPr>
              <a:t>Injury: Fractured pelvic</a:t>
            </a:r>
          </a:p>
          <a:p>
            <a:pPr marL="173038" indent="-173038" eaLnBrk="1" hangingPunct="1">
              <a:defRPr/>
            </a:pPr>
            <a:endParaRPr lang="en-US" sz="600" dirty="0">
              <a:solidFill>
                <a:srgbClr val="000000"/>
              </a:solidFill>
              <a:latin typeface="Arial" charset="0"/>
            </a:endParaRPr>
          </a:p>
          <a:p>
            <a:pPr marL="342900" indent="-342900" eaLnBrk="1" hangingPunct="1">
              <a:defRPr/>
            </a:pPr>
            <a:endParaRPr lang="en-US" sz="1600" b="1" dirty="0" smtClean="0">
              <a:solidFill>
                <a:srgbClr val="FF0000"/>
              </a:solidFill>
              <a:latin typeface="Tahoma" pitchFamily="34" charset="0"/>
            </a:endParaRPr>
          </a:p>
          <a:p>
            <a:pPr marL="342900" indent="-342900" eaLnBrk="1" hangingPunct="1">
              <a:defRPr/>
            </a:pPr>
            <a:r>
              <a:rPr lang="en-US" sz="1600" b="1" dirty="0" smtClean="0">
                <a:solidFill>
                  <a:srgbClr val="FF0000"/>
                </a:solidFill>
                <a:latin typeface="Tahoma" pitchFamily="34" charset="0"/>
              </a:rPr>
              <a:t>As </a:t>
            </a:r>
            <a:r>
              <a:rPr lang="en-US" sz="1600" b="1" dirty="0">
                <a:solidFill>
                  <a:srgbClr val="FF0000"/>
                </a:solidFill>
                <a:latin typeface="Tahoma" pitchFamily="34" charset="0"/>
              </a:rPr>
              <a:t>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are to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285750" indent="-285750" eaLnBrk="1" hangingPunct="1">
              <a:buFont typeface="Arial" panose="020B0604020202020204" pitchFamily="34" charset="0"/>
              <a:buChar char="•"/>
              <a:defRPr/>
            </a:pPr>
            <a:r>
              <a:rPr lang="en-US" sz="1400" dirty="0" smtClean="0">
                <a:solidFill>
                  <a:srgbClr val="000000"/>
                </a:solidFill>
                <a:latin typeface="Tahoma" pitchFamily="34" charset="0"/>
                <a:ea typeface="Tahoma" pitchFamily="34" charset="0"/>
                <a:cs typeface="Tahoma" pitchFamily="34" charset="0"/>
                <a:sym typeface="Wingdings" pitchFamily="2" charset="2"/>
              </a:rPr>
              <a:t> Is there adequate signage for traffic routes on site?</a:t>
            </a:r>
          </a:p>
          <a:p>
            <a:pPr marL="285750" indent="-285750" eaLnBrk="1" hangingPunct="1">
              <a:buFont typeface="Arial" panose="020B0604020202020204" pitchFamily="34" charset="0"/>
              <a:buChar char="•"/>
              <a:defRPr/>
            </a:pPr>
            <a:r>
              <a:rPr lang="en-US" sz="1400" dirty="0" smtClean="0">
                <a:solidFill>
                  <a:srgbClr val="000000"/>
                </a:solidFill>
                <a:latin typeface="Tahoma" pitchFamily="34" charset="0"/>
                <a:ea typeface="Tahoma" pitchFamily="34" charset="0"/>
                <a:cs typeface="Tahoma" pitchFamily="34" charset="0"/>
                <a:sym typeface="Wingdings" pitchFamily="2" charset="2"/>
              </a:rPr>
              <a:t> Is there a one-way traffic scheme included in HEMP for on-plot site works?</a:t>
            </a:r>
          </a:p>
          <a:p>
            <a:pPr marL="285750" indent="-285750" eaLnBrk="1" hangingPunct="1">
              <a:buFont typeface="Arial" panose="020B0604020202020204" pitchFamily="34" charset="0"/>
              <a:buChar char="•"/>
              <a:defRPr/>
            </a:pPr>
            <a:r>
              <a:rPr lang="en-US" sz="1400" dirty="0" smtClean="0">
                <a:solidFill>
                  <a:srgbClr val="000000"/>
                </a:solidFill>
                <a:latin typeface="Tahoma" pitchFamily="34" charset="0"/>
                <a:ea typeface="Tahoma" pitchFamily="34" charset="0"/>
                <a:cs typeface="Tahoma" pitchFamily="34" charset="0"/>
                <a:sym typeface="Wingdings" pitchFamily="2" charset="2"/>
              </a:rPr>
              <a:t> Does the HEMP clearly identify the risks of failing to use the approved traffic routes?</a:t>
            </a:r>
            <a:endParaRPr lang="en-US" sz="1400" dirty="0">
              <a:solidFill>
                <a:srgbClr val="000000"/>
              </a:solidFill>
              <a:latin typeface="Tahoma" pitchFamily="34" charset="0"/>
              <a:ea typeface="Tahoma" pitchFamily="34" charset="0"/>
              <a:cs typeface="Tahoma" pitchFamily="34" charset="0"/>
              <a:sym typeface="Wingdings" pitchFamily="2" charset="2"/>
            </a:endParaRPr>
          </a:p>
          <a:p>
            <a:pPr marL="285750" indent="-285750" eaLnBrk="1" hangingPunct="1">
              <a:buFont typeface="Arial" panose="020B0604020202020204" pitchFamily="34" charset="0"/>
              <a:buChar char="•"/>
              <a:defRPr/>
            </a:pPr>
            <a:r>
              <a:rPr lang="en-US" sz="1400" dirty="0" smtClean="0">
                <a:solidFill>
                  <a:srgbClr val="000000"/>
                </a:solidFill>
                <a:latin typeface="Tahoma" pitchFamily="34" charset="0"/>
                <a:ea typeface="Tahoma" pitchFamily="34" charset="0"/>
                <a:cs typeface="Tahoma" pitchFamily="34" charset="0"/>
                <a:sym typeface="Wingdings" pitchFamily="2" charset="2"/>
              </a:rPr>
              <a:t> Is the transportation HEMP cascaded to all </a:t>
            </a:r>
            <a:r>
              <a:rPr lang="en-US" sz="1400" smtClean="0">
                <a:solidFill>
                  <a:srgbClr val="000000"/>
                </a:solidFill>
                <a:latin typeface="Tahoma" pitchFamily="34" charset="0"/>
                <a:ea typeface="Tahoma" pitchFamily="34" charset="0"/>
                <a:cs typeface="Tahoma" pitchFamily="34" charset="0"/>
                <a:sym typeface="Wingdings" pitchFamily="2" charset="2"/>
              </a:rPr>
              <a:t>drivers </a:t>
            </a:r>
            <a:r>
              <a:rPr lang="en-US" sz="1400" smtClean="0">
                <a:solidFill>
                  <a:srgbClr val="000000"/>
                </a:solidFill>
                <a:latin typeface="Tahoma" pitchFamily="34" charset="0"/>
                <a:ea typeface="Tahoma" pitchFamily="34" charset="0"/>
                <a:cs typeface="Tahoma" pitchFamily="34" charset="0"/>
                <a:sym typeface="Wingdings" pitchFamily="2" charset="2"/>
              </a:rPr>
              <a:t>including </a:t>
            </a:r>
            <a:r>
              <a:rPr lang="en-US" sz="1400" smtClean="0">
                <a:solidFill>
                  <a:srgbClr val="000000"/>
                </a:solidFill>
                <a:latin typeface="Tahoma" pitchFamily="34" charset="0"/>
                <a:ea typeface="Tahoma" pitchFamily="34" charset="0"/>
                <a:cs typeface="Tahoma" pitchFamily="34" charset="0"/>
                <a:sym typeface="Wingdings" pitchFamily="2" charset="2"/>
              </a:rPr>
              <a:t>LCC’s?</a:t>
            </a:r>
            <a:endParaRPr lang="en-US" sz="1400" dirty="0" smtClean="0">
              <a:solidFill>
                <a:srgbClr val="000000"/>
              </a:solidFill>
              <a:latin typeface="Tahoma" pitchFamily="34" charset="0"/>
              <a:ea typeface="Tahoma" pitchFamily="34" charset="0"/>
              <a:cs typeface="Tahoma" pitchFamily="34" charset="0"/>
              <a:sym typeface="Wingdings" pitchFamily="2" charset="2"/>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19008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E00DFC6-44CD-4016-89EB-E63A6C0EC1DE}"/>
</file>

<file path=customXml/itemProps2.xml><?xml version="1.0" encoding="utf-8"?>
<ds:datastoreItem xmlns:ds="http://schemas.openxmlformats.org/officeDocument/2006/customXml" ds:itemID="{719521E8-5B10-4C7E-B57C-2B93FDA5D4CE}"/>
</file>

<file path=customXml/itemProps3.xml><?xml version="1.0" encoding="utf-8"?>
<ds:datastoreItem xmlns:ds="http://schemas.openxmlformats.org/officeDocument/2006/customXml" ds:itemID="{B9C0D2B8-BFD7-49E9-BAEE-044B62CE8577}"/>
</file>

<file path=docProps/app.xml><?xml version="1.0" encoding="utf-8"?>
<Properties xmlns="http://schemas.openxmlformats.org/officeDocument/2006/extended-properties" xmlns:vt="http://schemas.openxmlformats.org/officeDocument/2006/docPropsVTypes">
  <Template>Flow</Template>
  <TotalTime>2153</TotalTime>
  <Words>251</Words>
  <Application>Microsoft Office PowerPoint</Application>
  <PresentationFormat>On-screen Show (4:3)</PresentationFormat>
  <Paragraphs>35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184</cp:revision>
  <dcterms:created xsi:type="dcterms:W3CDTF">2001-05-03T06:07:08Z</dcterms:created>
  <dcterms:modified xsi:type="dcterms:W3CDTF">2015-06-07T05:40:12Z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