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289" r:id="rId2"/>
    <p:sldId id="288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04800" y="1447800"/>
            <a:ext cx="5410200" cy="378565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lvl="1" indent="-114300" algn="ctr">
              <a:defRPr/>
            </a:pPr>
            <a:r>
              <a:rPr lang="en-GB" sz="1600" b="1" dirty="0" smtClean="0">
                <a:solidFill>
                  <a:srgbClr val="FF0000"/>
                </a:solidFill>
                <a:latin typeface="+mj-lt"/>
                <a:ea typeface="+mn-ea"/>
                <a:cs typeface="Arial" charset="0"/>
              </a:rPr>
              <a:t> </a:t>
            </a: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 09/03/2015     </a:t>
            </a:r>
          </a:p>
          <a:p>
            <a:pPr marL="114300" lvl="1" indent="-114300" algn="ctr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Injury: Head injury</a:t>
            </a:r>
          </a:p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FF0000"/>
                </a:solidFill>
                <a:latin typeface="+mj-lt"/>
                <a:ea typeface="+mn-ea"/>
                <a:cs typeface="Arial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algn="just">
              <a:defRPr/>
            </a:pPr>
            <a:endParaRPr lang="en-GB" sz="1600" dirty="0" smtClean="0">
              <a:solidFill>
                <a:srgbClr val="000099"/>
              </a:solidFill>
              <a:latin typeface="+mj-lt"/>
            </a:endParaRPr>
          </a:p>
          <a:p>
            <a:pPr algn="just">
              <a:defRPr/>
            </a:pP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During the deployment of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hoses,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operator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should have been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sitting in safety zone wearing a seat belt but due to defective equipment was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standing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on the back of a moving vehicle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when he lost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his balance and fell backwards hitting his head on the post of a safety barrier.  The impact resulted in a fatal head injury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 </a:t>
            </a:r>
            <a:endParaRPr lang="en-US" sz="1200" kern="13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defRPr/>
            </a:pPr>
            <a:endParaRPr lang="en-US" sz="800" dirty="0">
              <a:solidFill>
                <a:schemeClr val="accent2"/>
              </a:solidFill>
              <a:latin typeface="+mj-lt"/>
              <a:cs typeface="Arial" charset="0"/>
            </a:endParaRPr>
          </a:p>
          <a:p>
            <a:pPr marL="114300" indent="-114300">
              <a:defRPr/>
            </a:pPr>
            <a:r>
              <a:rPr lang="en-US" sz="20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2000" b="1" dirty="0">
                <a:solidFill>
                  <a:srgbClr val="333399"/>
                </a:solidFill>
                <a:latin typeface="Tahoma" pitchFamily="34" charset="0"/>
              </a:rPr>
              <a:t>learning from this incident</a:t>
            </a:r>
            <a:r>
              <a:rPr lang="en-US" sz="2000" b="1" dirty="0" smtClean="0">
                <a:solidFill>
                  <a:srgbClr val="333399"/>
                </a:solidFill>
                <a:latin typeface="Tahoma" pitchFamily="34" charset="0"/>
              </a:rPr>
              <a:t>...</a:t>
            </a:r>
          </a:p>
          <a:p>
            <a:pPr marL="114300" indent="-114300">
              <a:defRPr/>
            </a:pPr>
            <a:endParaRPr lang="en-US" sz="8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Never use defective equipment.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Never stand on a moving vehicle.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Always ensure maintenance requests are recorded and followed up.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 not be afraid to exercise ’Stop’</a:t>
            </a:r>
          </a:p>
          <a:p>
            <a:pPr algn="just" defTabSz="180975">
              <a:defRPr/>
            </a:pPr>
            <a:endParaRPr lang="en-US" sz="1600" dirty="0" smtClean="0">
              <a:solidFill>
                <a:srgbClr val="7030A0"/>
              </a:solidFill>
              <a:latin typeface="+mj-lt"/>
              <a:ea typeface="+mn-ea"/>
              <a:cs typeface="Arial" charset="0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57200" y="5410200"/>
            <a:ext cx="4800600" cy="584775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600" b="1" kern="13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Ensure safety devices are working prior to starting work</a:t>
            </a:r>
            <a:endParaRPr lang="en-US" altLang="en-US" sz="1600" b="1" kern="13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48399" y="914400"/>
            <a:ext cx="2704069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 descr="C:\Users\112403\Desktop\Picture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48400" y="3793958"/>
            <a:ext cx="2666999" cy="24699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Multiply 6"/>
          <p:cNvSpPr/>
          <p:nvPr/>
        </p:nvSpPr>
        <p:spPr bwMode="auto">
          <a:xfrm>
            <a:off x="8153400" y="2438400"/>
            <a:ext cx="914400" cy="9144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682105">
            <a:off x="8169553" y="5721480"/>
            <a:ext cx="768270" cy="510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553200" y="3810000"/>
            <a:ext cx="22098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+mj-lt"/>
              </a:rPr>
              <a:t>In seat with seat belt fastened</a:t>
            </a:r>
            <a:endParaRPr lang="en-GB" sz="10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000" y="914400"/>
            <a:ext cx="22098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+mj-lt"/>
              </a:rPr>
              <a:t>Outside of protection zone</a:t>
            </a:r>
            <a:endParaRPr lang="en-GB" sz="1000" dirty="0">
              <a:latin typeface="+mj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	Learning No 12                                                           09/03/2015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pic>
        <p:nvPicPr>
          <p:cNvPr id="15" name="Picture 14" descr="Hit by an object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838200"/>
            <a:ext cx="609600" cy="11033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591550" cy="386259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lvl="1" indent="-114300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 09/03/2015     </a:t>
            </a:r>
          </a:p>
          <a:p>
            <a:pPr marL="114300" lvl="1" indent="-114300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Injury: Head injury</a:t>
            </a:r>
          </a:p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 learning from this incident and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ensuring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continual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improvement, all contract</a:t>
            </a: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managers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are to review their HSE HEMP against the questions asked below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.</a:t>
            </a:r>
          </a:p>
          <a:p>
            <a:pPr marL="342900" indent="-342900" eaLnBrk="1" hangingPunct="1">
              <a:defRPr/>
            </a:pPr>
            <a:endParaRPr lang="en-US" sz="1600" b="1" dirty="0" smtClean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400" kern="13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Is adequate risk assessment done for all work equipment?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endParaRPr lang="en-US" sz="1400" kern="1300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400" kern="13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monitor and </a:t>
            </a:r>
            <a:r>
              <a:rPr lang="en-US" sz="1400" kern="130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ensure your </a:t>
            </a:r>
            <a:r>
              <a:rPr lang="en-US" sz="1400" kern="13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staff conduct daily equipment inspections?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endParaRPr lang="en-US" sz="1400" kern="1300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400" kern="13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have an adequate defect reporting systems in place?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endParaRPr lang="en-US" sz="1400" kern="1300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400" kern="13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have adequate Safe Working Procedures in place for all activities? 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endParaRPr lang="en-US" sz="1400" kern="1300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sz="1400" kern="13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employees comply with the procedures and safety guidance?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		Learning No 12                                                         09/03/2015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19009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F686CF8-F9DA-40F5-9375-CE5F8D8C52C6}"/>
</file>

<file path=customXml/itemProps2.xml><?xml version="1.0" encoding="utf-8"?>
<ds:datastoreItem xmlns:ds="http://schemas.openxmlformats.org/officeDocument/2006/customXml" ds:itemID="{BCD511B3-B0BC-4E2C-ABD2-11B8C3B05695}"/>
</file>

<file path=customXml/itemProps3.xml><?xml version="1.0" encoding="utf-8"?>
<ds:datastoreItem xmlns:ds="http://schemas.openxmlformats.org/officeDocument/2006/customXml" ds:itemID="{AC9173F4-95D1-4F1C-8936-7621CB8A5396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2098</TotalTime>
  <Words>273</Words>
  <Application>Microsoft Office PowerPoint</Application>
  <PresentationFormat>On-screen Show (4:3)</PresentationFormat>
  <Paragraphs>39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mu50033</cp:lastModifiedBy>
  <cp:revision>182</cp:revision>
  <dcterms:created xsi:type="dcterms:W3CDTF">2001-05-03T06:07:08Z</dcterms:created>
  <dcterms:modified xsi:type="dcterms:W3CDTF">2015-06-07T06:19:40Z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