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4" r:id="rId1"/>
  </p:sldMasterIdLst>
  <p:notesMasterIdLst>
    <p:notesMasterId r:id="rId4"/>
  </p:notesMasterIdLst>
  <p:handoutMasterIdLst>
    <p:handoutMasterId r:id="rId5"/>
  </p:handoutMasterIdLst>
  <p:sldIdLst>
    <p:sldId id="290" r:id="rId2"/>
    <p:sldId id="291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8BA85"/>
    <a:srgbClr val="9A85D7"/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5A89C-F310-4B09-BFF9-9AE7E9730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C7E593-5981-4A10-A638-46ED3433B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DD7CF8-826C-4EAD-9C4E-022CC4725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6600C4-9961-444A-8BFF-D87D7E82B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C799C-25FE-4C08-8A12-B3B3E52650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B0343-92F4-423D-84C1-8B26F61D24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B2CDF5-6674-432C-8BEB-FD9BC991DE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" name="Content Placeholder 3" descr="PPT option1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79" r:id="rId12"/>
    <p:sldLayoutId id="214748378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65545"/>
            <a:ext cx="3208339" cy="271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24800" y="6324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7E9BDC-1742-4016-87DA-A87AA2EB3EF6}" type="slidenum">
              <a:rPr lang="en-US" altLang="en-US" sz="1400"/>
              <a:pPr/>
              <a:t>1</a:t>
            </a:fld>
            <a:endParaRPr lang="en-US" altLang="en-US" sz="1400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6200" y="1447800"/>
            <a:ext cx="5334000" cy="3477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4300" lvl="1" indent="-114300" algn="ctr">
              <a:defRPr/>
            </a:pPr>
            <a:r>
              <a:rPr lang="en-GB" sz="1200" b="1" dirty="0" smtClean="0">
                <a:solidFill>
                  <a:srgbClr val="333399"/>
                </a:solidFill>
                <a:latin typeface="Tahoma" pitchFamily="34" charset="0"/>
              </a:rPr>
              <a:t> Date: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 17/03/2015     </a:t>
            </a:r>
          </a:p>
          <a:p>
            <a:pPr marL="114300" lvl="1" indent="-114300" algn="ctr">
              <a:defRPr/>
            </a:pP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Injury: Fractured toes </a:t>
            </a:r>
          </a:p>
          <a:p>
            <a:pPr>
              <a:defRPr/>
            </a:pPr>
            <a:endParaRPr lang="en-GB" sz="1600" b="1" dirty="0" smtClean="0">
              <a:latin typeface="Tahoma" pitchFamily="34" charset="0"/>
            </a:endParaRPr>
          </a:p>
          <a:p>
            <a:pPr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What happened? </a:t>
            </a:r>
          </a:p>
          <a:p>
            <a:pPr algn="just">
              <a:defRPr/>
            </a:pP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Trainee AD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connected the two ends of the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6 meter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long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hose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to the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two-leg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chain hooked-up to the forklift boom, using the safety clamps eyes as points of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attachment. As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the hose was being lowered, the hook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worked its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way out of the eye resulting in the hose flexing out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diagonally and struck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the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trainees right foot fracturing his toes. </a:t>
            </a:r>
            <a:endParaRPr lang="en-US" sz="1200" b="1" dirty="0" smtClean="0">
              <a:solidFill>
                <a:schemeClr val="accent2"/>
              </a:solidFill>
              <a:latin typeface="+mj-lt"/>
            </a:endParaRPr>
          </a:p>
          <a:p>
            <a:pPr marL="114300" indent="-114300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marL="114300" indent="-114300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learning from this incident...</a:t>
            </a:r>
            <a:endParaRPr lang="en-US" sz="1600" b="1" dirty="0" smtClean="0">
              <a:solidFill>
                <a:srgbClr val="008000"/>
              </a:solidFill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Lifting of flexing hose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requires a lifting plan, JSA and TRIC.  In case soft slings are used, a PTW should be issued.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Never stand near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the load during picking up, travelling or lowering of the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load.</a:t>
            </a:r>
            <a:endParaRPr lang="en-US" sz="1200" kern="13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If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you are not sure how to lift a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load, </a:t>
            </a:r>
            <a:r>
              <a:rPr lang="en-US" sz="1200" kern="1300" dirty="0">
                <a:latin typeface="+mj-lt"/>
                <a:ea typeface="Tahoma" pitchFamily="34" charset="0"/>
                <a:cs typeface="Tahoma" pitchFamily="34" charset="0"/>
              </a:rPr>
              <a:t>ask the advice of your </a:t>
            </a: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supervisor.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Never tip-load, back-load or side-load a hook.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kern="1300" dirty="0" smtClean="0">
                <a:latin typeface="+mj-lt"/>
                <a:ea typeface="Tahoma" pitchFamily="34" charset="0"/>
                <a:cs typeface="Tahoma" pitchFamily="34" charset="0"/>
              </a:rPr>
              <a:t>Always intervene if you have any doubt .</a:t>
            </a:r>
            <a:endParaRPr lang="en-US" sz="1200" kern="13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E:\DSC042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08882"/>
            <a:ext cx="3208339" cy="21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ultiply 9"/>
          <p:cNvSpPr/>
          <p:nvPr/>
        </p:nvSpPr>
        <p:spPr bwMode="auto">
          <a:xfrm>
            <a:off x="8229600" y="2895600"/>
            <a:ext cx="6858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682105">
            <a:off x="8130977" y="5350102"/>
            <a:ext cx="768270" cy="51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52400" y="5257800"/>
            <a:ext cx="5257800" cy="630942"/>
          </a:xfrm>
          <a:prstGeom prst="rect">
            <a:avLst/>
          </a:prstGeom>
          <a:solidFill>
            <a:srgbClr val="3333CC"/>
          </a:solidFill>
          <a:ln w="38100">
            <a:solidFill>
              <a:srgbClr val="FFFF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  <a:buSzPct val="90000"/>
              <a:tabLst>
                <a:tab pos="287338" algn="l"/>
              </a:tabLst>
              <a:defRPr/>
            </a:pPr>
            <a:r>
              <a:rPr lang="en-US" altLang="en-US" sz="1400" b="1" kern="13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Always maintain a safe distance from a suspended load.</a:t>
            </a:r>
          </a:p>
          <a:p>
            <a:pPr>
              <a:spcBef>
                <a:spcPct val="50000"/>
              </a:spcBef>
              <a:buSzPct val="90000"/>
              <a:tabLst>
                <a:tab pos="287338" algn="l"/>
              </a:tabLst>
              <a:defRPr/>
            </a:pPr>
            <a:r>
              <a:rPr lang="en-US" altLang="en-US" sz="1400" b="1" kern="13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Always ensure the correct lifting method is applied.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Use this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Advice: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Discuss in Tool Box Talks and HSE Meetings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 Distribute to contractors  Post on HSE Notice Boards  Include in site HSE Induction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0" y="-51375"/>
            <a:ext cx="91440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GB" sz="3200" b="1" dirty="0" smtClean="0">
                <a:solidFill>
                  <a:srgbClr val="0000FF"/>
                </a:solidFill>
              </a:rPr>
              <a:t>PDO Safety Advice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Contact MSE34 for further information 		Learning No 13                                                          17/03/2015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  <p:pic>
        <p:nvPicPr>
          <p:cNvPr id="16" name="Picture 15" descr="Dropped object on himsel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838200"/>
            <a:ext cx="685800" cy="124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48600" y="6324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F3AE99-3CED-41FB-8E46-82BCE517E56D}" type="slidenum">
              <a:rPr lang="en-US" altLang="en-US" sz="1400"/>
              <a:pPr/>
              <a:t>2</a:t>
            </a:fld>
            <a:endParaRPr lang="en-US" altLang="en-US" sz="14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4391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lvl="1" indent="-114300">
              <a:defRPr/>
            </a:pPr>
            <a:r>
              <a:rPr lang="en-GB" sz="16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1200" b="1" dirty="0" smtClean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 17/03/2015     </a:t>
            </a:r>
          </a:p>
          <a:p>
            <a:pPr marL="114300" lvl="1" indent="-114300">
              <a:defRPr/>
            </a:pP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Injury : Fractured toes </a:t>
            </a:r>
          </a:p>
          <a:p>
            <a:pPr eaLnBrk="1" hangingPunct="1"/>
            <a:endParaRPr lang="en-US" altLang="en-US" sz="6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ahoma" pitchFamily="34" charset="0"/>
              </a:rPr>
              <a:t>managers are to review their HSE HEMP against the questions asked below:    </a:t>
            </a:r>
          </a:p>
          <a:p>
            <a:r>
              <a:rPr lang="en-US" altLang="en-US" sz="1800" b="1" dirty="0" smtClean="0">
                <a:latin typeface="Tahoma" pitchFamily="34" charset="0"/>
              </a:rPr>
              <a:t> </a:t>
            </a:r>
            <a:endParaRPr lang="en-US" altLang="en-US" sz="1800" b="1" dirty="0">
              <a:latin typeface="Tahoma" pitchFamily="34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ahoma" pitchFamily="34" charset="0"/>
              </a:rPr>
              <a:t>Confirm the following</a:t>
            </a:r>
            <a:r>
              <a:rPr lang="en-US" altLang="en-US" sz="2000" b="1" dirty="0" smtClean="0">
                <a:solidFill>
                  <a:srgbClr val="0000FF"/>
                </a:solidFill>
                <a:latin typeface="Tahoma" pitchFamily="34" charset="0"/>
              </a:rPr>
              <a:t>:</a:t>
            </a:r>
          </a:p>
          <a:p>
            <a:pPr eaLnBrk="1" hangingPunct="1"/>
            <a:endParaRPr lang="en-US" altLang="en-US" sz="2000" b="1" dirty="0" smtClean="0">
              <a:solidFill>
                <a:srgbClr val="0000FF"/>
              </a:solidFill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kern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your team trained and competent in lifting, rigging and banksman skills?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kern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your </a:t>
            </a:r>
            <a:r>
              <a:rPr lang="en-US" altLang="en-US" sz="1400" kern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team </a:t>
            </a:r>
            <a:r>
              <a:rPr lang="en-US" altLang="en-US" sz="1400" kern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competent enough to design and carry out lift Plans?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kern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Have you launched training regarding dynamic DROPS?</a:t>
            </a:r>
          </a:p>
          <a:p>
            <a:pPr eaLnBrk="1" hangingPunct="1">
              <a:buFontTx/>
              <a:buChar char="•"/>
            </a:pPr>
            <a:endParaRPr lang="en-US" altLang="en-US" sz="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cs typeface="Calibri" pitchFamily="34" charset="0"/>
              </a:rPr>
              <a:t>		Learning No 13                                                         17/03/2015</a:t>
            </a:r>
            <a:endParaRPr lang="en-US" sz="1000" b="0" dirty="0" smtClean="0">
              <a:latin typeface="+mn-lt"/>
              <a:cs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533400"/>
            <a:ext cx="9144000" cy="25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Distribute 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to contractors  Post on HSE Notice </a:t>
            </a:r>
            <a:r>
              <a:rPr lang="en-US" sz="105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  <a:sym typeface="Wingdings" pitchFamily="2" charset="2"/>
              </a:rPr>
              <a:t>Boards</a:t>
            </a:r>
            <a:endParaRPr lang="en-US" sz="1050" b="1" dirty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solidFill>
                  <a:srgbClr val="0000FF"/>
                </a:solidFill>
              </a:rPr>
              <a:t>Management learning's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19010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85DD859-0A60-4A22-9F7F-B3BFF15C6BCD}"/>
</file>

<file path=customXml/itemProps2.xml><?xml version="1.0" encoding="utf-8"?>
<ds:datastoreItem xmlns:ds="http://schemas.openxmlformats.org/officeDocument/2006/customXml" ds:itemID="{15136085-1A30-4BAC-8F35-9D27106B0826}"/>
</file>

<file path=customXml/itemProps3.xml><?xml version="1.0" encoding="utf-8"?>
<ds:datastoreItem xmlns:ds="http://schemas.openxmlformats.org/officeDocument/2006/customXml" ds:itemID="{DA9B2FD0-C2C9-4F6C-88B4-A39D758CB3D7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2145</TotalTime>
  <Words>303</Words>
  <Application>Microsoft Office PowerPoint</Application>
  <PresentationFormat>On-screen Show (4:3)</PresentationFormat>
  <Paragraphs>33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Flow</vt:lpstr>
      <vt:lpstr>Slide 1</vt:lpstr>
      <vt:lpstr>Slide 2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lastModifiedBy>mu50033</cp:lastModifiedBy>
  <cp:revision>182</cp:revision>
  <dcterms:created xsi:type="dcterms:W3CDTF">2001-05-03T06:07:08Z</dcterms:created>
  <dcterms:modified xsi:type="dcterms:W3CDTF">2015-06-07T06:20:04Z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