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294" r:id="rId2"/>
    <p:sldId id="29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3D3DB-826A-4D65-A91E-B9C75D68C05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1981200"/>
            <a:ext cx="5410200" cy="355481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ctr">
              <a:defRPr/>
            </a:pPr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15/02/2015</a:t>
            </a:r>
          </a:p>
          <a:p>
            <a:pPr marL="114300" indent="-114300" algn="ctr"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Tier 1: Relief pit overflow </a:t>
            </a:r>
          </a:p>
          <a:p>
            <a:pPr marL="114300" indent="-114300" algn="just">
              <a:defRPr/>
            </a:pPr>
            <a:endParaRPr lang="en-GB" sz="13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Tahoma" pitchFamily="34" charset="0"/>
              </a:rPr>
              <a:t>What happened</a:t>
            </a:r>
          </a:p>
          <a:p>
            <a:pPr marL="114300" indent="-114300" algn="just">
              <a:defRPr/>
            </a:pPr>
            <a:r>
              <a:rPr lang="en-GB" sz="1600" b="1" kern="13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sz="1400" dirty="0" smtClean="0">
                <a:latin typeface="+mj-lt"/>
              </a:rPr>
              <a:t>Relief pit overflowed and compromised bund integrity, released gross liquid to environment. </a:t>
            </a:r>
            <a:endParaRPr lang="en-GB" sz="1400" kern="1300" dirty="0" smtClean="0">
              <a:latin typeface="+mj-lt"/>
              <a:cs typeface="Arial" pitchFamily="34" charset="0"/>
            </a:endParaRPr>
          </a:p>
          <a:p>
            <a:pPr marL="342900" indent="-342900" eaLnBrk="1" hangingPunct="1">
              <a:defRPr/>
            </a:pPr>
            <a:endParaRPr lang="en-GB" sz="6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endParaRPr lang="en-GB" sz="600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GB" sz="1600" b="1" dirty="0" smtClean="0">
                <a:solidFill>
                  <a:srgbClr val="333399"/>
                </a:solidFill>
                <a:latin typeface="Tahoma" pitchFamily="34" charset="0"/>
              </a:rPr>
              <a:t>Learnings from this incident..</a:t>
            </a:r>
            <a:endParaRPr lang="en-GB" sz="1050" dirty="0" smtClean="0">
              <a:solidFill>
                <a:srgbClr val="000000"/>
              </a:solidFill>
              <a:cs typeface="Arial" charset="0"/>
            </a:endParaRPr>
          </a:p>
          <a:p>
            <a:pPr algn="just"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GB" sz="12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400" kern="1300" dirty="0" smtClean="0">
                <a:latin typeface="+mj-lt"/>
                <a:cs typeface="Arial" pitchFamily="34" charset="0"/>
              </a:rPr>
              <a:t>Review all alarms which are prioritised low on safety critical </a:t>
            </a:r>
            <a:r>
              <a:rPr lang="en-GB" sz="1400" kern="1300" dirty="0" smtClean="0">
                <a:latin typeface="+mj-lt"/>
                <a:cs typeface="Arial" pitchFamily="34" charset="0"/>
              </a:rPr>
              <a:t>	equipment </a:t>
            </a:r>
            <a:r>
              <a:rPr lang="en-GB" sz="1400" kern="1300" dirty="0" smtClean="0">
                <a:latin typeface="+mj-lt"/>
                <a:cs typeface="Arial" pitchFamily="34" charset="0"/>
              </a:rPr>
              <a:t>(SCE)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400" kern="1300" dirty="0" smtClean="0">
                <a:latin typeface="+mj-lt"/>
                <a:cs typeface="Arial" pitchFamily="34" charset="0"/>
              </a:rPr>
              <a:t> Review all modular projects in compliance with DCAF and GU-611</a:t>
            </a:r>
          </a:p>
          <a:p>
            <a:pPr algn="just"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1400" kern="1300" dirty="0" smtClean="0">
                <a:latin typeface="+mj-lt"/>
                <a:cs typeface="Arial" pitchFamily="34" charset="0"/>
              </a:rPr>
              <a:t> Ensure DEP is minimal for all projects, verify this is sufficient to your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	project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requirements </a:t>
            </a:r>
          </a:p>
          <a:p>
            <a:pPr algn="just"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1400" kern="1300" dirty="0" smtClean="0">
                <a:latin typeface="+mj-lt"/>
                <a:cs typeface="Arial" pitchFamily="34" charset="0"/>
              </a:rPr>
              <a:t> Capture and investigate for all operational upsets / instances outside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	defined </a:t>
            </a:r>
            <a:r>
              <a:rPr lang="en-US" sz="1400" kern="1300" dirty="0" smtClean="0">
                <a:latin typeface="+mj-lt"/>
                <a:cs typeface="Arial" pitchFamily="34" charset="0"/>
              </a:rPr>
              <a:t>operating envelope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200" kern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152400" y="5562600"/>
            <a:ext cx="4876800" cy="28623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Ensure low priority alarms are reviewed on SCE</a:t>
            </a:r>
            <a:endParaRPr lang="en-US" altLang="en-US" sz="1400" b="1" kern="13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1066800"/>
            <a:ext cx="3276600" cy="228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3581400"/>
            <a:ext cx="32004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	Learning No 16                                                         15/02/2015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pic>
        <p:nvPicPr>
          <p:cNvPr id="22" name="Picture 21" descr="Panic (spills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838200"/>
            <a:ext cx="1622584" cy="14478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57600"/>
            <a:ext cx="3048000" cy="217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1125538"/>
            <a:ext cx="8763000" cy="48782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15/02/2015</a:t>
            </a:r>
          </a:p>
          <a:p>
            <a:pPr marL="114300" indent="-114300"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Tier 1: Relief pit overflow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</a:rPr>
              <a:t>As a learning from this incident and ensure continual improvement all contract</a:t>
            </a: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</a:rPr>
              <a:t>managers are to review their HSE HEMP against the questions asked below        </a:t>
            </a:r>
          </a:p>
          <a:p>
            <a:pPr eaLnBrk="1" hangingPunct="1">
              <a:defRPr/>
            </a:pPr>
            <a:endParaRPr lang="en-US" sz="1600" b="1" dirty="0" smtClean="0">
              <a:solidFill>
                <a:srgbClr val="FF0000"/>
              </a:solidFill>
              <a:latin typeface="Tahoma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Tahoma" charset="0"/>
              </a:rPr>
              <a:t>Confirm the following: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Do your engineering teams review and comply within the project scope?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Does all the safety critical equipment (SCE) </a:t>
            </a: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categorised </a:t>
            </a: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within high alarm levels require operational intervention?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Is compliance to DEP sufficient?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Do you analyse all operational upsets and capture deficiencies / lessons against defined envelope?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1600" kern="13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charset="0"/>
              </a:rPr>
              <a:t>Have you cascaded the above lessons to your peers? 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en-US" sz="1600" kern="13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altLang="en-US" sz="1600" kern="1300" dirty="0">
              <a:latin typeface="Tahoma" pitchFamily="34" charset="0"/>
              <a:ea typeface="Tahoma" pitchFamily="34" charset="0"/>
              <a:cs typeface="Tahoma" pitchFamily="34" charset="0"/>
              <a:sym typeface="Wingdings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		Learning No 16                                                       15/02/2015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19012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DBB4C58-2AE7-48EB-857B-891FEB1B1E8B}"/>
</file>

<file path=customXml/itemProps2.xml><?xml version="1.0" encoding="utf-8"?>
<ds:datastoreItem xmlns:ds="http://schemas.openxmlformats.org/officeDocument/2006/customXml" ds:itemID="{3EA3D6A0-B80E-4265-98C0-63AD4B6C1BA4}"/>
</file>

<file path=customXml/itemProps3.xml><?xml version="1.0" encoding="utf-8"?>
<ds:datastoreItem xmlns:ds="http://schemas.openxmlformats.org/officeDocument/2006/customXml" ds:itemID="{F98F2176-439D-4585-A299-34351DA1C92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2277</TotalTime>
  <Words>197</Words>
  <Application>Microsoft Office PowerPoint</Application>
  <PresentationFormat>On-screen Show (4:3)</PresentationFormat>
  <Paragraphs>33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mu93647</cp:lastModifiedBy>
  <cp:revision>196</cp:revision>
  <dcterms:created xsi:type="dcterms:W3CDTF">2001-05-03T06:07:08Z</dcterms:created>
  <dcterms:modified xsi:type="dcterms:W3CDTF">2015-06-07T05:57:04Z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