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2" name="Text Box 3"/>
          <p:cNvSpPr txBox="1">
            <a:spLocks noChangeArrowheads="1"/>
          </p:cNvSpPr>
          <p:nvPr/>
        </p:nvSpPr>
        <p:spPr bwMode="auto">
          <a:xfrm>
            <a:off x="6019800" y="1905000"/>
            <a:ext cx="3048000" cy="2895600"/>
          </a:xfrm>
          <a:prstGeom prst="rect">
            <a:avLst/>
          </a:prstGeom>
          <a:solidFill>
            <a:srgbClr val="FFFFFF"/>
          </a:solidFill>
          <a:ln w="9525">
            <a:solidFill>
              <a:srgbClr val="000000"/>
            </a:solidFill>
            <a:miter lim="800000"/>
            <a:headEnd/>
            <a:tailEnd/>
          </a:ln>
        </p:spPr>
        <p:txBody>
          <a:bodyPr/>
          <a:lstStyle/>
          <a:p>
            <a:endParaRPr lang="en-US" dirty="0">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2608"/>
            <a:ext cx="5562600" cy="1077218"/>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A crane had just lowered a Top Drive System down onto the ground. An engineer attempted to disconnect the Top Drives lifting loop (bail) from the cranes hook but it was stuck. To free it the crane driver lowered the hook further but when the loop became free it fell on the engineers arm and fractured it. </a:t>
            </a: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837792530"/>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LTI(#23)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1089899</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11/06/2015 (11:45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Ghadeer</a:t>
                      </a:r>
                      <a:r>
                        <a:rPr lang="en-US" sz="1400" b="0" kern="1200" dirty="0">
                          <a:solidFill>
                            <a:schemeClr val="dk1"/>
                          </a:solidFill>
                          <a:latin typeface="Calibri" pitchFamily="34" charset="0"/>
                          <a:ea typeface="+mn-ea"/>
                          <a:cs typeface="Calibri" pitchFamily="34" charset="0"/>
                        </a:rPr>
                        <a:t>, 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762000" y="354833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484966"/>
            <a:ext cx="1016000" cy="762000"/>
          </a:xfrm>
          <a:prstGeom prst="rect">
            <a:avLst/>
          </a:prstGeom>
          <a:noFill/>
          <a:ln w="9525">
            <a:noFill/>
            <a:miter lim="800000"/>
            <a:headEnd/>
            <a:tailEnd/>
          </a:ln>
        </p:spPr>
      </p:pic>
      <p:sp>
        <p:nvSpPr>
          <p:cNvPr id="20" name="Curved Down Arrow 19"/>
          <p:cNvSpPr/>
          <p:nvPr/>
        </p:nvSpPr>
        <p:spPr bwMode="auto">
          <a:xfrm>
            <a:off x="1066800" y="5332566"/>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7187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1026" name="Picture 2" descr="\\MUSNAS04\mu50033$\My Documents\Mr Musleh\use these Mr Musleh Images\GENERAL\SQASHED Fingers.png"/>
          <p:cNvPicPr>
            <a:picLocks noChangeAspect="1" noChangeArrowheads="1"/>
          </p:cNvPicPr>
          <p:nvPr/>
        </p:nvPicPr>
        <p:blipFill>
          <a:blip r:embed="rId4" cstate="print"/>
          <a:srcRect/>
          <a:stretch>
            <a:fillRect/>
          </a:stretch>
        </p:blipFill>
        <p:spPr bwMode="auto">
          <a:xfrm>
            <a:off x="0" y="762000"/>
            <a:ext cx="1219200" cy="1356801"/>
          </a:xfrm>
          <a:prstGeom prst="rect">
            <a:avLst/>
          </a:prstGeom>
          <a:noFill/>
        </p:spPr>
      </p:pic>
      <p:pic>
        <p:nvPicPr>
          <p:cNvPr id="31" name="Picture 30" descr="sad.png"/>
          <p:cNvPicPr>
            <a:picLocks noChangeAspect="1"/>
          </p:cNvPicPr>
          <p:nvPr/>
        </p:nvPicPr>
        <p:blipFill>
          <a:blip r:embed="rId5" cstate="print"/>
          <a:stretch>
            <a:fillRect/>
          </a:stretch>
        </p:blipFill>
        <p:spPr>
          <a:xfrm>
            <a:off x="6096000" y="4953000"/>
            <a:ext cx="762000" cy="1820755"/>
          </a:xfrm>
          <a:prstGeom prst="rect">
            <a:avLst/>
          </a:prstGeom>
        </p:spPr>
      </p:pic>
      <p:sp>
        <p:nvSpPr>
          <p:cNvPr id="6181" name="Rounded Rectangular Callout 20"/>
          <p:cNvSpPr>
            <a:spLocks noChangeArrowheads="1"/>
          </p:cNvSpPr>
          <p:nvPr/>
        </p:nvSpPr>
        <p:spPr bwMode="auto">
          <a:xfrm>
            <a:off x="685800" y="4091790"/>
            <a:ext cx="4495800" cy="533400"/>
          </a:xfrm>
          <a:prstGeom prst="wedgeRoundRectCallout">
            <a:avLst>
              <a:gd name="adj1" fmla="val 73716"/>
              <a:gd name="adj2" fmla="val 200030"/>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100" dirty="0">
                <a:solidFill>
                  <a:srgbClr val="000000"/>
                </a:solidFill>
                <a:latin typeface="Calibri" pitchFamily="34" charset="0"/>
                <a:cs typeface="Calibri" pitchFamily="34" charset="0"/>
              </a:rPr>
              <a:t>Do you always pay attention when conducting your work?</a:t>
            </a:r>
          </a:p>
          <a:p>
            <a:pPr marL="342900" indent="-342900">
              <a:buFont typeface="Arial" charset="0"/>
              <a:buAutoNum type="arabicPeriod"/>
            </a:pPr>
            <a:r>
              <a:rPr lang="en-US" sz="1100" dirty="0">
                <a:solidFill>
                  <a:srgbClr val="000000"/>
                </a:solidFill>
                <a:latin typeface="Calibri" pitchFamily="34" charset="0"/>
                <a:cs typeface="Calibri" pitchFamily="34" charset="0"/>
              </a:rPr>
              <a:t>Do  you ensure you are out of the “line of fire”? </a:t>
            </a:r>
          </a:p>
          <a:p>
            <a:pPr marL="342900" indent="-342900">
              <a:buFont typeface="Arial" charset="0"/>
              <a:buAutoNum type="arabicPeriod"/>
            </a:pPr>
            <a:endParaRPr lang="en-US" sz="1100" dirty="0">
              <a:solidFill>
                <a:srgbClr val="000000"/>
              </a:solidFill>
              <a:latin typeface="Calibri" pitchFamily="34" charset="0"/>
              <a:cs typeface="Calibri" pitchFamily="34" charset="0"/>
            </a:endParaRPr>
          </a:p>
          <a:p>
            <a:pPr marL="342900" indent="-342900">
              <a:buFont typeface="Arial" charset="0"/>
              <a:buAutoNum type="arabicPeriod"/>
            </a:pPr>
            <a:endParaRPr lang="en-US"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pic>
        <p:nvPicPr>
          <p:cNvPr id="23" name="Picture 22" descr="LTI23.png"/>
          <p:cNvPicPr>
            <a:picLocks noChangeAspect="1"/>
          </p:cNvPicPr>
          <p:nvPr/>
        </p:nvPicPr>
        <p:blipFill>
          <a:blip r:embed="rId6" cstate="print"/>
          <a:stretch>
            <a:fillRect/>
          </a:stretch>
        </p:blipFill>
        <p:spPr>
          <a:xfrm>
            <a:off x="6096000" y="1981200"/>
            <a:ext cx="2895600" cy="2743200"/>
          </a:xfrm>
          <a:prstGeom prst="rect">
            <a:avLst/>
          </a:prstGeom>
        </p:spPr>
      </p:pic>
      <p:sp>
        <p:nvSpPr>
          <p:cNvPr id="24" name="Up Arrow 23"/>
          <p:cNvSpPr/>
          <p:nvPr/>
        </p:nvSpPr>
        <p:spPr bwMode="auto">
          <a:xfrm rot="1917436">
            <a:off x="6942658" y="3230538"/>
            <a:ext cx="157802" cy="115892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5" name="TextBox 24"/>
          <p:cNvSpPr txBox="1"/>
          <p:nvPr/>
        </p:nvSpPr>
        <p:spPr>
          <a:xfrm>
            <a:off x="6172200" y="4343400"/>
            <a:ext cx="914400" cy="276999"/>
          </a:xfrm>
          <a:prstGeom prst="rect">
            <a:avLst/>
          </a:prstGeom>
          <a:solidFill>
            <a:schemeClr val="bg1"/>
          </a:solidFill>
        </p:spPr>
        <p:txBody>
          <a:bodyPr wrap="square" rtlCol="0">
            <a:spAutoFit/>
          </a:bodyPr>
          <a:lstStyle/>
          <a:p>
            <a:pPr algn="ctr"/>
            <a:r>
              <a:rPr lang="en-GB" sz="1200" dirty="0">
                <a:latin typeface="Calibri" pitchFamily="34" charset="0"/>
                <a:cs typeface="Calibri" pitchFamily="34" charset="0"/>
              </a:rPr>
              <a:t>Loop (bail)</a:t>
            </a:r>
            <a:endParaRPr lang="en-GB"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19015</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74EE8C-9A72-4159-8836-0B51A1BD63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sharepoint/v3"/>
    <ds:schemaRef ds:uri="http://schemas.microsoft.com/office/2006/documentManagement/types"/>
    <ds:schemaRef ds:uri="http://www.w3.org/XML/1998/namespace"/>
    <ds:schemaRef ds:uri="http://purl.org/dc/terms/"/>
    <ds:schemaRef ds:uri="http://purl.org/dc/dcmitype/"/>
    <ds:schemaRef ds:uri="http://schemas.openxmlformats.org/package/2006/metadata/core-properties"/>
    <ds:schemaRef ds:uri="http://purl.org/dc/elements/1.1/"/>
    <ds:schemaRef ds:uri="9d51eac6-a7d5-47f5-a119-63d146adb134"/>
    <ds:schemaRef ds:uri="http://schemas.microsoft.com/office/infopath/2007/PartnerControls"/>
    <ds:schemaRef ds:uri="4880e4f8-4b7d-4bdd-91e3-e10d47036eca"/>
    <ds:schemaRef ds:uri="http://schemas.microsoft.com/sharepoint/v3/fields"/>
    <ds:schemaRef ds:uri="http://schemas.microsoft.com/office/2006/metadata/propertie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3178</TotalTime>
  <Words>158</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315</cp:revision>
  <dcterms:created xsi:type="dcterms:W3CDTF">2001-05-03T06:07:08Z</dcterms:created>
  <dcterms:modified xsi:type="dcterms:W3CDTF">2024-04-21T11:14:30Z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