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9144000" cy="6858000" type="screen4x3"/>
  <p:notesSz cx="6670675" cy="9929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747" autoAdjust="0"/>
  </p:normalViewPr>
  <p:slideViewPr>
    <p:cSldViewPr>
      <p:cViewPr varScale="1">
        <p:scale>
          <a:sx n="69" d="100"/>
          <a:sy n="69" d="100"/>
        </p:scale>
        <p:origin x="118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3128"/>
        <p:guide pos="210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32925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47850DC-4B7B-4DDB-AF95-BE45BC8001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6463"/>
            <a:ext cx="4892675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32925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D9F01EB-EC81-47AB-BA30-57B6929156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41B58E-A7C1-4628-991B-46E81AD7F1F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F40A6A1-EDEA-49E7-9EBE-CCE48D7C39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685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8737962-356F-4FE4-81D9-35F7017D15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EA803EE-8FA3-4F22-9D29-81750D76E9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D438053-C4AA-4E08-BCC6-BC89ADAA5D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6026161-7E6D-47DA-9480-04F3657FA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762000" y="228600"/>
            <a:ext cx="7467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kern="0" dirty="0">
                <a:solidFill>
                  <a:srgbClr val="CCCCFF"/>
                </a:solidFill>
                <a:latin typeface="Arial"/>
                <a:ea typeface="+mj-ea"/>
                <a:cs typeface="Arial"/>
              </a:rPr>
              <a:t>Main contractor name – LTI# - Date of incident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32" name="Content Placeholder 3" descr="PPT option1.jpg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11113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  <p:sldLayoutId id="2147483966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6096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800" b="1" dirty="0">
              <a:solidFill>
                <a:schemeClr val="hlin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1600200"/>
            <a:ext cx="815340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endParaRPr lang="en-US" sz="1600" dirty="0">
              <a:solidFill>
                <a:schemeClr val="accent2">
                  <a:lumMod val="60000"/>
                  <a:lumOff val="4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1600" dirty="0">
              <a:solidFill>
                <a:schemeClr val="accent2">
                  <a:lumMod val="60000"/>
                  <a:lumOff val="4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defRPr/>
            </a:pPr>
            <a:endParaRPr lang="en-US" sz="1600" dirty="0">
              <a:solidFill>
                <a:schemeClr val="accent2">
                  <a:lumMod val="60000"/>
                  <a:lumOff val="4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defRPr/>
            </a:pPr>
            <a:endParaRPr lang="en-US" dirty="0">
              <a:latin typeface="Calibri" pitchFamily="34" charset="0"/>
              <a:cs typeface="Calibri" pitchFamily="34" charset="0"/>
            </a:endParaRPr>
          </a:p>
          <a:p>
            <a:pPr>
              <a:defRPr/>
            </a:pP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GB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0" y="227013"/>
            <a:ext cx="3968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sz="600" dirty="0">
              <a:latin typeface="Calibri" pitchFamily="34" charset="0"/>
              <a:cs typeface="Calibri" pitchFamily="34" charset="0"/>
            </a:endParaRPr>
          </a:p>
          <a:p>
            <a:r>
              <a:rPr lang="en-US" sz="1800" dirty="0">
                <a:latin typeface="Calibri" pitchFamily="34" charset="0"/>
                <a:cs typeface="Calibri" pitchFamily="34" charset="0"/>
              </a:rPr>
              <a:t>    </a:t>
            </a:r>
          </a:p>
        </p:txBody>
      </p:sp>
      <p:sp>
        <p:nvSpPr>
          <p:cNvPr id="6153" name="Rectangle 17"/>
          <p:cNvSpPr>
            <a:spLocks noChangeArrowheads="1"/>
          </p:cNvSpPr>
          <p:nvPr/>
        </p:nvSpPr>
        <p:spPr bwMode="auto">
          <a:xfrm>
            <a:off x="0" y="2438400"/>
            <a:ext cx="5562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What happened </a:t>
            </a:r>
          </a:p>
          <a:p>
            <a:pPr algn="just"/>
            <a:r>
              <a:rPr lang="en-US" sz="1200" dirty="0">
                <a:latin typeface="Calibri" pitchFamily="34" charset="0"/>
                <a:cs typeface="Calibri" pitchFamily="34" charset="0"/>
              </a:rPr>
              <a:t>An electrician received an electric shock resulting in burns to his upper body, face and neck after he opened up a transformer cover to change a fuse without first isolating the power. </a:t>
            </a:r>
          </a:p>
          <a:p>
            <a:pPr algn="just"/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762000" y="3505200"/>
            <a:ext cx="4343400" cy="3079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Mr. Musleh asks the questions of can it happen to you?</a:t>
            </a:r>
          </a:p>
        </p:txBody>
      </p:sp>
      <p:pic>
        <p:nvPicPr>
          <p:cNvPr id="6178" name="Picture 18" descr="speakers-beu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562600"/>
            <a:ext cx="101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Curved Down Arrow 19"/>
          <p:cNvSpPr/>
          <p:nvPr/>
        </p:nvSpPr>
        <p:spPr bwMode="auto">
          <a:xfrm>
            <a:off x="1066800" y="5410200"/>
            <a:ext cx="609600" cy="228600"/>
          </a:xfrm>
          <a:prstGeom prst="curved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83" name="Rounded Rectangle 20"/>
          <p:cNvSpPr>
            <a:spLocks noChangeArrowheads="1"/>
          </p:cNvSpPr>
          <p:nvPr/>
        </p:nvSpPr>
        <p:spPr bwMode="auto">
          <a:xfrm>
            <a:off x="1295400" y="5715000"/>
            <a:ext cx="3276600" cy="609600"/>
          </a:xfrm>
          <a:prstGeom prst="roundRect">
            <a:avLst>
              <a:gd name="adj" fmla="val 16667"/>
            </a:avLst>
          </a:prstGeom>
          <a:solidFill>
            <a:schemeClr val="bg1">
              <a:alpha val="0"/>
            </a:schemeClr>
          </a:solidFill>
          <a:ln w="15875" algn="ctr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 algn="justLow"/>
            <a:r>
              <a:rPr lang="en-US" sz="10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Please disseminate this LTI notification to your teams and use it in your tool box talks and HSE meetings and notice boards.</a:t>
            </a:r>
            <a:endParaRPr lang="en-US" sz="10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1" name="Picture 30" descr="sa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48400" y="4876800"/>
            <a:ext cx="762000" cy="1820755"/>
          </a:xfrm>
          <a:prstGeom prst="rect">
            <a:avLst/>
          </a:prstGeom>
        </p:spPr>
      </p:pic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042392"/>
              </p:ext>
            </p:extLst>
          </p:nvPr>
        </p:nvGraphicFramePr>
        <p:xfrm>
          <a:off x="1371601" y="762000"/>
          <a:ext cx="7696199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4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3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2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4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5351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Incident type </a:t>
                      </a:r>
                      <a:endParaRPr lang="en-US" sz="1200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LTI(#24)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PIM ID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1089903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351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 pitchFamily="34" charset="0"/>
                          <a:cs typeface="Calibri" pitchFamily="34" charset="0"/>
                        </a:rPr>
                        <a:t>Date/</a:t>
                      </a:r>
                      <a:r>
                        <a:rPr lang="en-US" sz="1400" b="1" baseline="0" dirty="0">
                          <a:latin typeface="Calibri" pitchFamily="34" charset="0"/>
                          <a:cs typeface="Calibri" pitchFamily="34" charset="0"/>
                        </a:rPr>
                        <a:t> time </a:t>
                      </a:r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13/06/2015 (10:45 hrs)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Directorate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itchFamily="34" charset="0"/>
                          <a:cs typeface="Calibri" pitchFamily="34" charset="0"/>
                        </a:rPr>
                        <a:t>Location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Qarn</a:t>
                      </a:r>
                      <a:r>
                        <a:rPr lang="en-US" sz="1400" b="0" kern="1200" baseline="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Alam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Dept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15"/>
          <p:cNvSpPr>
            <a:spLocks noChangeArrowheads="1"/>
          </p:cNvSpPr>
          <p:nvPr/>
        </p:nvSpPr>
        <p:spPr bwMode="auto">
          <a:xfrm>
            <a:off x="152400" y="152400"/>
            <a:ext cx="899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PDO Incident First </a:t>
            </a:r>
            <a:r>
              <a:rPr lang="en-GB" b="1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Alert </a:t>
            </a:r>
            <a:endParaRPr lang="en-GB" sz="1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6" name="Rounded Rectangular Callout 20"/>
          <p:cNvSpPr>
            <a:spLocks noChangeArrowheads="1"/>
          </p:cNvSpPr>
          <p:nvPr/>
        </p:nvSpPr>
        <p:spPr bwMode="auto">
          <a:xfrm>
            <a:off x="685800" y="4038600"/>
            <a:ext cx="4495800" cy="762000"/>
          </a:xfrm>
          <a:prstGeom prst="wedgeRoundRectCallout">
            <a:avLst>
              <a:gd name="adj1" fmla="val 77361"/>
              <a:gd name="adj2" fmla="val 120740"/>
              <a:gd name="adj3" fmla="val 16667"/>
            </a:avLst>
          </a:prstGeom>
          <a:solidFill>
            <a:srgbClr val="FFC000">
              <a:alpha val="59999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>
              <a:buFont typeface="Arial" charset="0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Do you know if the power requires isolation?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Do you have a valid permit to work? 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Do you ensure the power source is isolated?</a:t>
            </a:r>
          </a:p>
          <a:p>
            <a:pPr marL="342900" indent="-342900">
              <a:buFont typeface="Arial" charset="0"/>
              <a:buAutoNum type="arabicPeriod"/>
            </a:pPr>
            <a:endParaRPr lang="en-US" sz="12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Arial" charset="0"/>
              <a:buAutoNum type="arabicPeriod"/>
            </a:pPr>
            <a:endParaRPr lang="en-US" sz="12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Arial" charset="0"/>
              <a:buAutoNum type="arabicPeriod"/>
            </a:pPr>
            <a:endParaRPr lang="en-GB" sz="12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GB" sz="1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9" name="Picture 18" descr="Electricit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762000"/>
            <a:ext cx="1295400" cy="1640840"/>
          </a:xfrm>
          <a:prstGeom prst="rect">
            <a:avLst/>
          </a:prstGeom>
        </p:spPr>
      </p:pic>
      <p:pic>
        <p:nvPicPr>
          <p:cNvPr id="17" name="Picture 1" descr="image00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0" y="2286000"/>
            <a:ext cx="327673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" descr="C:\Program Files\Microsoft Office\MEDIA\CAGCAT10\j0252349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8663566">
            <a:off x="5781958" y="3464320"/>
            <a:ext cx="801339" cy="487348"/>
          </a:xfrm>
          <a:prstGeom prst="rect">
            <a:avLst/>
          </a:prstGeom>
          <a:noFill/>
          <a:scene3d>
            <a:camera prst="orthographicFront">
              <a:rot lat="21500469" lon="9501373" rev="14978995"/>
            </a:camera>
            <a:lightRig rig="threePt" dir="t"/>
          </a:scene3d>
        </p:spPr>
      </p:pic>
      <p:sp>
        <p:nvSpPr>
          <p:cNvPr id="22" name="Explosion 1 21"/>
          <p:cNvSpPr/>
          <p:nvPr/>
        </p:nvSpPr>
        <p:spPr>
          <a:xfrm>
            <a:off x="6324600" y="3124200"/>
            <a:ext cx="228600" cy="304800"/>
          </a:xfrm>
          <a:prstGeom prst="irregularSeal1">
            <a:avLst/>
          </a:prstGeom>
          <a:solidFill>
            <a:srgbClr val="FF0000"/>
          </a:solidFill>
          <a:ln>
            <a:solidFill>
              <a:srgbClr val="FFFF00"/>
            </a:solidFill>
          </a:ln>
          <a:scene3d>
            <a:camera prst="orthographicFront">
              <a:rot lat="21484845" lon="1733816" rev="2024636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4880e4f8-4b7d-4bdd-91e3-e10d47036eca">English 1</Language>
    <DocId xmlns="4880e4f8-4b7d-4bdd-91e3-e10d47036eca">19019</DocId>
    <ImageCreateDate xmlns="4880E4F8-4B7D-4BDD-91E3-E10D47036ECA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73F049F5-5E5E-4E96-8968-698503221B27}"/>
</file>

<file path=customXml/itemProps2.xml><?xml version="1.0" encoding="utf-8"?>
<ds:datastoreItem xmlns:ds="http://schemas.openxmlformats.org/officeDocument/2006/customXml" ds:itemID="{85FDC16C-F63C-417A-BF49-6BFDCAFEB5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5D88EA-5F43-417B-8A80-9407E5803871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sharepoint/v3/field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4880E4F8-4B7D-4BDD-91E3-E10D47036ECA"/>
    <ds:schemaRef ds:uri="9d51eac6-a7d5-47f5-a119-63d146adb134"/>
    <ds:schemaRef ds:uri="http://schemas.microsoft.com/sharepoint/v3"/>
    <ds:schemaRef ds:uri="4880e4f8-4b7d-4bdd-91e3-e10d47036eca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3494</TotalTime>
  <Words>128</Words>
  <Application>Microsoft Office PowerPoint</Application>
  <PresentationFormat>On-screen Show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Shell Information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Contractor RTA LTI on xx.xx.xx</dc:title>
  <dc:creator>MU93647</dc:creator>
  <cp:lastModifiedBy>Konduru, Raju IDI63X</cp:lastModifiedBy>
  <cp:revision>345</cp:revision>
  <dcterms:created xsi:type="dcterms:W3CDTF">2001-05-03T06:07:08Z</dcterms:created>
  <dcterms:modified xsi:type="dcterms:W3CDTF">2024-04-21T11:14:03Z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0x0101009148F5A04DDD49CBA7127AADA5FB792B00AADE34325A8B49CDA8BB4DB53328F214009C4067D375EDA046866D1CFD34BA6725</vt:lpwstr>
  </property>
</Properties>
</file>