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3" r:id="rId5"/>
    <p:sldId id="264"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5" d="100"/>
          <a:sy n="85" d="100"/>
        </p:scale>
        <p:origin x="-202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0A8B6D-FFC5-4641-841A-53383C847C2B}" type="datetimeFigureOut">
              <a:rPr lang="en-US" smtClean="0"/>
              <a:pPr/>
              <a:t>21/06/2015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B3E10A-3D13-4C28-A1C4-337B11847F5B}" type="slidenum">
              <a:rPr lang="en-US" smtClean="0"/>
              <a:pPr/>
              <a:t>‹#›</a:t>
            </a:fld>
            <a:endParaRPr lang="en-US" dirty="0"/>
          </a:p>
        </p:txBody>
      </p:sp>
    </p:spTree>
    <p:extLst>
      <p:ext uri="{BB962C8B-B14F-4D97-AF65-F5344CB8AC3E}">
        <p14:creationId xmlns:p14="http://schemas.microsoft.com/office/powerpoint/2010/main" xmlns="" val="1533271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B3E10A-3D13-4C28-A1C4-337B11847F5B}" type="slidenum">
              <a:rPr lang="en-US" smtClean="0"/>
              <a:pPr/>
              <a:t>1</a:t>
            </a:fld>
            <a:endParaRPr lang="en-US" dirty="0"/>
          </a:p>
        </p:txBody>
      </p:sp>
    </p:spTree>
    <p:extLst>
      <p:ext uri="{BB962C8B-B14F-4D97-AF65-F5344CB8AC3E}">
        <p14:creationId xmlns:p14="http://schemas.microsoft.com/office/powerpoint/2010/main" xmlns="" val="3103199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B3E10A-3D13-4C28-A1C4-337B11847F5B}" type="slidenum">
              <a:rPr lang="en-US" smtClean="0"/>
              <a:pPr/>
              <a:t>2</a:t>
            </a:fld>
            <a:endParaRPr lang="en-US" dirty="0"/>
          </a:p>
        </p:txBody>
      </p:sp>
    </p:spTree>
    <p:extLst>
      <p:ext uri="{BB962C8B-B14F-4D97-AF65-F5344CB8AC3E}">
        <p14:creationId xmlns="" xmlns:p14="http://schemas.microsoft.com/office/powerpoint/2010/main" val="310319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AB2704-A3F5-4D01-A84C-04B3F21D60DB}" type="datetime1">
              <a:rPr lang="en-US" smtClean="0"/>
              <a:pPr>
                <a:defRPr/>
              </a:pPr>
              <a:t>21/06/2015</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C4792D6-1F53-49B3-B48A-74E319C602A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3444429-1A95-4D4B-A35F-B62106488C8B}" type="datetime1">
              <a:rPr lang="en-US" smtClean="0"/>
              <a:pPr>
                <a:defRPr/>
              </a:pPr>
              <a:t>21/06/2015</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EFF2C0A-80DC-49AA-9804-9DC0EDB2ACA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8A857B-51D1-461E-AB3E-0BD389A6CD89}" type="datetime1">
              <a:rPr lang="en-US" smtClean="0"/>
              <a:pPr>
                <a:defRPr/>
              </a:pPr>
              <a:t>21/06/2015</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9DF4BDE-10D1-4F5E-99D3-0C1B8E46222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742425-8EC4-4DCB-9CD1-1433FE4F8B51}" type="datetime1">
              <a:rPr lang="en-US" smtClean="0"/>
              <a:pPr>
                <a:defRPr/>
              </a:pPr>
              <a:t>21/06/2015</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0B4E6DA-26F3-4B83-8F79-5C082AC3E6D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42A326-F027-4881-9BE7-CE4C10B51D39}" type="datetime1">
              <a:rPr lang="en-US" smtClean="0"/>
              <a:pPr>
                <a:defRPr/>
              </a:pPr>
              <a:t>21/06/2015</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4B073DA-2FDC-4FB4-BBEE-F86D3126EBA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FA6D977-2792-4CB5-AD29-110C7444CA96}" type="datetime1">
              <a:rPr lang="en-US" smtClean="0"/>
              <a:pPr>
                <a:defRPr/>
              </a:pPr>
              <a:t>21/06/2015</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97CC6C1-1835-4942-93A3-4DDB178C8EE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D048666-0F1B-4293-BE3E-36AAD5B7CA25}" type="datetime1">
              <a:rPr lang="en-US" smtClean="0"/>
              <a:pPr>
                <a:defRPr/>
              </a:pPr>
              <a:t>21/06/2015</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738A50B-C8D5-47E6-A129-2A570BBE966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8D3087B-110D-42CB-A7A7-DF24D55D9C01}" type="datetime1">
              <a:rPr lang="en-US" smtClean="0"/>
              <a:pPr>
                <a:defRPr/>
              </a:pPr>
              <a:t>21/06/2015</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F1C0C9E-3C28-4DC4-AB78-5BD3348484E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Content Placeholder 5" descr="PPT option2.jpg"/>
          <p:cNvPicPr>
            <a:picLocks noChangeAspect="1"/>
          </p:cNvPicPr>
          <p:nvPr/>
        </p:nvPicPr>
        <p:blipFill>
          <a:blip r:embed="rId2" cstate="print"/>
          <a:srcRect/>
          <a:stretch>
            <a:fillRect/>
          </a:stretch>
        </p:blipFill>
        <p:spPr bwMode="auto">
          <a:xfrm>
            <a:off x="0" y="0"/>
            <a:ext cx="9155113" cy="6858000"/>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pPr>
              <a:defRPr/>
            </a:pPr>
            <a:fld id="{D0D491D6-35C8-4526-80BD-B55F97E379BB}" type="datetime1">
              <a:rPr lang="en-US" smtClean="0"/>
              <a:pPr>
                <a:defRPr/>
              </a:pPr>
              <a:t>21/06/2015</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8907E954-BF5E-4408-85C6-B2A1C8D8D82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2A36D9-3EAB-4945-AFE4-B90A1D7E10AD}" type="datetime1">
              <a:rPr lang="en-US" smtClean="0"/>
              <a:pPr>
                <a:defRPr/>
              </a:pPr>
              <a:t>21/06/2015</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FFACB95-0377-4D9F-A321-DC644F6B528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3BD839-5ECF-4401-B00A-07A7637F0F24}" type="datetime1">
              <a:rPr lang="en-US" smtClean="0"/>
              <a:pPr>
                <a:defRPr/>
              </a:pPr>
              <a:t>21/06/2015</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High potential incident 30.03.2015</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F3348F2-1068-44FE-90C3-3E572A89BD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C79A13F-7442-4693-ABA3-B72A95DD5AB2}" type="datetime1">
              <a:rPr lang="en-US" smtClean="0"/>
              <a:pPr>
                <a:defRPr/>
              </a:pPr>
              <a:t>21/06/2015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smtClean="0"/>
              <a:t>High potential incident 30.03.2015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5F711C0-ACAF-4489-871A-1B2F23DC613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1" r:id="rId7"/>
    <p:sldLayoutId id="2147483667" r:id="rId8"/>
    <p:sldLayoutId id="2147483668" r:id="rId9"/>
    <p:sldLayoutId id="2147483669" r:id="rId10"/>
    <p:sldLayoutId id="2147483670" r:id="rId11"/>
  </p:sldLayoutIdLst>
  <p:hf sldNum="0"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38200" y="4724400"/>
            <a:ext cx="3581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5" descr="PPT option2.jpg"/>
          <p:cNvPicPr>
            <a:picLocks noChangeAspect="1"/>
          </p:cNvPicPr>
          <p:nvPr/>
        </p:nvPicPr>
        <p:blipFill>
          <a:blip r:embed="rId3" cstate="print"/>
          <a:srcRect/>
          <a:stretch>
            <a:fillRect/>
          </a:stretch>
        </p:blipFill>
        <p:spPr bwMode="auto">
          <a:xfrm>
            <a:off x="0" y="0"/>
            <a:ext cx="9155113" cy="6858000"/>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2" name="Title 1"/>
          <p:cNvSpPr>
            <a:spLocks noGrp="1"/>
          </p:cNvSpPr>
          <p:nvPr>
            <p:ph type="title"/>
          </p:nvPr>
        </p:nvSpPr>
        <p:spPr>
          <a:xfrm>
            <a:off x="457200" y="0"/>
            <a:ext cx="8229600" cy="685800"/>
          </a:xfrm>
        </p:spPr>
        <p:style>
          <a:lnRef idx="1">
            <a:schemeClr val="accent2"/>
          </a:lnRef>
          <a:fillRef idx="3">
            <a:schemeClr val="accent2"/>
          </a:fillRef>
          <a:effectRef idx="2">
            <a:schemeClr val="accent2"/>
          </a:effectRef>
          <a:fontRef idx="minor">
            <a:schemeClr val="lt1"/>
          </a:fontRef>
        </p:style>
        <p:txBody>
          <a:bodyPr/>
          <a:lstStyle/>
          <a:p>
            <a:r>
              <a:rPr lang="en-US" dirty="0" smtClean="0"/>
              <a:t>Safety Alert</a:t>
            </a:r>
            <a:endParaRPr lang="en-US" dirty="0"/>
          </a:p>
        </p:txBody>
      </p:sp>
      <p:sp>
        <p:nvSpPr>
          <p:cNvPr id="3" name="Content Placeholder 2"/>
          <p:cNvSpPr>
            <a:spLocks noGrp="1"/>
          </p:cNvSpPr>
          <p:nvPr>
            <p:ph sz="half" idx="1"/>
          </p:nvPr>
        </p:nvSpPr>
        <p:spPr>
          <a:xfrm>
            <a:off x="304800" y="2590800"/>
            <a:ext cx="8610600" cy="4754563"/>
          </a:xfrm>
        </p:spPr>
        <p:txBody>
          <a:bodyPr anchor="ctr"/>
          <a:lstStyle/>
          <a:p>
            <a:pPr marL="0" indent="0" algn="just">
              <a:buNone/>
            </a:pPr>
            <a:r>
              <a:rPr lang="en-US" sz="1800" dirty="0" smtClean="0"/>
              <a:t>A wheel loader was being used with a fork attachment to lift two welders in a man basket to work at a height of 3m.  As the operator reached for his water bottle he caught his sleeve on the forks control lever causing the forks to tilt and the man basket and men to fall to the ground.  They were very lucky not to be crushed and killed.</a:t>
            </a:r>
          </a:p>
          <a:p>
            <a:pPr marL="0" indent="0">
              <a:buNone/>
            </a:pPr>
            <a:endParaRPr lang="en-US" sz="1800" dirty="0" smtClean="0"/>
          </a:p>
          <a:p>
            <a:pPr lvl="1">
              <a:buNone/>
            </a:pPr>
            <a:endParaRPr lang="en-US" sz="1400" dirty="0" smtClean="0"/>
          </a:p>
          <a:p>
            <a:pPr marL="0" indent="0">
              <a:buNone/>
            </a:pPr>
            <a:r>
              <a:rPr lang="en-US" sz="1800" b="1" dirty="0" smtClean="0"/>
              <a:t>	</a:t>
            </a:r>
            <a:endParaRPr lang="en-US" sz="1800" dirty="0" smtClean="0"/>
          </a:p>
        </p:txBody>
      </p:sp>
      <p:sp>
        <p:nvSpPr>
          <p:cNvPr id="16" name="TextBox 16"/>
          <p:cNvSpPr txBox="1">
            <a:spLocks noChangeArrowheads="1"/>
          </p:cNvSpPr>
          <p:nvPr/>
        </p:nvSpPr>
        <p:spPr bwMode="auto">
          <a:xfrm>
            <a:off x="3200400" y="1066800"/>
            <a:ext cx="2819400" cy="338554"/>
          </a:xfrm>
          <a:prstGeom prst="rect">
            <a:avLst/>
          </a:prstGeom>
          <a:solidFill>
            <a:schemeClr val="accent2">
              <a:lumMod val="75000"/>
            </a:schemeClr>
          </a:solidFill>
          <a:ln w="15875">
            <a:solidFill>
              <a:schemeClr val="accent6">
                <a:lumMod val="75000"/>
              </a:schemeClr>
            </a:solidFill>
            <a:miter lim="800000"/>
            <a:headEnd/>
            <a:tailEnd/>
          </a:ln>
        </p:spPr>
        <p:txBody>
          <a:bodyPr wrap="square">
            <a:spAutoFit/>
          </a:bodyPr>
          <a:lstStyle/>
          <a:p>
            <a:pPr marL="0" indent="0" algn="ctr">
              <a:buNone/>
            </a:pPr>
            <a:r>
              <a:rPr lang="en-US" sz="1600" b="1" dirty="0" smtClean="0">
                <a:solidFill>
                  <a:schemeClr val="bg1"/>
                </a:solidFill>
              </a:rPr>
              <a:t>Loose clothing hazard</a:t>
            </a:r>
          </a:p>
        </p:txBody>
      </p:sp>
      <p:sp>
        <p:nvSpPr>
          <p:cNvPr id="18" name="Rectangle 7"/>
          <p:cNvSpPr>
            <a:spLocks noChangeArrowheads="1"/>
          </p:cNvSpPr>
          <p:nvPr/>
        </p:nvSpPr>
        <p:spPr bwMode="auto">
          <a:xfrm>
            <a:off x="0" y="736600"/>
            <a:ext cx="9144000" cy="253916"/>
          </a:xfrm>
          <a:prstGeom prst="rect">
            <a:avLst/>
          </a:prstGeom>
          <a:solidFill>
            <a:schemeClr val="bg1">
              <a:lumMod val="85000"/>
            </a:schemeClr>
          </a:solidFill>
          <a:ln w="9525">
            <a:solidFill>
              <a:schemeClr val="tx1"/>
            </a:solidFill>
            <a:miter lim="800000"/>
            <a:headEnd/>
            <a:tailEnd/>
          </a:ln>
        </p:spPr>
        <p:txBody>
          <a:bodyPr wrap="square">
            <a:spAutoFit/>
          </a:bodyPr>
          <a:lstStyle/>
          <a:p>
            <a:pPr algn="ctr" eaLnBrk="0" fontAlgn="auto" hangingPunct="0">
              <a:spcBef>
                <a:spcPts val="0"/>
              </a:spcBef>
              <a:spcAft>
                <a:spcPts val="0"/>
              </a:spcAft>
              <a:defRPr/>
            </a:pPr>
            <a:r>
              <a:rPr lang="en-US" sz="1050" b="1" dirty="0">
                <a:solidFill>
                  <a:schemeClr val="tx2">
                    <a:lumMod val="75000"/>
                  </a:schemeClr>
                </a:solidFill>
                <a:latin typeface="Times New Roman" pitchFamily="18" charset="0"/>
                <a:cs typeface="Times New Roman" pitchFamily="18" charset="0"/>
              </a:rPr>
              <a:t>Use this </a:t>
            </a:r>
            <a:r>
              <a:rPr lang="en-US" sz="1050" b="1" dirty="0" smtClean="0">
                <a:solidFill>
                  <a:schemeClr val="tx2">
                    <a:lumMod val="75000"/>
                  </a:schemeClr>
                </a:solidFill>
                <a:latin typeface="Times New Roman" pitchFamily="18" charset="0"/>
                <a:cs typeface="Times New Roman" pitchFamily="18" charset="0"/>
              </a:rPr>
              <a:t>Alert</a:t>
            </a:r>
            <a:r>
              <a:rPr lang="en-US" sz="1050" b="1" dirty="0">
                <a:solidFill>
                  <a:schemeClr val="tx2">
                    <a:lumMod val="75000"/>
                  </a:schemeClr>
                </a:solidFill>
                <a:latin typeface="Times New Roman" pitchFamily="18" charset="0"/>
                <a:cs typeface="Times New Roman" pitchFamily="18" charset="0"/>
              </a:rPr>
              <a:t>: Discuss in Tool Box Talks and HSE Meetings </a:t>
            </a:r>
            <a:r>
              <a:rPr lang="en-US" sz="1050" b="1" dirty="0">
                <a:solidFill>
                  <a:schemeClr val="tx2">
                    <a:lumMod val="75000"/>
                  </a:schemeClr>
                </a:solidFill>
                <a:latin typeface="Times New Roman" pitchFamily="18" charset="0"/>
                <a:cs typeface="Times New Roman" pitchFamily="18" charset="0"/>
                <a:sym typeface="Wingdings" pitchFamily="2" charset="2"/>
              </a:rPr>
              <a:t> Distribute to contractors  Post on HSE Notice Boards  Include in site HSE Induction</a:t>
            </a:r>
            <a:endParaRPr lang="en-US" sz="1050" b="1" dirty="0">
              <a:solidFill>
                <a:schemeClr val="tx2">
                  <a:lumMod val="75000"/>
                </a:schemeClr>
              </a:solidFill>
              <a:latin typeface="Times New Roman" pitchFamily="18" charset="0"/>
              <a:cs typeface="Times New Roman" pitchFamily="18" charset="0"/>
            </a:endParaRPr>
          </a:p>
        </p:txBody>
      </p:sp>
      <p:pic>
        <p:nvPicPr>
          <p:cNvPr id="17" name="Picture 2"/>
          <p:cNvPicPr>
            <a:picLocks noGrp="1" noChangeAspect="1" noChangeArrowheads="1"/>
          </p:cNvPicPr>
          <p:nvPr>
            <p:ph sz="half" idx="2"/>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00400" y="1524000"/>
            <a:ext cx="2819400" cy="2057400"/>
          </a:xfrm>
          <a:prstGeom prst="rect">
            <a:avLst/>
          </a:prstGeom>
          <a:noFill/>
          <a:ln w="25400">
            <a:gradFill>
              <a:gsLst>
                <a:gs pos="0">
                  <a:schemeClr val="accent6">
                    <a:lumMod val="75000"/>
                  </a:schemeClr>
                </a:gs>
                <a:gs pos="45000">
                  <a:srgbClr val="FF7A00"/>
                </a:gs>
                <a:gs pos="70000">
                  <a:srgbClr val="FF0300"/>
                </a:gs>
                <a:gs pos="100000">
                  <a:srgbClr val="4D0808"/>
                </a:gs>
              </a:gsLst>
              <a:lin ang="5400000" scaled="0"/>
            </a:grad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0" name="Right Arrow 19"/>
          <p:cNvSpPr/>
          <p:nvPr/>
        </p:nvSpPr>
        <p:spPr>
          <a:xfrm rot="2173394">
            <a:off x="3742433" y="1834425"/>
            <a:ext cx="609600"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2" descr="C:\Users\atif\Desktop\GD Work\Daily work sheet\2015\Mar 2015\NM FLift incident\DSC04194.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04800" y="1524000"/>
            <a:ext cx="2676897" cy="2057400"/>
          </a:xfrm>
          <a:prstGeom prst="rect">
            <a:avLst/>
          </a:prstGeom>
          <a:noFill/>
          <a:ln w="25400">
            <a:solidFill>
              <a:schemeClr val="accent6">
                <a:lumMod val="75000"/>
              </a:schemeClr>
            </a:solidFill>
          </a:ln>
          <a:extLst>
            <a:ext uri="{909E8E84-426E-40DD-AFC4-6F175D3DCCD1}">
              <a14:hiddenFill xmlns:a14="http://schemas.microsoft.com/office/drawing/2010/main" xmlns="">
                <a:solidFill>
                  <a:srgbClr val="FFFFFF"/>
                </a:solidFill>
              </a14:hiddenFill>
            </a:ext>
          </a:extLst>
        </p:spPr>
      </p:pic>
      <p:pic>
        <p:nvPicPr>
          <p:cNvPr id="12" name="Picture 11" descr="Man basket.jpg"/>
          <p:cNvPicPr>
            <a:picLocks noChangeAspect="1"/>
          </p:cNvPicPr>
          <p:nvPr/>
        </p:nvPicPr>
        <p:blipFill>
          <a:blip r:embed="rId6" cstate="print"/>
          <a:stretch>
            <a:fillRect/>
          </a:stretch>
        </p:blipFill>
        <p:spPr>
          <a:xfrm>
            <a:off x="6248400" y="1524000"/>
            <a:ext cx="2743200" cy="2057400"/>
          </a:xfrm>
          <a:prstGeom prst="rect">
            <a:avLst/>
          </a:prstGeom>
          <a:ln w="25400">
            <a:solidFill>
              <a:schemeClr val="accent6">
                <a:lumMod val="75000"/>
              </a:schemeClr>
            </a:solidFill>
          </a:ln>
        </p:spPr>
      </p:pic>
      <p:sp>
        <p:nvSpPr>
          <p:cNvPr id="13" name="Footer Placeholder 12"/>
          <p:cNvSpPr>
            <a:spLocks noGrp="1"/>
          </p:cNvSpPr>
          <p:nvPr>
            <p:ph type="ftr" sz="quarter" idx="11"/>
          </p:nvPr>
        </p:nvSpPr>
        <p:spPr/>
        <p:txBody>
          <a:bodyPr/>
          <a:lstStyle/>
          <a:p>
            <a:pPr>
              <a:defRPr/>
            </a:pPr>
            <a:r>
              <a:rPr lang="en-US" smtClean="0"/>
              <a:t>High potential incident 30.03.2015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descr="PPT option2.jpg"/>
          <p:cNvPicPr>
            <a:picLocks noChangeAspect="1"/>
          </p:cNvPicPr>
          <p:nvPr/>
        </p:nvPicPr>
        <p:blipFill>
          <a:blip r:embed="rId3" cstate="print"/>
          <a:srcRect/>
          <a:stretch>
            <a:fillRect/>
          </a:stretch>
        </p:blipFill>
        <p:spPr bwMode="auto">
          <a:xfrm>
            <a:off x="0" y="0"/>
            <a:ext cx="9155113" cy="6858000"/>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2" name="Title 1"/>
          <p:cNvSpPr>
            <a:spLocks noGrp="1"/>
          </p:cNvSpPr>
          <p:nvPr>
            <p:ph type="title"/>
          </p:nvPr>
        </p:nvSpPr>
        <p:spPr>
          <a:xfrm>
            <a:off x="533400" y="0"/>
            <a:ext cx="8229600" cy="685800"/>
          </a:xfrm>
        </p:spPr>
        <p:style>
          <a:lnRef idx="1">
            <a:schemeClr val="accent2"/>
          </a:lnRef>
          <a:fillRef idx="3">
            <a:schemeClr val="accent2"/>
          </a:fillRef>
          <a:effectRef idx="2">
            <a:schemeClr val="accent2"/>
          </a:effectRef>
          <a:fontRef idx="minor">
            <a:schemeClr val="lt1"/>
          </a:fontRef>
        </p:style>
        <p:txBody>
          <a:bodyPr/>
          <a:lstStyle/>
          <a:p>
            <a:r>
              <a:rPr lang="en-US" dirty="0" smtClean="0"/>
              <a:t>Safety Alert</a:t>
            </a:r>
            <a:endParaRPr lang="en-US" dirty="0"/>
          </a:p>
        </p:txBody>
      </p:sp>
      <p:sp>
        <p:nvSpPr>
          <p:cNvPr id="4097" name="Rectangle 1"/>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Footer Placeholder 15"/>
          <p:cNvSpPr>
            <a:spLocks noGrp="1"/>
          </p:cNvSpPr>
          <p:nvPr>
            <p:ph type="ftr" sz="quarter" idx="11"/>
          </p:nvPr>
        </p:nvSpPr>
        <p:spPr/>
        <p:txBody>
          <a:bodyPr/>
          <a:lstStyle/>
          <a:p>
            <a:pPr>
              <a:defRPr/>
            </a:pPr>
            <a:r>
              <a:rPr lang="en-US" smtClean="0"/>
              <a:t>High potential incident 30.03.2015</a:t>
            </a:r>
            <a:endParaRPr lang="en-US" dirty="0"/>
          </a:p>
        </p:txBody>
      </p:sp>
      <p:sp>
        <p:nvSpPr>
          <p:cNvPr id="17" name="Rectangle 4"/>
          <p:cNvSpPr>
            <a:spLocks noChangeArrowheads="1"/>
          </p:cNvSpPr>
          <p:nvPr/>
        </p:nvSpPr>
        <p:spPr bwMode="auto">
          <a:xfrm>
            <a:off x="1752600" y="990600"/>
            <a:ext cx="5943600" cy="338554"/>
          </a:xfrm>
          <a:prstGeom prst="rect">
            <a:avLst/>
          </a:prstGeom>
          <a:solidFill>
            <a:schemeClr val="accent2">
              <a:lumMod val="75000"/>
            </a:schemeClr>
          </a:solidFill>
          <a:ln>
            <a:solidFill>
              <a:schemeClr val="accent6">
                <a:lumMod val="75000"/>
              </a:schemeClr>
            </a:solidFill>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342900" indent="-342900" algn="ctr">
              <a:defRPr/>
            </a:pPr>
            <a:r>
              <a:rPr lang="en-GB" sz="1600" b="1" dirty="0">
                <a:solidFill>
                  <a:schemeClr val="bg1"/>
                </a:solidFill>
                <a:latin typeface="Arial" pitchFamily="34" charset="0"/>
                <a:cs typeface="Arial" pitchFamily="34" charset="0"/>
              </a:rPr>
              <a:t>Mr. Musleh asks the questions of can it happen to you?</a:t>
            </a:r>
          </a:p>
        </p:txBody>
      </p:sp>
      <p:pic>
        <p:nvPicPr>
          <p:cNvPr id="20" name="Picture 19" descr="sad.png"/>
          <p:cNvPicPr>
            <a:picLocks noChangeAspect="1"/>
          </p:cNvPicPr>
          <p:nvPr/>
        </p:nvPicPr>
        <p:blipFill>
          <a:blip r:embed="rId4" cstate="print"/>
          <a:stretch>
            <a:fillRect/>
          </a:stretch>
        </p:blipFill>
        <p:spPr>
          <a:xfrm>
            <a:off x="6172200" y="2209800"/>
            <a:ext cx="1600200" cy="3823586"/>
          </a:xfrm>
          <a:prstGeom prst="rect">
            <a:avLst/>
          </a:prstGeom>
        </p:spPr>
      </p:pic>
      <p:sp>
        <p:nvSpPr>
          <p:cNvPr id="18" name="Rounded Rectangular Callout 20"/>
          <p:cNvSpPr>
            <a:spLocks noChangeArrowheads="1"/>
          </p:cNvSpPr>
          <p:nvPr/>
        </p:nvSpPr>
        <p:spPr bwMode="auto">
          <a:xfrm>
            <a:off x="228600" y="1828800"/>
            <a:ext cx="4953000" cy="1676400"/>
          </a:xfrm>
          <a:prstGeom prst="wedgeRoundRectCallout">
            <a:avLst>
              <a:gd name="adj1" fmla="val 78009"/>
              <a:gd name="adj2" fmla="val 32364"/>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400" dirty="0" smtClean="0">
                <a:solidFill>
                  <a:srgbClr val="000000"/>
                </a:solidFill>
                <a:latin typeface="Calibri" pitchFamily="34" charset="0"/>
                <a:cs typeface="Calibri" pitchFamily="34" charset="0"/>
              </a:rPr>
              <a:t>Do you ensure when using machinery the Velcro on coverall sleeves is fastened tight?</a:t>
            </a:r>
          </a:p>
          <a:p>
            <a:pPr marL="342900" indent="-342900">
              <a:buFont typeface="Arial" charset="0"/>
              <a:buAutoNum type="arabicPeriod"/>
            </a:pPr>
            <a:r>
              <a:rPr lang="en-US" sz="1400" dirty="0" smtClean="0">
                <a:solidFill>
                  <a:srgbClr val="000000"/>
                </a:solidFill>
                <a:latin typeface="Calibri" pitchFamily="34" charset="0"/>
                <a:cs typeface="Calibri" pitchFamily="34" charset="0"/>
              </a:rPr>
              <a:t>Does your clothing fit correctly?</a:t>
            </a:r>
          </a:p>
          <a:p>
            <a:pPr marL="342900" indent="-342900">
              <a:buFont typeface="Arial" charset="0"/>
              <a:buAutoNum type="arabicPeriod"/>
            </a:pPr>
            <a:r>
              <a:rPr lang="en-US" sz="1400" dirty="0" smtClean="0">
                <a:solidFill>
                  <a:srgbClr val="000000"/>
                </a:solidFill>
                <a:latin typeface="Calibri" pitchFamily="34" charset="0"/>
                <a:cs typeface="Calibri" pitchFamily="34" charset="0"/>
              </a:rPr>
              <a:t>If you are sitting in plant or equipment on stand-by have you ensured the power is isolated?</a:t>
            </a:r>
          </a:p>
          <a:p>
            <a:pPr marL="342900" indent="-342900">
              <a:buFont typeface="Arial" charset="0"/>
              <a:buAutoNum type="arabicPeriod"/>
            </a:pPr>
            <a:r>
              <a:rPr lang="en-GB" sz="1400" dirty="0" smtClean="0">
                <a:solidFill>
                  <a:srgbClr val="000000"/>
                </a:solidFill>
                <a:latin typeface="Calibri" pitchFamily="34" charset="0"/>
                <a:cs typeface="Calibri" pitchFamily="34" charset="0"/>
              </a:rPr>
              <a:t>Do you ensure equipment attachments are secure?</a:t>
            </a:r>
            <a:endParaRPr lang="en-GB" sz="1400" dirty="0">
              <a:solidFill>
                <a:srgbClr val="00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19020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3D42C8C-87DA-4B60-BDD5-D9FD0B8C530E}"/>
</file>

<file path=customXml/itemProps2.xml><?xml version="1.0" encoding="utf-8"?>
<ds:datastoreItem xmlns:ds="http://schemas.openxmlformats.org/officeDocument/2006/customXml" ds:itemID="{D771ADEB-C463-4D25-A8AA-B47D3A809E05}"/>
</file>

<file path=customXml/itemProps3.xml><?xml version="1.0" encoding="utf-8"?>
<ds:datastoreItem xmlns:ds="http://schemas.openxmlformats.org/officeDocument/2006/customXml" ds:itemID="{B25E84AB-BA05-4E37-B592-632A23772D4A}"/>
</file>

<file path=docProps/app.xml><?xml version="1.0" encoding="utf-8"?>
<Properties xmlns="http://schemas.openxmlformats.org/officeDocument/2006/extended-properties" xmlns:vt="http://schemas.openxmlformats.org/officeDocument/2006/docPropsVTypes">
  <Template>Default Theme</Template>
  <TotalTime>522</TotalTime>
  <Words>176</Words>
  <Application>Microsoft Office PowerPoint</Application>
  <PresentationFormat>On-screen Show (4:3)</PresentationFormat>
  <Paragraphs>17</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Theme</vt:lpstr>
      <vt:lpstr>Safety Alert</vt:lpstr>
      <vt:lpstr>Safety Alert</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at Height</dc:title>
  <dc:creator>Kevin</dc:creator>
  <cp:lastModifiedBy>mu93647</cp:lastModifiedBy>
  <cp:revision>77</cp:revision>
  <dcterms:created xsi:type="dcterms:W3CDTF">2014-06-17T03:31:20Z</dcterms:created>
  <dcterms:modified xsi:type="dcterms:W3CDTF">2015-06-21T07:14:33Z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