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9144000" cy="6858000" type="screen4x3"/>
  <p:notesSz cx="6670675" cy="99298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47" autoAdjust="0"/>
  </p:normalViewPr>
  <p:slideViewPr>
    <p:cSldViewPr>
      <p:cViewPr varScale="1">
        <p:scale>
          <a:sx n="69" d="100"/>
          <a:sy n="69" d="100"/>
        </p:scale>
        <p:origin x="118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8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7850DC-4B7B-4DDB-AF95-BE45BC80018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2675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432925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D9F01EB-EC81-47AB-BA30-57B6929156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41B58E-A7C1-4628-991B-46E81AD7F1F5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F40A6A1-EDEA-49E7-9EBE-CCE48D7C3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08737962-356F-4FE4-81D9-35F7017D157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AEA803EE-8FA3-4F22-9D29-81750D76E98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D438053-C4AA-4E08-BCC6-BC89ADAA5D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6026161-7E6D-47DA-9480-04F3657FA9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2800" b="1" dirty="0">
              <a:solidFill>
                <a:schemeClr val="hlin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43000" y="1600200"/>
            <a:ext cx="8153400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sz="1600" dirty="0">
              <a:solidFill>
                <a:schemeClr val="accent2">
                  <a:lumMod val="60000"/>
                  <a:lumOff val="4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0" y="15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GB" b="1" dirty="0">
              <a:solidFill>
                <a:srgbClr val="FFFFFF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0" y="44450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0" y="227013"/>
            <a:ext cx="3968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1" hangingPunct="1"/>
            <a:endParaRPr lang="en-US" sz="600" dirty="0">
              <a:latin typeface="Calibri" pitchFamily="34" charset="0"/>
              <a:cs typeface="Calibri" pitchFamily="34" charset="0"/>
            </a:endParaRPr>
          </a:p>
          <a:p>
            <a:r>
              <a:rPr lang="en-US" sz="1800" dirty="0">
                <a:latin typeface="Calibri" pitchFamily="34" charset="0"/>
                <a:cs typeface="Calibri" pitchFamily="34" charset="0"/>
              </a:rPr>
              <a:t>    </a:t>
            </a:r>
          </a:p>
        </p:txBody>
      </p:sp>
      <p:sp>
        <p:nvSpPr>
          <p:cNvPr id="6153" name="Rectangle 17"/>
          <p:cNvSpPr>
            <a:spLocks noChangeArrowheads="1"/>
          </p:cNvSpPr>
          <p:nvPr/>
        </p:nvSpPr>
        <p:spPr bwMode="auto">
          <a:xfrm>
            <a:off x="0" y="2209800"/>
            <a:ext cx="55626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chemeClr val="accent2"/>
                </a:solidFill>
                <a:latin typeface="Calibri" pitchFamily="34" charset="0"/>
                <a:cs typeface="Calibri" pitchFamily="34" charset="0"/>
              </a:rPr>
              <a:t>What happened </a:t>
            </a:r>
          </a:p>
          <a:p>
            <a:pPr algn="just"/>
            <a:r>
              <a:rPr lang="en-US" sz="1200" dirty="0">
                <a:latin typeface="Calibri" pitchFamily="34" charset="0"/>
                <a:cs typeface="Calibri" pitchFamily="34" charset="0"/>
              </a:rPr>
              <a:t>The Forklift Truck (FLT) Operator and Floor man were removing a pipe from the catwalk.  As the FLT operator lifted the pipe, the Floor man tried to stop the pipe from rolling with his foot; the pipe slipped off the forks and dropped 60cm hitting his foot fracturing his left ankle.  </a:t>
            </a:r>
          </a:p>
        </p:txBody>
      </p:sp>
      <p:sp>
        <p:nvSpPr>
          <p:cNvPr id="18" name="Rectangle 4"/>
          <p:cNvSpPr>
            <a:spLocks noChangeArrowheads="1"/>
          </p:cNvSpPr>
          <p:nvPr/>
        </p:nvSpPr>
        <p:spPr bwMode="auto">
          <a:xfrm>
            <a:off x="762000" y="3505200"/>
            <a:ext cx="4343400" cy="3079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marL="342900" indent="-342900">
              <a:defRPr/>
            </a:pPr>
            <a:r>
              <a:rPr lang="en-GB" sz="14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Mr. Musleh asks the questions of can it happen to you?</a:t>
            </a:r>
          </a:p>
        </p:txBody>
      </p:sp>
      <p:pic>
        <p:nvPicPr>
          <p:cNvPr id="6178" name="Picture 18" descr="speakers-beu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562600"/>
            <a:ext cx="1016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Curved Down Arrow 19"/>
          <p:cNvSpPr/>
          <p:nvPr/>
        </p:nvSpPr>
        <p:spPr bwMode="auto">
          <a:xfrm>
            <a:off x="1066800" y="5410200"/>
            <a:ext cx="609600" cy="228600"/>
          </a:xfrm>
          <a:prstGeom prst="curved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183" name="Rounded Rectangle 20"/>
          <p:cNvSpPr>
            <a:spLocks noChangeArrowheads="1"/>
          </p:cNvSpPr>
          <p:nvPr/>
        </p:nvSpPr>
        <p:spPr bwMode="auto">
          <a:xfrm>
            <a:off x="1295400" y="5715000"/>
            <a:ext cx="3276600" cy="609600"/>
          </a:xfrm>
          <a:prstGeom prst="roundRect">
            <a:avLst>
              <a:gd name="adj" fmla="val 16667"/>
            </a:avLst>
          </a:prstGeom>
          <a:solidFill>
            <a:schemeClr val="bg1">
              <a:alpha val="0"/>
            </a:schemeClr>
          </a:solidFill>
          <a:ln w="15875" algn="ctr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 algn="justLow"/>
            <a:r>
              <a:rPr lang="en-US" sz="1000" b="1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Please disseminate this LTI notification to your teams and use it in your tool box talks and HSE meetings and notice boards.</a:t>
            </a:r>
            <a:endParaRPr lang="en-US" sz="10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31" name="Picture 30" descr="sa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4876800"/>
            <a:ext cx="762000" cy="1820755"/>
          </a:xfrm>
          <a:prstGeom prst="rect">
            <a:avLst/>
          </a:prstGeom>
        </p:spPr>
      </p:pic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749943"/>
              </p:ext>
            </p:extLst>
          </p:nvPr>
        </p:nvGraphicFramePr>
        <p:xfrm>
          <a:off x="1752600" y="762000"/>
          <a:ext cx="7239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5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79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269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 pitchFamily="34" charset="0"/>
                          <a:cs typeface="Calibri" pitchFamily="34" charset="0"/>
                        </a:rPr>
                        <a:t>Incident type </a:t>
                      </a:r>
                      <a:endParaRPr lang="en-US" sz="1200" b="1" dirty="0">
                        <a:solidFill>
                          <a:srgbClr val="C00000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LTI (#27)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PIM ID 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tx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1089988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351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Date/</a:t>
                      </a:r>
                      <a:r>
                        <a:rPr lang="en-US" sz="1400" b="1" baseline="0" dirty="0">
                          <a:latin typeface="Calibri" pitchFamily="34" charset="0"/>
                          <a:cs typeface="Calibri" pitchFamily="34" charset="0"/>
                        </a:rPr>
                        <a:t> time </a:t>
                      </a:r>
                      <a:endParaRPr lang="en-US" sz="1400" b="1" dirty="0"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22/06/2015 (05:00 hrs)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Directorate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Calibri" pitchFamily="34" charset="0"/>
                          <a:cs typeface="Calibri" pitchFamily="34" charset="0"/>
                        </a:rPr>
                        <a:t>Location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South Amal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Dept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400" b="0" kern="1200" dirty="0">
                        <a:solidFill>
                          <a:schemeClr val="dk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152400" y="152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b="1" dirty="0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PDO Incident First </a:t>
            </a:r>
            <a:r>
              <a:rPr lang="en-GB" b="1">
                <a:solidFill>
                  <a:srgbClr val="FFC000"/>
                </a:solidFill>
                <a:latin typeface="Calibri" pitchFamily="34" charset="0"/>
                <a:cs typeface="Calibri" pitchFamily="34" charset="0"/>
              </a:rPr>
              <a:t>Alert </a:t>
            </a:r>
            <a:r>
              <a:rPr lang="en-GB" sz="1600" b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GB" sz="1600" b="1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6" name="Rounded Rectangular Callout 20"/>
          <p:cNvSpPr>
            <a:spLocks noChangeArrowheads="1"/>
          </p:cNvSpPr>
          <p:nvPr/>
        </p:nvSpPr>
        <p:spPr bwMode="auto">
          <a:xfrm>
            <a:off x="533400" y="4038600"/>
            <a:ext cx="4648200" cy="762000"/>
          </a:xfrm>
          <a:prstGeom prst="wedgeRoundRectCallout">
            <a:avLst>
              <a:gd name="adj1" fmla="val 76433"/>
              <a:gd name="adj2" fmla="val 120579"/>
              <a:gd name="adj3" fmla="val 16667"/>
            </a:avLst>
          </a:prstGeom>
          <a:solidFill>
            <a:srgbClr val="FFC000">
              <a:alpha val="59999"/>
            </a:srgb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Do you always stand outside of the lifting zone?</a:t>
            </a:r>
          </a:p>
          <a:p>
            <a:pPr marL="342900" indent="-342900">
              <a:buFont typeface="Arial" charset="0"/>
              <a:buAutoNum type="arabicPeriod"/>
            </a:pPr>
            <a:r>
              <a:rPr lang="en-GB" sz="1200" dirty="0">
                <a:solidFill>
                  <a:srgbClr val="000000"/>
                </a:solidFill>
                <a:latin typeface="Calibri" pitchFamily="34" charset="0"/>
                <a:cs typeface="Calibri" pitchFamily="34" charset="0"/>
              </a:rPr>
              <a:t>As a forklift operator do you ensure there is no-one inside your lifting zone?</a:t>
            </a:r>
          </a:p>
          <a:p>
            <a:pPr marL="342900" indent="-342900"/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US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>
              <a:buFont typeface="Arial" charset="0"/>
              <a:buAutoNum type="arabicPeriod"/>
            </a:pPr>
            <a:endParaRPr lang="en-GB" sz="12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/>
            <a:endParaRPr lang="en-GB" sz="1400" dirty="0">
              <a:solidFill>
                <a:srgbClr val="00000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9" name="Picture 18" descr="falling objects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838200"/>
            <a:ext cx="1676400" cy="961254"/>
          </a:xfrm>
          <a:prstGeom prst="rect">
            <a:avLst/>
          </a:prstGeom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1981200"/>
            <a:ext cx="3271837" cy="22860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21" name="Curved Down Arrow 20"/>
          <p:cNvSpPr/>
          <p:nvPr/>
        </p:nvSpPr>
        <p:spPr bwMode="auto">
          <a:xfrm rot="20022506">
            <a:off x="6400800" y="3200400"/>
            <a:ext cx="685800" cy="304800"/>
          </a:xfrm>
          <a:prstGeom prst="curved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Explosion 1 21"/>
          <p:cNvSpPr/>
          <p:nvPr/>
        </p:nvSpPr>
        <p:spPr bwMode="auto">
          <a:xfrm>
            <a:off x="7162800" y="3200400"/>
            <a:ext cx="152400" cy="228600"/>
          </a:xfrm>
          <a:prstGeom prst="irregularSeal1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19023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2038EE01-0FD6-4EF3-B44A-222E11EC961D}"/>
</file>

<file path=customXml/itemProps2.xml><?xml version="1.0" encoding="utf-8"?>
<ds:datastoreItem xmlns:ds="http://schemas.openxmlformats.org/officeDocument/2006/customXml" ds:itemID="{85FDC16C-F63C-417A-BF49-6BFDCAFEB5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5D88EA-5F43-417B-8A80-9407E5803871}">
  <ds:schemaRefs>
    <ds:schemaRef ds:uri="http://schemas.microsoft.com/sharepoint/v3"/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sharepoint/v3/fields"/>
    <ds:schemaRef ds:uri="4880E4F8-4B7D-4BDD-91E3-E10D47036ECA"/>
    <ds:schemaRef ds:uri="http://schemas.microsoft.com/office/infopath/2007/PartnerControls"/>
    <ds:schemaRef ds:uri="http://schemas.openxmlformats.org/package/2006/metadata/core-properties"/>
    <ds:schemaRef ds:uri="9d51eac6-a7d5-47f5-a119-63d146adb134"/>
    <ds:schemaRef ds:uri="4880e4f8-4b7d-4bdd-91e3-e10d47036eca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3698</TotalTime>
  <Words>149</Words>
  <Application>Microsoft Office PowerPoint</Application>
  <PresentationFormat>On-screen Show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Default Design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Konduru, Raju IDI63X</cp:lastModifiedBy>
  <cp:revision>371</cp:revision>
  <dcterms:created xsi:type="dcterms:W3CDTF">2001-05-03T06:07:08Z</dcterms:created>
  <dcterms:modified xsi:type="dcterms:W3CDTF">2024-04-21T11:12:18Z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