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6"/>
  </p:notesMasterIdLst>
  <p:handoutMasterIdLst>
    <p:handoutMasterId r:id="rId7"/>
  </p:handoutMasterIdLst>
  <p:sldIdLst>
    <p:sldId id="261" r:id="rId5"/>
  </p:sldIdLst>
  <p:sldSz cx="9144000" cy="6858000" type="screen4x3"/>
  <p:notesSz cx="6670675" cy="9929813"/>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8">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D5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747" autoAdjust="0"/>
  </p:normalViewPr>
  <p:slideViewPr>
    <p:cSldViewPr>
      <p:cViewPr varScale="1">
        <p:scale>
          <a:sx n="69" d="100"/>
          <a:sy n="69" d="100"/>
        </p:scale>
        <p:origin x="1188"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3128"/>
        <p:guide pos="210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47850DC-4B7B-4DDB-AF95-BE45BC800185}" type="slidenum">
              <a:rPr lang="en-US"/>
              <a:pPr>
                <a:defRPr/>
              </a:pPr>
              <a:t>‹#›</a:t>
            </a:fld>
            <a:endParaRPr lang="en-US" dirty="0"/>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890838"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779838" y="0"/>
            <a:ext cx="2890837"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7172" name="Rectangle 4"/>
          <p:cNvSpPr>
            <a:spLocks noGrp="1" noRot="1" noChangeAspect="1" noChangeArrowheads="1" noTextEdit="1"/>
          </p:cNvSpPr>
          <p:nvPr>
            <p:ph type="sldImg" idx="2"/>
          </p:nvPr>
        </p:nvSpPr>
        <p:spPr bwMode="auto">
          <a:xfrm>
            <a:off x="852488" y="744538"/>
            <a:ext cx="4965700" cy="3724275"/>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889000" y="4716463"/>
            <a:ext cx="4892675" cy="44688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8198" name="Rectangle 6"/>
          <p:cNvSpPr>
            <a:spLocks noGrp="1" noChangeArrowheads="1"/>
          </p:cNvSpPr>
          <p:nvPr>
            <p:ph type="ftr" sz="quarter" idx="4"/>
          </p:nvPr>
        </p:nvSpPr>
        <p:spPr bwMode="auto">
          <a:xfrm>
            <a:off x="0" y="9432925"/>
            <a:ext cx="2890838"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779838" y="9432925"/>
            <a:ext cx="2890837"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DD9F01EB-EC81-47AB-BA30-57B692915657}"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4F40A6A1-EDEA-49E7-9EBE-CCE48D7C39A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dirty="0"/>
          </a:p>
        </p:txBody>
      </p:sp>
      <p:sp>
        <p:nvSpPr>
          <p:cNvPr id="4" name="Rectangle 5"/>
          <p:cNvSpPr>
            <a:spLocks noGrp="1" noChangeArrowheads="1"/>
          </p:cNvSpPr>
          <p:nvPr>
            <p:ph type="ftr" sz="quarter" idx="11"/>
          </p:nvPr>
        </p:nvSpPr>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p:txBody>
          <a:bodyPr/>
          <a:lstStyle>
            <a:lvl1pPr algn="ctr">
              <a:defRPr/>
            </a:lvl1pPr>
          </a:lstStyle>
          <a:p>
            <a:pPr>
              <a:defRPr/>
            </a:pPr>
            <a:fld id="{08737962-356F-4FE4-81D9-35F7017D157D}"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dirty="0"/>
          </a:p>
        </p:txBody>
      </p:sp>
      <p:sp>
        <p:nvSpPr>
          <p:cNvPr id="3" name="Rectangle 5"/>
          <p:cNvSpPr>
            <a:spLocks noGrp="1" noChangeArrowheads="1"/>
          </p:cNvSpPr>
          <p:nvPr>
            <p:ph type="ftr" sz="quarter" idx="11"/>
          </p:nvPr>
        </p:nvSpPr>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p:txBody>
          <a:bodyPr/>
          <a:lstStyle>
            <a:lvl1pPr algn="ctr">
              <a:defRPr/>
            </a:lvl1pPr>
          </a:lstStyle>
          <a:p>
            <a:pPr>
              <a:defRPr/>
            </a:pPr>
            <a:fld id="{AEA803EE-8FA3-4F22-9D29-81750D76E988}"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3D438053-C4AA-4E08-BCC6-BC89ADAA5D9C}"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dirty="0"/>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dirty="0"/>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06026161-7E6D-47DA-9480-04F3657FA99F}" type="slidenum">
              <a:rPr lang="en-US"/>
              <a:pPr>
                <a:defRPr/>
              </a:pPr>
              <a:t>‹#›</a:t>
            </a:fld>
            <a:endParaRPr lang="en-US" dirty="0"/>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032" name="Content Placeholder 3" descr="PPT option1.jpg"/>
          <p:cNvPicPr>
            <a:picLocks noChangeAspect="1"/>
          </p:cNvPicPr>
          <p:nvPr userDrawn="1"/>
        </p:nvPicPr>
        <p:blipFill>
          <a:blip r:embed="rId6"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6"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a:endParaRPr lang="en-US" sz="2800" b="1" dirty="0">
              <a:solidFill>
                <a:schemeClr val="hlink"/>
              </a:solidFill>
              <a:latin typeface="Arial" charset="0"/>
              <a:cs typeface="Arial" charset="0"/>
            </a:endParaRPr>
          </a:p>
        </p:txBody>
      </p:sp>
      <p:sp>
        <p:nvSpPr>
          <p:cNvPr id="6" name="TextBox 5"/>
          <p:cNvSpPr txBox="1"/>
          <p:nvPr/>
        </p:nvSpPr>
        <p:spPr>
          <a:xfrm>
            <a:off x="1143000" y="1600200"/>
            <a:ext cx="8153400" cy="1570038"/>
          </a:xfrm>
          <a:prstGeom prst="rect">
            <a:avLst/>
          </a:prstGeom>
          <a:noFill/>
        </p:spPr>
        <p:txBody>
          <a:bodyPr>
            <a:spAutoFit/>
          </a:bodyPr>
          <a:lstStyle/>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dirty="0">
              <a:latin typeface="Calibri" pitchFamily="34" charset="0"/>
              <a:cs typeface="Calibri" pitchFamily="34" charset="0"/>
            </a:endParaRPr>
          </a:p>
          <a:p>
            <a:pPr>
              <a:defRPr/>
            </a:pPr>
            <a:r>
              <a:rPr lang="en-US" dirty="0">
                <a:latin typeface="Calibri" pitchFamily="34" charset="0"/>
                <a:cs typeface="Calibri" pitchFamily="34" charset="0"/>
              </a:rPr>
              <a:t> </a:t>
            </a:r>
          </a:p>
        </p:txBody>
      </p:sp>
      <p:sp>
        <p:nvSpPr>
          <p:cNvPr id="6148" name="Rectangle 5"/>
          <p:cNvSpPr>
            <a:spLocks noChangeArrowheads="1"/>
          </p:cNvSpPr>
          <p:nvPr/>
        </p:nvSpPr>
        <p:spPr bwMode="auto">
          <a:xfrm>
            <a:off x="0" y="152400"/>
            <a:ext cx="9144000" cy="609600"/>
          </a:xfrm>
          <a:prstGeom prst="rect">
            <a:avLst/>
          </a:prstGeom>
          <a:noFill/>
          <a:ln w="9525">
            <a:noFill/>
            <a:miter lim="800000"/>
            <a:headEnd/>
            <a:tailEnd/>
          </a:ln>
        </p:spPr>
        <p:txBody>
          <a:bodyPr/>
          <a:lstStyle/>
          <a:p>
            <a:pPr algn="ctr"/>
            <a:endParaRPr lang="en-GB" b="1" dirty="0">
              <a:solidFill>
                <a:srgbClr val="FFFFFF"/>
              </a:solidFill>
              <a:latin typeface="Calibri" pitchFamily="34" charset="0"/>
              <a:cs typeface="Calibri" pitchFamily="34" charset="0"/>
            </a:endParaRP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0" y="2209800"/>
            <a:ext cx="5562600" cy="892552"/>
          </a:xfrm>
          <a:prstGeom prst="rect">
            <a:avLst/>
          </a:prstGeom>
          <a:noFill/>
          <a:ln w="9525">
            <a:noFill/>
            <a:miter lim="800000"/>
            <a:headEnd/>
            <a:tailEnd/>
          </a:ln>
        </p:spPr>
        <p:txBody>
          <a:bodyPr wrap="square">
            <a:spAutoFit/>
          </a:bodyPr>
          <a:lstStyle/>
          <a:p>
            <a:r>
              <a:rPr lang="en-US" sz="1600" b="1" dirty="0">
                <a:solidFill>
                  <a:schemeClr val="accent2"/>
                </a:solidFill>
                <a:latin typeface="Calibri" pitchFamily="34" charset="0"/>
                <a:cs typeface="Calibri" pitchFamily="34" charset="0"/>
              </a:rPr>
              <a:t>What happened </a:t>
            </a:r>
          </a:p>
          <a:p>
            <a:pPr algn="just"/>
            <a:r>
              <a:rPr lang="en-US" sz="1200" dirty="0">
                <a:latin typeface="Calibri" pitchFamily="34" charset="0"/>
                <a:cs typeface="Calibri" pitchFamily="34" charset="0"/>
              </a:rPr>
              <a:t>A logging engineer was feeding a slack cable into a clamp on a logging unit. The clamp however failed which caused the cable under 5000lbs of tension to slip through the clamp pulling his fingers into the mechanism and severed off three of his fingers.    </a:t>
            </a:r>
          </a:p>
        </p:txBody>
      </p:sp>
      <p:sp>
        <p:nvSpPr>
          <p:cNvPr id="18" name="Rectangle 4"/>
          <p:cNvSpPr>
            <a:spLocks noChangeArrowheads="1"/>
          </p:cNvSpPr>
          <p:nvPr/>
        </p:nvSpPr>
        <p:spPr bwMode="auto">
          <a:xfrm>
            <a:off x="762000" y="3505200"/>
            <a:ext cx="4343400" cy="307975"/>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marL="342900" indent="-342900">
              <a:defRPr/>
            </a:pPr>
            <a:r>
              <a:rPr lang="en-GB" sz="1400" b="1" dirty="0">
                <a:solidFill>
                  <a:srgbClr val="000000"/>
                </a:solidFill>
                <a:latin typeface="Calibri" pitchFamily="34" charset="0"/>
                <a:cs typeface="Calibri" pitchFamily="34" charset="0"/>
              </a:rPr>
              <a:t>Mr. Musleh asks the questions of can it happen to you?</a:t>
            </a:r>
          </a:p>
        </p:txBody>
      </p:sp>
      <p:pic>
        <p:nvPicPr>
          <p:cNvPr id="6178" name="Picture 18" descr="speakers-beu.png"/>
          <p:cNvPicPr>
            <a:picLocks noChangeAspect="1"/>
          </p:cNvPicPr>
          <p:nvPr/>
        </p:nvPicPr>
        <p:blipFill>
          <a:blip r:embed="rId3" cstate="print"/>
          <a:srcRect/>
          <a:stretch>
            <a:fillRect/>
          </a:stretch>
        </p:blipFill>
        <p:spPr bwMode="auto">
          <a:xfrm>
            <a:off x="152400" y="5562600"/>
            <a:ext cx="1016000" cy="762000"/>
          </a:xfrm>
          <a:prstGeom prst="rect">
            <a:avLst/>
          </a:prstGeom>
          <a:noFill/>
          <a:ln w="9525">
            <a:noFill/>
            <a:miter lim="800000"/>
            <a:headEnd/>
            <a:tailEnd/>
          </a:ln>
        </p:spPr>
      </p:pic>
      <p:sp>
        <p:nvSpPr>
          <p:cNvPr id="20" name="Curved Down Arrow 19"/>
          <p:cNvSpPr/>
          <p:nvPr/>
        </p:nvSpPr>
        <p:spPr bwMode="auto">
          <a:xfrm>
            <a:off x="1066800" y="5410200"/>
            <a:ext cx="609600" cy="228600"/>
          </a:xfrm>
          <a:prstGeom prst="curvedDownArrow">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a:lstStyle/>
          <a:p>
            <a:pPr>
              <a:defRPr/>
            </a:pPr>
            <a:endParaRPr lang="en-US" dirty="0">
              <a:solidFill>
                <a:schemeClr val="tx1"/>
              </a:solidFill>
            </a:endParaRPr>
          </a:p>
        </p:txBody>
      </p:sp>
      <p:sp>
        <p:nvSpPr>
          <p:cNvPr id="6183" name="Rounded Rectangle 20"/>
          <p:cNvSpPr>
            <a:spLocks noChangeArrowheads="1"/>
          </p:cNvSpPr>
          <p:nvPr/>
        </p:nvSpPr>
        <p:spPr bwMode="auto">
          <a:xfrm>
            <a:off x="1295400" y="5715000"/>
            <a:ext cx="3276600" cy="609600"/>
          </a:xfrm>
          <a:prstGeom prst="roundRect">
            <a:avLst>
              <a:gd name="adj" fmla="val 16667"/>
            </a:avLst>
          </a:prstGeom>
          <a:solidFill>
            <a:schemeClr val="bg1">
              <a:alpha val="0"/>
            </a:schemeClr>
          </a:solidFill>
          <a:ln w="15875" algn="ctr">
            <a:solidFill>
              <a:srgbClr val="0070C0"/>
            </a:solidFill>
            <a:round/>
            <a:headEnd/>
            <a:tailEnd/>
          </a:ln>
        </p:spPr>
        <p:txBody>
          <a:bodyPr/>
          <a:lstStyle/>
          <a:p>
            <a:pPr algn="justLow"/>
            <a:r>
              <a:rPr lang="en-US" sz="1000" b="1" dirty="0">
                <a:solidFill>
                  <a:srgbClr val="000000"/>
                </a:solidFill>
                <a:latin typeface="Calibri" pitchFamily="34" charset="0"/>
                <a:cs typeface="Calibri" pitchFamily="34" charset="0"/>
              </a:rPr>
              <a:t>Please disseminate this LTI notification to your teams and use it in your tool box talks and HSE meetings and notice boards.</a:t>
            </a:r>
            <a:endParaRPr lang="en-US" sz="1000" dirty="0">
              <a:solidFill>
                <a:srgbClr val="000000"/>
              </a:solidFill>
              <a:latin typeface="Calibri" pitchFamily="34" charset="0"/>
              <a:cs typeface="Calibri" pitchFamily="34" charset="0"/>
            </a:endParaRPr>
          </a:p>
        </p:txBody>
      </p:sp>
      <p:pic>
        <p:nvPicPr>
          <p:cNvPr id="31" name="Picture 30" descr="sad.png"/>
          <p:cNvPicPr>
            <a:picLocks noChangeAspect="1"/>
          </p:cNvPicPr>
          <p:nvPr/>
        </p:nvPicPr>
        <p:blipFill>
          <a:blip r:embed="rId4" cstate="print"/>
          <a:stretch>
            <a:fillRect/>
          </a:stretch>
        </p:blipFill>
        <p:spPr>
          <a:xfrm>
            <a:off x="6248400" y="4512650"/>
            <a:ext cx="914400" cy="2184906"/>
          </a:xfrm>
          <a:prstGeom prst="rect">
            <a:avLst/>
          </a:prstGeom>
        </p:spPr>
      </p:pic>
      <p:graphicFrame>
        <p:nvGraphicFramePr>
          <p:cNvPr id="32" name="Table 31"/>
          <p:cNvGraphicFramePr>
            <a:graphicFrameLocks noGrp="1"/>
          </p:cNvGraphicFramePr>
          <p:nvPr>
            <p:extLst>
              <p:ext uri="{D42A27DB-BD31-4B8C-83A1-F6EECF244321}">
                <p14:modId xmlns:p14="http://schemas.microsoft.com/office/powerpoint/2010/main" val="2562745569"/>
              </p:ext>
            </p:extLst>
          </p:nvPr>
        </p:nvGraphicFramePr>
        <p:xfrm>
          <a:off x="1524001" y="762000"/>
          <a:ext cx="7467599" cy="914400"/>
        </p:xfrm>
        <a:graphic>
          <a:graphicData uri="http://schemas.openxmlformats.org/drawingml/2006/table">
            <a:tbl>
              <a:tblPr firstRow="1" bandRow="1">
                <a:tableStyleId>{5C22544A-7EE6-4342-B048-85BDC9FD1C3A}</a:tableStyleId>
              </a:tblPr>
              <a:tblGrid>
                <a:gridCol w="1459916">
                  <a:extLst>
                    <a:ext uri="{9D8B030D-6E8A-4147-A177-3AD203B41FA5}">
                      <a16:colId xmlns:a16="http://schemas.microsoft.com/office/drawing/2014/main" val="20000"/>
                    </a:ext>
                  </a:extLst>
                </a:gridCol>
                <a:gridCol w="2856355">
                  <a:extLst>
                    <a:ext uri="{9D8B030D-6E8A-4147-A177-3AD203B41FA5}">
                      <a16:colId xmlns:a16="http://schemas.microsoft.com/office/drawing/2014/main" val="20001"/>
                    </a:ext>
                  </a:extLst>
                </a:gridCol>
                <a:gridCol w="1060399">
                  <a:extLst>
                    <a:ext uri="{9D8B030D-6E8A-4147-A177-3AD203B41FA5}">
                      <a16:colId xmlns:a16="http://schemas.microsoft.com/office/drawing/2014/main" val="20002"/>
                    </a:ext>
                  </a:extLst>
                </a:gridCol>
                <a:gridCol w="2090929">
                  <a:extLst>
                    <a:ext uri="{9D8B030D-6E8A-4147-A177-3AD203B41FA5}">
                      <a16:colId xmlns:a16="http://schemas.microsoft.com/office/drawing/2014/main" val="20003"/>
                    </a:ext>
                  </a:extLst>
                </a:gridCol>
              </a:tblGrid>
              <a:tr h="185351">
                <a:tc>
                  <a:txBody>
                    <a:bodyPr/>
                    <a:lstStyle/>
                    <a:p>
                      <a:r>
                        <a:rPr lang="en-US" sz="1400" b="1" dirty="0">
                          <a:solidFill>
                            <a:srgbClr val="C00000"/>
                          </a:solidFill>
                          <a:latin typeface="Calibri" pitchFamily="34" charset="0"/>
                          <a:cs typeface="Calibri" pitchFamily="34" charset="0"/>
                        </a:rPr>
                        <a:t>Incident type </a:t>
                      </a:r>
                      <a:endParaRPr lang="en-US" sz="1200" b="1" dirty="0">
                        <a:solidFill>
                          <a:srgbClr val="C00000"/>
                        </a:solidFill>
                        <a:latin typeface="Calibri" pitchFamily="34" charset="0"/>
                        <a:cs typeface="Calibri" pitchFamily="34" charset="0"/>
                      </a:endParaRPr>
                    </a:p>
                  </a:txBody>
                  <a:tcPr>
                    <a:noFill/>
                  </a:tcPr>
                </a:tc>
                <a:tc>
                  <a:txBody>
                    <a:bodyPr/>
                    <a:lstStyle/>
                    <a:p>
                      <a:r>
                        <a:rPr lang="en-US" sz="1400" b="0" kern="1200" dirty="0">
                          <a:solidFill>
                            <a:schemeClr val="dk1"/>
                          </a:solidFill>
                          <a:latin typeface="Calibri" pitchFamily="34" charset="0"/>
                          <a:ea typeface="+mn-ea"/>
                          <a:cs typeface="Calibri" pitchFamily="34" charset="0"/>
                        </a:rPr>
                        <a:t>LTI (#28) </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PIM ID </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tx1"/>
                          </a:solidFill>
                          <a:latin typeface="Calibri" pitchFamily="34" charset="0"/>
                          <a:ea typeface="+mn-ea"/>
                          <a:cs typeface="Calibri" pitchFamily="34" charset="0"/>
                        </a:rPr>
                        <a:t>1090015</a:t>
                      </a:r>
                    </a:p>
                  </a:txBody>
                  <a:tcPr>
                    <a:noFill/>
                  </a:tcPr>
                </a:tc>
                <a:extLst>
                  <a:ext uri="{0D108BD9-81ED-4DB2-BD59-A6C34878D82A}">
                    <a16:rowId xmlns:a16="http://schemas.microsoft.com/office/drawing/2014/main" val="10000"/>
                  </a:ext>
                </a:extLst>
              </a:tr>
              <a:tr h="185351">
                <a:tc>
                  <a:txBody>
                    <a:bodyPr/>
                    <a:lstStyle/>
                    <a:p>
                      <a:r>
                        <a:rPr lang="en-US" sz="1400" b="1" dirty="0">
                          <a:latin typeface="Calibri" pitchFamily="34" charset="0"/>
                          <a:cs typeface="Calibri" pitchFamily="34" charset="0"/>
                        </a:rPr>
                        <a:t>Date/</a:t>
                      </a:r>
                      <a:r>
                        <a:rPr lang="en-US" sz="1400" b="1" baseline="0" dirty="0">
                          <a:latin typeface="Calibri" pitchFamily="34" charset="0"/>
                          <a:cs typeface="Calibri" pitchFamily="34" charset="0"/>
                        </a:rPr>
                        <a:t> time </a:t>
                      </a:r>
                      <a:endParaRPr lang="en-US" sz="1400" b="1" dirty="0">
                        <a:latin typeface="Calibri" pitchFamily="34" charset="0"/>
                        <a:cs typeface="Calibri" pitchFamily="34" charset="0"/>
                      </a:endParaRP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23/06/2015 (15:55 hrs)</a:t>
                      </a:r>
                    </a:p>
                  </a:txBody>
                  <a:tcPr>
                    <a:noFill/>
                  </a:tcPr>
                </a:tc>
                <a:tc>
                  <a:txBody>
                    <a:bodyPr/>
                    <a:lstStyle/>
                    <a:p>
                      <a:pPr marL="0" algn="l" defTabSz="914400" rtl="0" eaLnBrk="1" latinLnBrk="0" hangingPunct="1"/>
                      <a:r>
                        <a:rPr lang="en-US" sz="1400" b="1" kern="1200" dirty="0">
                          <a:solidFill>
                            <a:schemeClr val="dk1"/>
                          </a:solidFill>
                          <a:latin typeface="Calibri" pitchFamily="34" charset="0"/>
                          <a:ea typeface="+mn-ea"/>
                          <a:cs typeface="Calibri" pitchFamily="34" charset="0"/>
                        </a:rPr>
                        <a:t>Directorate</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1"/>
                  </a:ext>
                </a:extLst>
              </a:tr>
              <a:tr h="30480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latin typeface="Calibri" pitchFamily="34" charset="0"/>
                          <a:cs typeface="Calibri" pitchFamily="34" charset="0"/>
                        </a:rPr>
                        <a:t>Location</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0" kern="1200" dirty="0">
                          <a:solidFill>
                            <a:schemeClr val="dk1"/>
                          </a:solidFill>
                          <a:latin typeface="Calibri" pitchFamily="34" charset="0"/>
                          <a:ea typeface="+mn-ea"/>
                          <a:cs typeface="Calibri" pitchFamily="34" charset="0"/>
                        </a:rPr>
                        <a:t>Sakhyah, Harweel</a:t>
                      </a:r>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kern="1200" dirty="0">
                          <a:solidFill>
                            <a:schemeClr val="dk1"/>
                          </a:solidFill>
                          <a:latin typeface="Calibri" pitchFamily="34" charset="0"/>
                          <a:ea typeface="+mn-ea"/>
                          <a:cs typeface="Calibri" pitchFamily="34" charset="0"/>
                        </a:rPr>
                        <a:t>Dept</a:t>
                      </a:r>
                    </a:p>
                  </a:txBody>
                  <a:tcPr>
                    <a:noFill/>
                  </a:tcPr>
                </a:tc>
                <a:tc>
                  <a:txBody>
                    <a:bodyPr/>
                    <a:lstStyle/>
                    <a:p>
                      <a:pPr marL="0" algn="l" defTabSz="914400" rtl="0" eaLnBrk="1" latinLnBrk="0" hangingPunct="1"/>
                      <a:endParaRPr lang="en-US" sz="1400" b="0" kern="1200" dirty="0">
                        <a:solidFill>
                          <a:schemeClr val="dk1"/>
                        </a:solidFill>
                        <a:latin typeface="Calibri" pitchFamily="34" charset="0"/>
                        <a:ea typeface="+mn-ea"/>
                        <a:cs typeface="Calibri" pitchFamily="34" charset="0"/>
                      </a:endParaRPr>
                    </a:p>
                  </a:txBody>
                  <a:tcPr>
                    <a:noFill/>
                  </a:tcPr>
                </a:tc>
                <a:extLst>
                  <a:ext uri="{0D108BD9-81ED-4DB2-BD59-A6C34878D82A}">
                    <a16:rowId xmlns:a16="http://schemas.microsoft.com/office/drawing/2014/main" val="10002"/>
                  </a:ext>
                </a:extLst>
              </a:tr>
            </a:tbl>
          </a:graphicData>
        </a:graphic>
      </p:graphicFrame>
      <p:sp>
        <p:nvSpPr>
          <p:cNvPr id="34" name="Rectangle 15"/>
          <p:cNvSpPr>
            <a:spLocks noChangeArrowheads="1"/>
          </p:cNvSpPr>
          <p:nvPr/>
        </p:nvSpPr>
        <p:spPr bwMode="auto">
          <a:xfrm>
            <a:off x="152400" y="152400"/>
            <a:ext cx="8991600" cy="461963"/>
          </a:xfrm>
          <a:prstGeom prst="rect">
            <a:avLst/>
          </a:prstGeom>
          <a:noFill/>
          <a:ln w="9525">
            <a:noFill/>
            <a:miter lim="800000"/>
            <a:headEnd/>
            <a:tailEnd/>
          </a:ln>
        </p:spPr>
        <p:txBody>
          <a:bodyPr>
            <a:spAutoFit/>
          </a:bodyPr>
          <a:lstStyle/>
          <a:p>
            <a:pPr algn="ctr"/>
            <a:r>
              <a:rPr lang="en-GB" b="1" dirty="0">
                <a:solidFill>
                  <a:srgbClr val="FFC000"/>
                </a:solidFill>
                <a:latin typeface="Calibri" pitchFamily="34" charset="0"/>
                <a:cs typeface="Calibri" pitchFamily="34" charset="0"/>
              </a:rPr>
              <a:t>PDO Incident First </a:t>
            </a:r>
            <a:r>
              <a:rPr lang="en-GB" b="1">
                <a:solidFill>
                  <a:srgbClr val="FFC000"/>
                </a:solidFill>
                <a:latin typeface="Calibri" pitchFamily="34" charset="0"/>
                <a:cs typeface="Calibri" pitchFamily="34" charset="0"/>
              </a:rPr>
              <a:t>Alert </a:t>
            </a:r>
            <a:r>
              <a:rPr lang="en-GB" sz="1600" b="1">
                <a:solidFill>
                  <a:schemeClr val="bg1"/>
                </a:solidFill>
                <a:latin typeface="Calibri" pitchFamily="34" charset="0"/>
                <a:cs typeface="Calibri" pitchFamily="34" charset="0"/>
              </a:rPr>
              <a:t> </a:t>
            </a:r>
            <a:endParaRPr lang="en-GB" sz="1600" b="1" dirty="0">
              <a:solidFill>
                <a:schemeClr val="bg1"/>
              </a:solidFill>
              <a:latin typeface="Calibri" pitchFamily="34" charset="0"/>
              <a:cs typeface="Calibri" pitchFamily="34" charset="0"/>
            </a:endParaRPr>
          </a:p>
        </p:txBody>
      </p:sp>
      <p:sp>
        <p:nvSpPr>
          <p:cNvPr id="36" name="Rounded Rectangular Callout 20"/>
          <p:cNvSpPr>
            <a:spLocks noChangeArrowheads="1"/>
          </p:cNvSpPr>
          <p:nvPr/>
        </p:nvSpPr>
        <p:spPr bwMode="auto">
          <a:xfrm>
            <a:off x="533400" y="4038600"/>
            <a:ext cx="4876800" cy="685800"/>
          </a:xfrm>
          <a:prstGeom prst="wedgeRoundRectCallout">
            <a:avLst>
              <a:gd name="adj1" fmla="val 72080"/>
              <a:gd name="adj2" fmla="val 106837"/>
              <a:gd name="adj3" fmla="val 16667"/>
            </a:avLst>
          </a:prstGeom>
          <a:solidFill>
            <a:srgbClr val="FFC000">
              <a:alpha val="59999"/>
            </a:srgbClr>
          </a:solidFill>
          <a:ln w="9525" algn="ctr">
            <a:solidFill>
              <a:schemeClr val="tx1"/>
            </a:solidFill>
            <a:round/>
            <a:headEnd/>
            <a:tailEnd/>
          </a:ln>
        </p:spPr>
        <p:txBody>
          <a:bodyPr/>
          <a:lstStyle/>
          <a:p>
            <a:pPr marL="342900" indent="-342900">
              <a:buFont typeface="Arial" charset="0"/>
              <a:buAutoNum type="arabicPeriod"/>
            </a:pPr>
            <a:r>
              <a:rPr lang="en-GB" sz="1200" dirty="0">
                <a:solidFill>
                  <a:srgbClr val="000000"/>
                </a:solidFill>
                <a:latin typeface="Calibri" pitchFamily="34" charset="0"/>
                <a:cs typeface="Calibri" pitchFamily="34" charset="0"/>
              </a:rPr>
              <a:t>Do you always keep your hands/fingers are away from crush points?</a:t>
            </a:r>
          </a:p>
          <a:p>
            <a:pPr marL="342900" indent="-342900">
              <a:buFont typeface="Arial" charset="0"/>
              <a:buAutoNum type="arabicPeriod"/>
            </a:pPr>
            <a:r>
              <a:rPr lang="en-GB" sz="1200" dirty="0">
                <a:solidFill>
                  <a:srgbClr val="000000"/>
                </a:solidFill>
                <a:latin typeface="Calibri" pitchFamily="34" charset="0"/>
                <a:cs typeface="Calibri" pitchFamily="34" charset="0"/>
              </a:rPr>
              <a:t>Have you checked your clamping equipment is regularly maintained and tested ?</a:t>
            </a:r>
          </a:p>
          <a:p>
            <a:pPr marL="342900" indent="-342900">
              <a:buFont typeface="Arial" charset="0"/>
              <a:buAutoNum type="arabicPeriod"/>
            </a:pPr>
            <a:endParaRPr lang="en-GB" sz="1200" dirty="0">
              <a:solidFill>
                <a:srgbClr val="000000"/>
              </a:solidFill>
              <a:latin typeface="Calibri" pitchFamily="34" charset="0"/>
              <a:cs typeface="Calibri" pitchFamily="34" charset="0"/>
            </a:endParaRPr>
          </a:p>
          <a:p>
            <a:pPr marL="342900" indent="-342900">
              <a:buFont typeface="Arial" charset="0"/>
              <a:buAutoNum type="arabicPeriod"/>
            </a:pPr>
            <a:endParaRPr lang="en-GB" sz="1200" dirty="0">
              <a:solidFill>
                <a:srgbClr val="000000"/>
              </a:solidFill>
              <a:latin typeface="Calibri" pitchFamily="34" charset="0"/>
              <a:cs typeface="Calibri" pitchFamily="34" charset="0"/>
            </a:endParaRPr>
          </a:p>
          <a:p>
            <a:pPr marL="342900" indent="-342900">
              <a:buFont typeface="Arial" charset="0"/>
              <a:buAutoNum type="arabicPeriod"/>
            </a:pPr>
            <a:endParaRPr lang="en-US" sz="1200" dirty="0">
              <a:solidFill>
                <a:srgbClr val="000000"/>
              </a:solidFill>
              <a:latin typeface="Calibri" pitchFamily="34" charset="0"/>
              <a:cs typeface="Calibri" pitchFamily="34" charset="0"/>
            </a:endParaRPr>
          </a:p>
          <a:p>
            <a:pPr marL="342900" indent="-342900">
              <a:buFont typeface="Arial" charset="0"/>
              <a:buAutoNum type="arabicPeriod"/>
            </a:pPr>
            <a:endParaRPr lang="en-US" sz="1200" dirty="0">
              <a:solidFill>
                <a:srgbClr val="000000"/>
              </a:solidFill>
              <a:latin typeface="Calibri" pitchFamily="34" charset="0"/>
              <a:cs typeface="Calibri" pitchFamily="34" charset="0"/>
            </a:endParaRPr>
          </a:p>
          <a:p>
            <a:pPr marL="342900" indent="-342900">
              <a:buFont typeface="Arial" charset="0"/>
              <a:buAutoNum type="arabicPeriod"/>
            </a:pPr>
            <a:endParaRPr lang="en-GB" sz="1200" dirty="0">
              <a:solidFill>
                <a:srgbClr val="000000"/>
              </a:solidFill>
              <a:latin typeface="Calibri" pitchFamily="34" charset="0"/>
              <a:cs typeface="Calibri" pitchFamily="34" charset="0"/>
            </a:endParaRPr>
          </a:p>
          <a:p>
            <a:pPr marL="342900" indent="-342900"/>
            <a:endParaRPr lang="en-GB" sz="1400" dirty="0">
              <a:solidFill>
                <a:srgbClr val="000000"/>
              </a:solidFill>
              <a:latin typeface="Calibri" pitchFamily="34" charset="0"/>
              <a:cs typeface="Calibri" pitchFamily="34" charset="0"/>
            </a:endParaRPr>
          </a:p>
        </p:txBody>
      </p:sp>
      <p:pic>
        <p:nvPicPr>
          <p:cNvPr id="22" name="Picture 21" descr="DSCN7667.jpg"/>
          <p:cNvPicPr/>
          <p:nvPr/>
        </p:nvPicPr>
        <p:blipFill>
          <a:blip r:embed="rId5" cstate="print"/>
          <a:stretch>
            <a:fillRect/>
          </a:stretch>
        </p:blipFill>
        <p:spPr>
          <a:xfrm>
            <a:off x="5791200" y="1905000"/>
            <a:ext cx="3262313" cy="2362200"/>
          </a:xfrm>
          <a:prstGeom prst="rect">
            <a:avLst/>
          </a:prstGeom>
          <a:ln w="12700">
            <a:solidFill>
              <a:schemeClr val="tx1"/>
            </a:solidFill>
          </a:ln>
        </p:spPr>
      </p:pic>
      <p:sp>
        <p:nvSpPr>
          <p:cNvPr id="23" name="Down Arrow 22"/>
          <p:cNvSpPr/>
          <p:nvPr/>
        </p:nvSpPr>
        <p:spPr bwMode="auto">
          <a:xfrm rot="21199936">
            <a:off x="6616644" y="3434970"/>
            <a:ext cx="138871" cy="460851"/>
          </a:xfrm>
          <a:prstGeom prst="down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GB" sz="2400" b="0" i="0" u="none" strike="noStrike" cap="none" normalizeH="0" baseline="0">
              <a:ln>
                <a:noFill/>
              </a:ln>
              <a:solidFill>
                <a:schemeClr val="tx1"/>
              </a:solidFill>
              <a:effectLst/>
              <a:latin typeface="Times New Roman" pitchFamily="18" charset="0"/>
            </a:endParaRPr>
          </a:p>
        </p:txBody>
      </p:sp>
      <p:pic>
        <p:nvPicPr>
          <p:cNvPr id="19" name="Picture 18" descr="Trapped Fingers.png"/>
          <p:cNvPicPr>
            <a:picLocks noChangeAspect="1"/>
          </p:cNvPicPr>
          <p:nvPr/>
        </p:nvPicPr>
        <p:blipFill>
          <a:blip r:embed="rId6" cstate="print"/>
          <a:stretch>
            <a:fillRect/>
          </a:stretch>
        </p:blipFill>
        <p:spPr>
          <a:xfrm>
            <a:off x="152400" y="762000"/>
            <a:ext cx="1236547" cy="1219200"/>
          </a:xfrm>
          <a:prstGeom prst="rect">
            <a:avLst/>
          </a:prstGeom>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19024</DocId>
    <ImageCreateDate xmlns="4880E4F8-4B7D-4BDD-91E3-E10D47036ECA" xsi:nil="true"/>
    <wic_System_Copyright xmlns="http://schemas.microsoft.com/sharepoint/v3/fields"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ED9E106-D0E0-419D-8D77-CD12225213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880E4F8-4B7D-4BDD-91E3-E10D47036ECA"/>
    <ds:schemaRef ds:uri="http://schemas.microsoft.com/sharepoint/v3/fields"/>
    <ds:schemaRef ds:uri="4880e4f8-4b7d-4bdd-91e3-e10d47036eca"/>
    <ds:schemaRef ds:uri="9d51eac6-a7d5-47f5-a119-63d146adb1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A5D88EA-5F43-417B-8A80-9407E5803871}">
  <ds:schemaRefs>
    <ds:schemaRef ds:uri="http://schemas.openxmlformats.org/package/2006/metadata/core-properties"/>
    <ds:schemaRef ds:uri="9d51eac6-a7d5-47f5-a119-63d146adb134"/>
    <ds:schemaRef ds:uri="http://purl.org/dc/dcmitype/"/>
    <ds:schemaRef ds:uri="4880e4f8-4b7d-4bdd-91e3-e10d47036eca"/>
    <ds:schemaRef ds:uri="http://www.w3.org/XML/1998/namespace"/>
    <ds:schemaRef ds:uri="http://purl.org/dc/elements/1.1/"/>
    <ds:schemaRef ds:uri="http://schemas.microsoft.com/office/2006/documentManagement/types"/>
    <ds:schemaRef ds:uri="http://schemas.microsoft.com/office/2006/metadata/properties"/>
    <ds:schemaRef ds:uri="http://schemas.microsoft.com/sharepoint/v3/fields"/>
    <ds:schemaRef ds:uri="http://purl.org/dc/terms/"/>
    <ds:schemaRef ds:uri="http://schemas.microsoft.com/office/infopath/2007/PartnerControls"/>
    <ds:schemaRef ds:uri="4880E4F8-4B7D-4BDD-91E3-E10D47036ECA"/>
    <ds:schemaRef ds:uri="http://schemas.microsoft.com/sharepoint/v3"/>
  </ds:schemaRefs>
</ds:datastoreItem>
</file>

<file path=customXml/itemProps3.xml><?xml version="1.0" encoding="utf-8"?>
<ds:datastoreItem xmlns:ds="http://schemas.openxmlformats.org/officeDocument/2006/customXml" ds:itemID="{85FDC16C-F63C-417A-BF49-6BFDCAFEB57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3787</TotalTime>
  <Words>141</Words>
  <Application>Microsoft Office PowerPoint</Application>
  <PresentationFormat>On-screen Show (4:3)</PresentationFormat>
  <Paragraphs>29</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Times New Roman</vt:lpstr>
      <vt:lpstr>Default Design</vt:lpstr>
      <vt:lpstr>PowerPoint Presentation</vt:lpstr>
    </vt:vector>
  </TitlesOfParts>
  <Company>Shell Information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Konduru, Raju IDI63X</cp:lastModifiedBy>
  <cp:revision>377</cp:revision>
  <dcterms:created xsi:type="dcterms:W3CDTF">2001-05-03T06:07:08Z</dcterms:created>
  <dcterms:modified xsi:type="dcterms:W3CDTF">2024-04-21T11:11:48Z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