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Lst>
  <p:notesMasterIdLst>
    <p:notesMasterId r:id="rId4"/>
  </p:notesMasterIdLst>
  <p:handoutMasterIdLst>
    <p:handoutMasterId r:id="rId5"/>
  </p:handoutMasterIdLst>
  <p:sldIdLst>
    <p:sldId id="294" r:id="rId2"/>
    <p:sldId id="295"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8BA85"/>
    <a:srgbClr val="9A85D7"/>
    <a:srgbClr val="5DD5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85" d="100"/>
          <a:sy n="85" d="100"/>
        </p:scale>
        <p:origin x="-202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C5A89C-F310-4B09-BFF9-9AE7E973013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C7E593-5981-4A10-A638-46ED3433BB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altLang="en-US" dirty="0" smtClean="0"/>
          </a:p>
        </p:txBody>
      </p:sp>
      <p:sp>
        <p:nvSpPr>
          <p:cNvPr id="34820" name="Slide Number Placeholder 3"/>
          <p:cNvSpPr>
            <a:spLocks noGrp="1"/>
          </p:cNvSpPr>
          <p:nvPr>
            <p:ph type="sldNum" sz="quarter" idx="5"/>
          </p:nvPr>
        </p:nvSpPr>
        <p:spPr>
          <a:noFill/>
        </p:spPr>
        <p:txBody>
          <a:bodyPr/>
          <a:lstStyle/>
          <a:p>
            <a:fld id="{67E3D3DB-826A-4D65-A91E-B9C75D68C052}"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a:defRPr/>
            </a:lvl1pPr>
          </a:lstStyle>
          <a:p>
            <a:pPr>
              <a:defRPr/>
            </a:pPr>
            <a:fld id="{EDDD7CF8-826C-4EAD-9C4E-022CC47256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a:defRPr/>
            </a:lvl1pPr>
          </a:lstStyle>
          <a:p>
            <a:pPr>
              <a:defRPr/>
            </a:pPr>
            <a:fld id="{796600C4-9961-444A-8BFF-D87D7E82BF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ECC799C-25FE-4C08-8A12-B3B3E526506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4EB0343-92F4-423D-84C1-8B26F61D240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3B2CDF5-6674-432C-8BEB-FD9BC991DE45}" type="slidenum">
              <a:rPr lang="en-US" smtClean="0"/>
              <a:pPr>
                <a:defRPr/>
              </a:pPr>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93B2CDF5-6674-432C-8BEB-FD9BC991DE45}"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3B2CDF5-6674-432C-8BEB-FD9BC991DE45}"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4" name="TextBox 13"/>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15" name="Rectangle 14"/>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pic>
        <p:nvPicPr>
          <p:cNvPr id="16" name="Content Placeholder 3" descr="PPT option1.jpg"/>
          <p:cNvPicPr>
            <a:picLocks noChangeAspect="1"/>
          </p:cNvPicPr>
          <p:nvPr userDrawn="1"/>
        </p:nvPicPr>
        <p:blipFill>
          <a:blip r:embed="rId15" cstate="print"/>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79" r:id="rId12"/>
    <p:sldLayoutId id="2147483782"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28600" y="1981200"/>
            <a:ext cx="6248400" cy="3339376"/>
          </a:xfrm>
          <a:prstGeom prst="rect">
            <a:avLst/>
          </a:prstGeom>
          <a:noFill/>
          <a:ln w="19050">
            <a:noFill/>
            <a:miter lim="800000"/>
            <a:headEnd/>
            <a:tailEnd/>
          </a:ln>
        </p:spPr>
        <p:txBody>
          <a:bodyPr wrap="square">
            <a:spAutoFit/>
          </a:bodyPr>
          <a:lstStyle/>
          <a:p>
            <a:pPr marL="114300" indent="-114300" algn="ctr">
              <a:defRPr/>
            </a:pPr>
            <a:r>
              <a:rPr lang="en-GB" sz="1400" b="1" dirty="0">
                <a:solidFill>
                  <a:srgbClr val="333399"/>
                </a:solidFill>
                <a:latin typeface="Tahoma" pitchFamily="34" charset="0"/>
              </a:rPr>
              <a:t>Date:</a:t>
            </a:r>
            <a:r>
              <a:rPr lang="en-US" sz="1400" b="1" dirty="0">
                <a:solidFill>
                  <a:srgbClr val="333399"/>
                </a:solidFill>
                <a:latin typeface="Tahoma" pitchFamily="34" charset="0"/>
              </a:rPr>
              <a:t> </a:t>
            </a:r>
            <a:r>
              <a:rPr lang="en-US" sz="1400" b="1" dirty="0" smtClean="0">
                <a:solidFill>
                  <a:srgbClr val="333399"/>
                </a:solidFill>
                <a:latin typeface="Tahoma" pitchFamily="34" charset="0"/>
              </a:rPr>
              <a:t>16/04/2015</a:t>
            </a:r>
          </a:p>
          <a:p>
            <a:pPr marL="114300" indent="-114300" algn="ctr">
              <a:defRPr/>
            </a:pPr>
            <a:r>
              <a:rPr lang="en-GB" sz="1400" b="1" dirty="0" smtClean="0">
                <a:solidFill>
                  <a:srgbClr val="333399"/>
                </a:solidFill>
                <a:latin typeface="Tahoma" pitchFamily="34" charset="0"/>
              </a:rPr>
              <a:t>LTI: </a:t>
            </a:r>
            <a:r>
              <a:rPr lang="en-US" sz="1400" b="1" dirty="0" smtClean="0">
                <a:solidFill>
                  <a:srgbClr val="333399"/>
                </a:solidFill>
                <a:latin typeface="Tahoma" pitchFamily="34" charset="0"/>
                <a:ea typeface="Tahoma" pitchFamily="34" charset="0"/>
                <a:cs typeface="Tahoma" pitchFamily="34" charset="0"/>
              </a:rPr>
              <a:t>driver struck in face by chain binder lever</a:t>
            </a:r>
            <a:endParaRPr lang="en-GB" sz="1400" b="1" dirty="0" smtClean="0">
              <a:solidFill>
                <a:srgbClr val="333399"/>
              </a:solidFill>
              <a:latin typeface="Tahoma" pitchFamily="34" charset="0"/>
              <a:ea typeface="Tahoma" pitchFamily="34" charset="0"/>
              <a:cs typeface="Tahoma" pitchFamily="34" charset="0"/>
            </a:endParaRPr>
          </a:p>
          <a:p>
            <a:pPr marL="114300" indent="-114300" algn="just">
              <a:defRPr/>
            </a:pPr>
            <a:endParaRPr lang="en-GB" sz="1300" b="1" dirty="0" smtClean="0">
              <a:solidFill>
                <a:srgbClr val="FF0000"/>
              </a:solidFill>
              <a:latin typeface="Tahoma" pitchFamily="34" charset="0"/>
            </a:endParaRPr>
          </a:p>
          <a:p>
            <a:pPr marL="114300" indent="-114300" algn="just">
              <a:defRPr/>
            </a:pPr>
            <a:r>
              <a:rPr lang="en-GB" sz="1600" b="1" dirty="0" smtClean="0">
                <a:solidFill>
                  <a:srgbClr val="FF0000"/>
                </a:solidFill>
                <a:latin typeface="Tahoma" pitchFamily="34" charset="0"/>
              </a:rPr>
              <a:t>What happened</a:t>
            </a:r>
          </a:p>
          <a:p>
            <a:pPr algn="just"/>
            <a:r>
              <a:rPr lang="en-US" sz="1400" dirty="0" smtClean="0">
                <a:solidFill>
                  <a:srgbClr val="000000"/>
                </a:solidFill>
                <a:latin typeface="Calibri" pitchFamily="34" charset="0"/>
              </a:rPr>
              <a:t>Two contractors  were securing a large tyre in a cargo truck using a lever chain binder and a cheater bar, when the cheater bar came off the lever. The tension in the lever binder was released and the lever flew up striking one of the contractors in the face damaging his eye.</a:t>
            </a:r>
          </a:p>
          <a:p>
            <a:pPr marL="342900" indent="-342900" eaLnBrk="1" hangingPunct="1">
              <a:defRPr/>
            </a:pPr>
            <a:endParaRPr lang="en-GB" sz="600" dirty="0" smtClean="0">
              <a:solidFill>
                <a:srgbClr val="000000"/>
              </a:solidFill>
              <a:latin typeface="Arial" charset="0"/>
            </a:endParaRPr>
          </a:p>
          <a:p>
            <a:pPr marL="342900" indent="-342900" eaLnBrk="1" hangingPunct="1">
              <a:defRPr/>
            </a:pPr>
            <a:endParaRPr lang="en-GB" sz="600" dirty="0" smtClean="0">
              <a:solidFill>
                <a:srgbClr val="000000"/>
              </a:solidFill>
              <a:latin typeface="Arial" charset="0"/>
            </a:endParaRPr>
          </a:p>
          <a:p>
            <a:pPr marL="114300" indent="-114300" algn="just">
              <a:defRPr/>
            </a:pPr>
            <a:r>
              <a:rPr lang="en-GB" sz="1600" b="1" dirty="0" smtClean="0">
                <a:solidFill>
                  <a:srgbClr val="333399"/>
                </a:solidFill>
                <a:latin typeface="Tahoma" pitchFamily="34" charset="0"/>
              </a:rPr>
              <a:t>Learnings from this incident..</a:t>
            </a:r>
            <a:endParaRPr lang="en-GB" sz="1050" dirty="0" smtClean="0">
              <a:solidFill>
                <a:srgbClr val="000000"/>
              </a:solidFill>
              <a:cs typeface="Arial" charset="0"/>
            </a:endParaRPr>
          </a:p>
          <a:p>
            <a:pPr marL="173038" indent="-173038">
              <a:buFont typeface="Arial" pitchFamily="34" charset="0"/>
              <a:buChar char="•"/>
              <a:defRPr/>
            </a:pPr>
            <a:r>
              <a:rPr lang="en-US" sz="1400" dirty="0" smtClean="0">
                <a:latin typeface="Calibri" pitchFamily="34" charset="0"/>
                <a:cs typeface="Tahoma" pitchFamily="34" charset="0"/>
              </a:rPr>
              <a:t>Wherever possible, use ratchet chain binders instead of lever chain binders. </a:t>
            </a:r>
          </a:p>
          <a:p>
            <a:pPr marL="173038" indent="-173038" eaLnBrk="1" hangingPunct="1">
              <a:buFont typeface="Arial" pitchFamily="34" charset="0"/>
              <a:buChar char="•"/>
              <a:defRPr/>
            </a:pPr>
            <a:r>
              <a:rPr lang="en-US" sz="1400" dirty="0" smtClean="0">
                <a:latin typeface="Calibri" pitchFamily="34" charset="0"/>
                <a:cs typeface="Tahoma" pitchFamily="34" charset="0"/>
              </a:rPr>
              <a:t>Avoid cheater bars when using lever chain binders.</a:t>
            </a:r>
          </a:p>
          <a:p>
            <a:pPr marL="173038" indent="-173038" eaLnBrk="1" hangingPunct="1">
              <a:buFont typeface="Arial" pitchFamily="34" charset="0"/>
              <a:buChar char="•"/>
              <a:defRPr/>
            </a:pPr>
            <a:r>
              <a:rPr lang="en-US" sz="1400" dirty="0" smtClean="0">
                <a:latin typeface="Calibri" pitchFamily="34" charset="0"/>
                <a:cs typeface="Tahoma" pitchFamily="34" charset="0"/>
              </a:rPr>
              <a:t>If you must use a lever chain binder and a cheater bar, only one person should use it, ensure you are properly trained and stay out of the line of fire.</a:t>
            </a:r>
          </a:p>
          <a:p>
            <a:pPr eaLnBrk="1" hangingPunct="1">
              <a:buFont typeface="Arial" pitchFamily="34" charset="0"/>
              <a:buChar char="•"/>
              <a:defRPr/>
            </a:pPr>
            <a:endParaRPr lang="en-US" sz="1200" kern="1300" dirty="0" smtClean="0">
              <a:latin typeface="+mj-lt"/>
              <a:cs typeface="Arial" pitchFamily="34" charset="0"/>
            </a:endParaRPr>
          </a:p>
        </p:txBody>
      </p:sp>
      <p:sp>
        <p:nvSpPr>
          <p:cNvPr id="19459"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altLang="en-US" sz="6000">
              <a:solidFill>
                <a:srgbClr val="FF0000"/>
              </a:solidFill>
              <a:sym typeface="Webdings" pitchFamily="18" charset="2"/>
            </a:endParaRPr>
          </a:p>
        </p:txBody>
      </p:sp>
      <p:sp>
        <p:nvSpPr>
          <p:cNvPr id="19460" name="TextBox 16"/>
          <p:cNvSpPr txBox="1">
            <a:spLocks noChangeArrowheads="1"/>
          </p:cNvSpPr>
          <p:nvPr/>
        </p:nvSpPr>
        <p:spPr bwMode="auto">
          <a:xfrm>
            <a:off x="685800" y="5638800"/>
            <a:ext cx="4876800" cy="286232"/>
          </a:xfrm>
          <a:prstGeom prst="rect">
            <a:avLst/>
          </a:prstGeom>
          <a:solidFill>
            <a:srgbClr val="3333CC"/>
          </a:solidFill>
          <a:ln w="38100">
            <a:solidFill>
              <a:srgbClr val="FFFF00"/>
            </a:solidFill>
            <a:miter lim="800000"/>
            <a:headEnd/>
            <a:tailEnd/>
          </a:ln>
        </p:spPr>
        <p:txBody>
          <a:bodyPr wrap="square">
            <a:spAutoFit/>
          </a:bodyPr>
          <a:lstStyle/>
          <a:p>
            <a:pPr algn="ctr">
              <a:lnSpc>
                <a:spcPct val="90000"/>
              </a:lnSpc>
              <a:spcBef>
                <a:spcPct val="50000"/>
              </a:spcBef>
              <a:buSzPct val="90000"/>
              <a:tabLst>
                <a:tab pos="287338" algn="l"/>
              </a:tabLst>
              <a:defRPr/>
            </a:pPr>
            <a:r>
              <a:rPr lang="en-US" altLang="en-US" sz="1400" b="1" kern="1300" dirty="0" smtClean="0">
                <a:solidFill>
                  <a:srgbClr val="FFFF00"/>
                </a:solidFill>
                <a:latin typeface="Tahoma" pitchFamily="34" charset="0"/>
                <a:ea typeface="Tahoma" pitchFamily="34" charset="0"/>
                <a:cs typeface="Tahoma" pitchFamily="34" charset="0"/>
              </a:rPr>
              <a:t>Avoid using cheater bars with lever chain binders</a:t>
            </a:r>
            <a:endParaRPr lang="en-US" altLang="en-US" sz="1400" b="1" kern="1300" dirty="0">
              <a:solidFill>
                <a:srgbClr val="FFFF00"/>
              </a:solidFill>
              <a:latin typeface="Tahoma" pitchFamily="34" charset="0"/>
              <a:ea typeface="Tahoma" pitchFamily="34" charset="0"/>
              <a:cs typeface="Tahoma" pitchFamily="34" charset="0"/>
            </a:endParaRPr>
          </a:p>
        </p:txBody>
      </p:sp>
      <p:sp>
        <p:nvSpPr>
          <p:cNvPr id="14" name="Rectangle 13"/>
          <p:cNvSpPr/>
          <p:nvPr/>
        </p:nvSpPr>
        <p:spPr>
          <a:xfrm>
            <a:off x="6705600" y="1066800"/>
            <a:ext cx="1524000" cy="2286000"/>
          </a:xfrm>
          <a:prstGeom prst="rect">
            <a:avLst/>
          </a:prstGeom>
          <a:ln>
            <a:solidFill>
              <a:srgbClr val="002060"/>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dirty="0">
              <a:latin typeface="+mj-lt"/>
            </a:endParaRPr>
          </a:p>
        </p:txBody>
      </p:sp>
      <p:sp>
        <p:nvSpPr>
          <p:cNvPr id="15" name="Rectangle 14"/>
          <p:cNvSpPr/>
          <p:nvPr/>
        </p:nvSpPr>
        <p:spPr>
          <a:xfrm>
            <a:off x="6705600" y="3505200"/>
            <a:ext cx="1524000" cy="2514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mj-lt"/>
            </a:endParaRPr>
          </a:p>
        </p:txBody>
      </p:sp>
      <p:sp>
        <p:nvSpPr>
          <p:cNvPr id="18" name="Rectangle 17"/>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a:solidFill>
                  <a:schemeClr val="tx2">
                    <a:lumMod val="75000"/>
                  </a:schemeClr>
                </a:solidFill>
                <a:cs typeface="Calibri" pitchFamily="34" charset="0"/>
              </a:rPr>
              <a:t>Use this </a:t>
            </a:r>
            <a:r>
              <a:rPr lang="en-US" sz="1050" b="1" dirty="0" smtClean="0">
                <a:solidFill>
                  <a:schemeClr val="tx2">
                    <a:lumMod val="75000"/>
                  </a:schemeClr>
                </a:solidFill>
                <a:cs typeface="Calibri" pitchFamily="34" charset="0"/>
              </a:rPr>
              <a:t>Advice: </a:t>
            </a:r>
            <a:r>
              <a:rPr lang="en-US" sz="1050" b="1" dirty="0">
                <a:solidFill>
                  <a:schemeClr val="tx2">
                    <a:lumMod val="75000"/>
                  </a:schemeClr>
                </a:solidFill>
                <a:cs typeface="Calibri" pitchFamily="34" charset="0"/>
              </a:rPr>
              <a:t>Discuss in Tool Box Talks and HSE Meetings </a:t>
            </a:r>
            <a:r>
              <a:rPr lang="en-US" sz="1050" b="1" dirty="0">
                <a:solidFill>
                  <a:schemeClr val="tx2">
                    <a:lumMod val="75000"/>
                  </a:schemeClr>
                </a:solidFill>
                <a:cs typeface="Calibri" pitchFamily="34" charset="0"/>
                <a:sym typeface="Wingdings" pitchFamily="2" charset="2"/>
              </a:rPr>
              <a:t> Distribute 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9" name="TextBox 1"/>
          <p:cNvSpPr txBox="1">
            <a:spLocks noChangeArrowheads="1"/>
          </p:cNvSpPr>
          <p:nvPr/>
        </p:nvSpPr>
        <p:spPr bwMode="auto">
          <a:xfrm>
            <a:off x="0" y="-51375"/>
            <a:ext cx="9144000" cy="584775"/>
          </a:xfrm>
          <a:prstGeom prst="rect">
            <a:avLst/>
          </a:prstGeom>
          <a:noFill/>
          <a:ln>
            <a:noFill/>
          </a:ln>
          <a:extLst/>
        </p:spPr>
        <p:txBody>
          <a:bodyPr wrap="square" anchor="ctr">
            <a:spAutoFit/>
          </a:bodyPr>
          <a:lstStyle>
            <a:lvl1pPr>
              <a:defRPr sz="2400">
                <a:solidFill>
                  <a:schemeClr val="tx1"/>
                </a:solidFill>
                <a:latin typeface="Times New Roman" pitchFamily="18" charset="0"/>
                <a:cs typeface="Arial" charset="0"/>
              </a:defRPr>
            </a:lvl1pPr>
            <a:lvl2pPr marL="742950" indent="-285750">
              <a:defRPr sz="2400">
                <a:solidFill>
                  <a:schemeClr val="tx1"/>
                </a:solidFill>
                <a:latin typeface="Times New Roman" pitchFamily="18" charset="0"/>
                <a:cs typeface="Arial" charset="0"/>
              </a:defRPr>
            </a:lvl2pPr>
            <a:lvl3pPr marL="1143000" indent="-228600">
              <a:defRPr sz="2400">
                <a:solidFill>
                  <a:schemeClr val="tx1"/>
                </a:solidFill>
                <a:latin typeface="Times New Roman" pitchFamily="18" charset="0"/>
                <a:cs typeface="Arial" charset="0"/>
              </a:defRPr>
            </a:lvl3pPr>
            <a:lvl4pPr marL="1600200" indent="-228600">
              <a:defRPr sz="2400">
                <a:solidFill>
                  <a:schemeClr val="tx1"/>
                </a:solidFill>
                <a:latin typeface="Times New Roman" pitchFamily="18" charset="0"/>
                <a:cs typeface="Arial" charset="0"/>
              </a:defRPr>
            </a:lvl4pPr>
            <a:lvl5pPr marL="2057400" indent="-22860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a:r>
              <a:rPr lang="en-GB" sz="3200" b="1" dirty="0" smtClean="0">
                <a:solidFill>
                  <a:srgbClr val="0000FF"/>
                </a:solidFill>
              </a:rPr>
              <a:t>PDO Safety Advice</a:t>
            </a:r>
          </a:p>
        </p:txBody>
      </p:sp>
      <p:sp>
        <p:nvSpPr>
          <p:cNvPr id="20"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1000" dirty="0" smtClean="0">
                <a:cs typeface="Calibri" pitchFamily="34" charset="0"/>
              </a:rPr>
              <a:t>Contact MSE34 for further information 	                                         Learning No 19                                                         16/04/2015</a:t>
            </a:r>
            <a:endParaRPr lang="en-US" sz="1000" b="0" dirty="0" smtClean="0">
              <a:latin typeface="+mn-lt"/>
              <a:cs typeface="Calibri" pitchFamily="34" charset="0"/>
            </a:endParaRPr>
          </a:p>
        </p:txBody>
      </p:sp>
      <p:pic>
        <p:nvPicPr>
          <p:cNvPr id="1028" name="Picture 4" descr="C:\Users\mu50033\AppData\Local\Microsoft\Windows\Temporary Internet Files\Content.IE5\0CS813PZ\Green Tick[1].png"/>
          <p:cNvPicPr>
            <a:picLocks noChangeAspect="1" noChangeArrowheads="1"/>
          </p:cNvPicPr>
          <p:nvPr/>
        </p:nvPicPr>
        <p:blipFill>
          <a:blip r:embed="rId3" cstate="print"/>
          <a:srcRect/>
          <a:stretch>
            <a:fillRect/>
          </a:stretch>
        </p:blipFill>
        <p:spPr bwMode="auto">
          <a:xfrm>
            <a:off x="8119134" y="4114800"/>
            <a:ext cx="1024866" cy="895350"/>
          </a:xfrm>
          <a:prstGeom prst="rect">
            <a:avLst/>
          </a:prstGeom>
          <a:noFill/>
        </p:spPr>
      </p:pic>
      <p:pic>
        <p:nvPicPr>
          <p:cNvPr id="2" name="Picture 2" descr="C:\Users\mu50033\AppData\Local\Microsoft\Windows\Temporary Internet Files\Content.IE5\STEBQU70\red-cross[1].png"/>
          <p:cNvPicPr>
            <a:picLocks noChangeAspect="1" noChangeArrowheads="1"/>
          </p:cNvPicPr>
          <p:nvPr/>
        </p:nvPicPr>
        <p:blipFill>
          <a:blip r:embed="rId4" cstate="print"/>
          <a:srcRect/>
          <a:stretch>
            <a:fillRect/>
          </a:stretch>
        </p:blipFill>
        <p:spPr bwMode="auto">
          <a:xfrm>
            <a:off x="8153400" y="1600200"/>
            <a:ext cx="825818" cy="914400"/>
          </a:xfrm>
          <a:prstGeom prst="rect">
            <a:avLst/>
          </a:prstGeom>
          <a:noFill/>
        </p:spPr>
      </p:pic>
      <p:pic>
        <p:nvPicPr>
          <p:cNvPr id="16" name="Picture 15" descr="Tension lines.png"/>
          <p:cNvPicPr>
            <a:picLocks noChangeAspect="1"/>
          </p:cNvPicPr>
          <p:nvPr/>
        </p:nvPicPr>
        <p:blipFill>
          <a:blip r:embed="rId5" cstate="print"/>
          <a:stretch>
            <a:fillRect/>
          </a:stretch>
        </p:blipFill>
        <p:spPr>
          <a:xfrm>
            <a:off x="0" y="838200"/>
            <a:ext cx="1295400" cy="1375248"/>
          </a:xfrm>
          <a:prstGeom prst="rect">
            <a:avLst/>
          </a:prstGeom>
        </p:spPr>
      </p:pic>
      <p:pic>
        <p:nvPicPr>
          <p:cNvPr id="22" name="Picture 2"/>
          <p:cNvPicPr>
            <a:picLocks noChangeAspect="1" noChangeArrowheads="1"/>
          </p:cNvPicPr>
          <p:nvPr/>
        </p:nvPicPr>
        <p:blipFill>
          <a:blip r:embed="rId6" cstate="print"/>
          <a:srcRect/>
          <a:stretch>
            <a:fillRect/>
          </a:stretch>
        </p:blipFill>
        <p:spPr bwMode="auto">
          <a:xfrm>
            <a:off x="6781800" y="1219199"/>
            <a:ext cx="1371600" cy="2040477"/>
          </a:xfrm>
          <a:prstGeom prst="rect">
            <a:avLst/>
          </a:prstGeom>
          <a:noFill/>
          <a:ln w="9525">
            <a:noFill/>
            <a:miter lim="800000"/>
            <a:headEnd/>
            <a:tailEnd/>
          </a:ln>
        </p:spPr>
      </p:pic>
      <p:pic>
        <p:nvPicPr>
          <p:cNvPr id="23" name="Picture 3"/>
          <p:cNvPicPr>
            <a:picLocks noChangeAspect="1" noChangeArrowheads="1"/>
          </p:cNvPicPr>
          <p:nvPr/>
        </p:nvPicPr>
        <p:blipFill>
          <a:blip r:embed="rId7" cstate="print"/>
          <a:srcRect/>
          <a:stretch>
            <a:fillRect/>
          </a:stretch>
        </p:blipFill>
        <p:spPr bwMode="auto">
          <a:xfrm rot="5400000">
            <a:off x="6281425" y="4081774"/>
            <a:ext cx="2372347"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52400" y="1125538"/>
            <a:ext cx="8763000" cy="3970318"/>
          </a:xfrm>
          <a:prstGeom prst="rect">
            <a:avLst/>
          </a:prstGeom>
          <a:noFill/>
          <a:ln w="19050">
            <a:noFill/>
            <a:miter lim="800000"/>
            <a:headEnd/>
            <a:tailEnd/>
          </a:ln>
        </p:spPr>
        <p:txBody>
          <a:bodyPr wrap="square">
            <a:spAutoFit/>
          </a:bodyPr>
          <a:lstStyle/>
          <a:p>
            <a:pPr marL="114300" indent="-114300">
              <a:defRPr/>
            </a:pPr>
            <a:r>
              <a:rPr lang="en-GB" sz="1200" b="1" dirty="0" smtClean="0">
                <a:solidFill>
                  <a:srgbClr val="333399"/>
                </a:solidFill>
                <a:latin typeface="Tahoma" pitchFamily="34" charset="0"/>
              </a:rPr>
              <a:t>Date:</a:t>
            </a:r>
            <a:r>
              <a:rPr lang="en-US" sz="1200" b="1" dirty="0" smtClean="0">
                <a:solidFill>
                  <a:srgbClr val="333399"/>
                </a:solidFill>
                <a:latin typeface="Tahoma" pitchFamily="34" charset="0"/>
              </a:rPr>
              <a:t> 16/04/2015</a:t>
            </a:r>
          </a:p>
          <a:p>
            <a:pPr algn="just" eaLnBrk="1" hangingPunct="1">
              <a:spcBef>
                <a:spcPct val="50000"/>
              </a:spcBef>
              <a:defRPr/>
            </a:pPr>
            <a:r>
              <a:rPr lang="en-GB" sz="1200" b="1" dirty="0" smtClean="0">
                <a:solidFill>
                  <a:srgbClr val="333399"/>
                </a:solidFill>
                <a:latin typeface="Tahoma" pitchFamily="34" charset="0"/>
              </a:rPr>
              <a:t>LTI: </a:t>
            </a:r>
            <a:r>
              <a:rPr lang="en-US" sz="1200" b="1" dirty="0" smtClean="0">
                <a:solidFill>
                  <a:srgbClr val="333399"/>
                </a:solidFill>
                <a:latin typeface="Tahoma" pitchFamily="34" charset="0"/>
                <a:ea typeface="Tahoma" pitchFamily="34" charset="0"/>
                <a:cs typeface="Tahoma" pitchFamily="34" charset="0"/>
              </a:rPr>
              <a:t>driver struck in face by chain binder lever</a:t>
            </a:r>
            <a:endParaRPr lang="en-US" sz="12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eaLnBrk="1" hangingPunct="1">
              <a:defRPr/>
            </a:pPr>
            <a:r>
              <a:rPr lang="en-US" sz="1600" b="1" dirty="0" smtClean="0">
                <a:solidFill>
                  <a:srgbClr val="FF0000"/>
                </a:solidFill>
                <a:latin typeface="Tahoma" charset="0"/>
              </a:rPr>
              <a:t>As a learning from this incident and ensure continual improvement all contract</a:t>
            </a:r>
          </a:p>
          <a:p>
            <a:pPr eaLnBrk="1" hangingPunct="1">
              <a:defRPr/>
            </a:pPr>
            <a:r>
              <a:rPr lang="en-US" sz="1600" b="1" dirty="0" smtClean="0">
                <a:solidFill>
                  <a:srgbClr val="FF0000"/>
                </a:solidFill>
                <a:latin typeface="Tahoma" charset="0"/>
              </a:rPr>
              <a:t>managers are to review their HSE HEMP against the questions asked below        </a:t>
            </a:r>
          </a:p>
          <a:p>
            <a:pPr eaLnBrk="1" hangingPunct="1">
              <a:defRPr/>
            </a:pPr>
            <a:endParaRPr lang="en-US" sz="1600" b="1" dirty="0" smtClean="0">
              <a:solidFill>
                <a:srgbClr val="FF0000"/>
              </a:solidFill>
              <a:latin typeface="Tahoma" charset="0"/>
            </a:endParaRPr>
          </a:p>
          <a:p>
            <a:pPr eaLnBrk="1" hangingPunct="1">
              <a:defRPr/>
            </a:pPr>
            <a:r>
              <a:rPr lang="en-US" sz="1600" b="1" dirty="0" smtClean="0">
                <a:solidFill>
                  <a:srgbClr val="0000FF"/>
                </a:solidFill>
                <a:latin typeface="Tahoma" charset="0"/>
              </a:rPr>
              <a:t>Confirm the following:</a:t>
            </a:r>
            <a:endParaRPr lang="en-US" sz="1600" b="1" dirty="0">
              <a:solidFill>
                <a:srgbClr val="FF0000"/>
              </a:solidFill>
              <a:latin typeface="Tahoma" pitchFamily="34" charset="0"/>
            </a:endParaRPr>
          </a:p>
          <a:p>
            <a:endParaRPr lang="en-GB" sz="1600" dirty="0" smtClean="0"/>
          </a:p>
          <a:p>
            <a:endParaRPr lang="en-GB" sz="1600" dirty="0" smtClean="0"/>
          </a:p>
          <a:p>
            <a:pPr marL="342900" indent="-342900">
              <a:buFont typeface="+mj-lt"/>
              <a:buAutoNum type="arabicPeriod"/>
            </a:pPr>
            <a:r>
              <a:rPr lang="en-US" sz="1600" dirty="0" smtClean="0">
                <a:latin typeface="+mj-lt"/>
              </a:rPr>
              <a:t>Do your staff have the correct equipment available for the task? </a:t>
            </a:r>
          </a:p>
          <a:p>
            <a:pPr marL="342900" indent="-342900">
              <a:buFont typeface="+mj-lt"/>
              <a:buAutoNum type="arabicPeriod"/>
            </a:pPr>
            <a:endParaRPr lang="en-US" sz="1600" dirty="0" smtClean="0">
              <a:latin typeface="+mj-lt"/>
            </a:endParaRPr>
          </a:p>
          <a:p>
            <a:pPr marL="342900" indent="-342900">
              <a:buFont typeface="+mj-lt"/>
              <a:buAutoNum type="arabicPeriod"/>
            </a:pPr>
            <a:r>
              <a:rPr lang="en-US" sz="1600" dirty="0" smtClean="0">
                <a:latin typeface="+mj-lt"/>
              </a:rPr>
              <a:t>Have all medium and high risk tasks, even if non routine, have a JSA? </a:t>
            </a:r>
          </a:p>
          <a:p>
            <a:pPr marL="342900" indent="-342900">
              <a:buFont typeface="+mj-lt"/>
              <a:buAutoNum type="arabicPeriod"/>
            </a:pPr>
            <a:endParaRPr lang="en-US" sz="1600" dirty="0" smtClean="0">
              <a:latin typeface="+mj-lt"/>
            </a:endParaRPr>
          </a:p>
          <a:p>
            <a:pPr marL="342900" indent="-342900">
              <a:buFont typeface="+mj-lt"/>
              <a:buAutoNum type="arabicPeriod"/>
            </a:pPr>
            <a:r>
              <a:rPr lang="en-US" sz="1600" dirty="0" smtClean="0">
                <a:latin typeface="+mj-lt"/>
              </a:rPr>
              <a:t>Are all hazards identified in the HEMP? </a:t>
            </a:r>
          </a:p>
          <a:p>
            <a:pPr marL="342900" indent="-342900" eaLnBrk="1" hangingPunct="1">
              <a:lnSpc>
                <a:spcPct val="150000"/>
              </a:lnSpc>
              <a:buFont typeface="+mj-lt"/>
              <a:buAutoNum type="arabicPeriod"/>
              <a:defRPr/>
            </a:pPr>
            <a:endParaRPr lang="en-US" altLang="en-US" sz="1600" kern="1300" dirty="0" smtClean="0">
              <a:latin typeface="Tahoma" pitchFamily="34" charset="0"/>
              <a:ea typeface="Tahoma" pitchFamily="34" charset="0"/>
              <a:cs typeface="Tahoma" pitchFamily="34" charset="0"/>
              <a:sym typeface="Wingdings" charset="0"/>
            </a:endParaRPr>
          </a:p>
          <a:p>
            <a:pPr marL="173038" indent="-173038" eaLnBrk="1" hangingPunct="1">
              <a:buFont typeface="Arial" pitchFamily="34" charset="0"/>
              <a:buChar char="•"/>
              <a:defRPr/>
            </a:pPr>
            <a:endParaRPr lang="en-US" altLang="en-US" sz="1600" kern="1300" dirty="0">
              <a:latin typeface="Tahoma" pitchFamily="34" charset="0"/>
              <a:ea typeface="Tahoma" pitchFamily="34" charset="0"/>
              <a:cs typeface="Tahoma" pitchFamily="34" charset="0"/>
              <a:sym typeface="Wingdings" charset="0"/>
            </a:endParaRPr>
          </a:p>
        </p:txBody>
      </p:sp>
      <p:sp>
        <p:nvSpPr>
          <p:cNvPr id="9" name="Title 1"/>
          <p:cNvSpPr txBox="1">
            <a:spLocks/>
          </p:cNvSpPr>
          <p:nvPr/>
        </p:nvSpPr>
        <p:spPr>
          <a:xfrm>
            <a:off x="0" y="6705600"/>
            <a:ext cx="9144000" cy="152400"/>
          </a:xfrm>
          <a:prstGeom prst="rect">
            <a:avLst/>
          </a:prstGeom>
          <a:solidFill>
            <a:srgbClr val="FFFF00"/>
          </a:solidFill>
          <a:ln>
            <a:solidFill>
              <a:schemeClr val="tx1"/>
            </a:solidFill>
          </a:ln>
        </p:spPr>
        <p:txBody>
          <a:bodyPr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fontAlgn="auto">
              <a:spcBef>
                <a:spcPts val="0"/>
              </a:spcBef>
              <a:spcAft>
                <a:spcPts val="0"/>
              </a:spcAft>
              <a:defRPr/>
            </a:pPr>
            <a:r>
              <a:rPr lang="en-US" sz="1000" dirty="0" smtClean="0">
                <a:cs typeface="Calibri" pitchFamily="34" charset="0"/>
              </a:rPr>
              <a:t>		Learning No 19                                                       16/04/2015</a:t>
            </a:r>
            <a:endParaRPr lang="en-US" sz="1000" b="0" dirty="0" smtClean="0">
              <a:latin typeface="+mn-lt"/>
              <a:cs typeface="Calibri" pitchFamily="34" charset="0"/>
            </a:endParaRPr>
          </a:p>
        </p:txBody>
      </p:sp>
      <p:sp>
        <p:nvSpPr>
          <p:cNvPr id="10" name="Rectangle 9"/>
          <p:cNvSpPr>
            <a:spLocks noChangeArrowheads="1"/>
          </p:cNvSpPr>
          <p:nvPr/>
        </p:nvSpPr>
        <p:spPr bwMode="auto">
          <a:xfrm>
            <a:off x="0" y="533400"/>
            <a:ext cx="9144000" cy="254000"/>
          </a:xfrm>
          <a:prstGeom prst="rect">
            <a:avLst/>
          </a:prstGeom>
          <a:solidFill>
            <a:schemeClr val="bg1">
              <a:lumMod val="85000"/>
            </a:schemeClr>
          </a:solidFill>
          <a:ln w="9525">
            <a:solidFill>
              <a:schemeClr val="tx1"/>
            </a:solidFill>
            <a:miter lim="800000"/>
            <a:headEnd/>
            <a:tailEnd/>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fontAlgn="auto" hangingPunct="0">
              <a:spcBef>
                <a:spcPts val="0"/>
              </a:spcBef>
              <a:spcAft>
                <a:spcPts val="0"/>
              </a:spcAft>
              <a:defRPr/>
            </a:pPr>
            <a:r>
              <a:rPr lang="en-US" sz="1050" b="1" dirty="0" smtClean="0">
                <a:solidFill>
                  <a:schemeClr val="tx2">
                    <a:lumMod val="75000"/>
                  </a:schemeClr>
                </a:solidFill>
                <a:cs typeface="Calibri" pitchFamily="34" charset="0"/>
              </a:rPr>
              <a:t> </a:t>
            </a:r>
            <a:r>
              <a:rPr lang="en-US" sz="1050" b="1" dirty="0" smtClean="0">
                <a:solidFill>
                  <a:schemeClr val="tx2">
                    <a:lumMod val="75000"/>
                  </a:schemeClr>
                </a:solidFill>
                <a:cs typeface="Calibri" pitchFamily="34" charset="0"/>
                <a:sym typeface="Wingdings" pitchFamily="2" charset="2"/>
              </a:rPr>
              <a:t>Distribute </a:t>
            </a:r>
            <a:r>
              <a:rPr lang="en-US" sz="1050" b="1" dirty="0">
                <a:solidFill>
                  <a:schemeClr val="tx2">
                    <a:lumMod val="75000"/>
                  </a:schemeClr>
                </a:solidFill>
                <a:cs typeface="Calibri" pitchFamily="34" charset="0"/>
                <a:sym typeface="Wingdings" pitchFamily="2" charset="2"/>
              </a:rPr>
              <a:t>to contractors  Post on HSE Notice </a:t>
            </a:r>
            <a:r>
              <a:rPr lang="en-US" sz="1050" b="1" dirty="0" smtClean="0">
                <a:solidFill>
                  <a:schemeClr val="tx2">
                    <a:lumMod val="75000"/>
                  </a:schemeClr>
                </a:solidFill>
                <a:cs typeface="Calibri" pitchFamily="34" charset="0"/>
                <a:sym typeface="Wingdings" pitchFamily="2" charset="2"/>
              </a:rPr>
              <a:t>Boards</a:t>
            </a:r>
            <a:endParaRPr lang="en-US" sz="1050" b="1" dirty="0">
              <a:solidFill>
                <a:schemeClr val="tx2">
                  <a:lumMod val="75000"/>
                </a:schemeClr>
              </a:solidFill>
              <a:cs typeface="Calibri" pitchFamily="34" charset="0"/>
            </a:endParaRPr>
          </a:p>
        </p:txBody>
      </p:sp>
      <p:sp>
        <p:nvSpPr>
          <p:cNvPr id="11" name="Text Box 12"/>
          <p:cNvSpPr txBox="1">
            <a:spLocks noChangeArrowheads="1"/>
          </p:cNvSpPr>
          <p:nvPr/>
        </p:nvSpPr>
        <p:spPr bwMode="auto">
          <a:xfrm>
            <a:off x="0" y="0"/>
            <a:ext cx="9144000" cy="584775"/>
          </a:xfrm>
          <a:prstGeom prst="rect">
            <a:avLst/>
          </a:prstGeom>
          <a:noFill/>
          <a:ln w="9525">
            <a:noFill/>
            <a:miter lim="800000"/>
            <a:headEnd/>
            <a:tailEnd/>
          </a:ln>
        </p:spPr>
        <p:txBody>
          <a:bodyPr wrap="square">
            <a:spAutoFit/>
          </a:bodyPr>
          <a:lstStyle/>
          <a:p>
            <a:pPr algn="ctr">
              <a:defRPr/>
            </a:pPr>
            <a:r>
              <a:rPr lang="en-GB" sz="3200" b="1" dirty="0" smtClean="0">
                <a:solidFill>
                  <a:srgbClr val="0000FF"/>
                </a:solidFill>
              </a:rPr>
              <a:t>Management learning's</a:t>
            </a:r>
            <a:endParaRPr lang="en-GB"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19028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94F3B88-12E1-48CB-BDBC-6C4DC40C914D}"/>
</file>

<file path=customXml/itemProps2.xml><?xml version="1.0" encoding="utf-8"?>
<ds:datastoreItem xmlns:ds="http://schemas.openxmlformats.org/officeDocument/2006/customXml" ds:itemID="{6519B1BA-23D3-40C6-B038-A1ECF4D22938}"/>
</file>

<file path=customXml/itemProps3.xml><?xml version="1.0" encoding="utf-8"?>
<ds:datastoreItem xmlns:ds="http://schemas.openxmlformats.org/officeDocument/2006/customXml" ds:itemID="{AE1CC074-B474-423B-82A6-A2C791A3919F}"/>
</file>

<file path=docProps/app.xml><?xml version="1.0" encoding="utf-8"?>
<Properties xmlns="http://schemas.openxmlformats.org/officeDocument/2006/extended-properties" xmlns:vt="http://schemas.openxmlformats.org/officeDocument/2006/docPropsVTypes">
  <Template>Flow</Template>
  <TotalTime>2442</TotalTime>
  <Words>260</Words>
  <Application>Microsoft Office PowerPoint</Application>
  <PresentationFormat>On-screen Show (4:3)</PresentationFormat>
  <Paragraphs>33</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Flow</vt:lpstr>
      <vt:lpstr>Slide 1</vt:lpstr>
      <vt:lpstr>Slide 2</vt:lpstr>
    </vt:vector>
  </TitlesOfParts>
  <Company>Shell Information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Contractor RTA LTI on xx.xx.xx</dc:title>
  <dc:creator>MU93647</dc:creator>
  <cp:lastModifiedBy>mu93647</cp:lastModifiedBy>
  <cp:revision>216</cp:revision>
  <dcterms:created xsi:type="dcterms:W3CDTF">2001-05-03T06:07:08Z</dcterms:created>
  <dcterms:modified xsi:type="dcterms:W3CDTF">2015-06-30T04:16:24Z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