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84" r:id="rId1"/>
  </p:sldMasterIdLst>
  <p:notesMasterIdLst>
    <p:notesMasterId r:id="rId4"/>
  </p:notesMasterIdLst>
  <p:handoutMasterIdLst>
    <p:handoutMasterId r:id="rId5"/>
  </p:handoutMasterIdLst>
  <p:sldIdLst>
    <p:sldId id="294" r:id="rId2"/>
    <p:sldId id="295" r:id="rId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38BA85"/>
    <a:srgbClr val="9A85D7"/>
    <a:srgbClr val="5DD5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5" d="100"/>
          <a:sy n="85" d="100"/>
        </p:scale>
        <p:origin x="-2021"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3870"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handoutMaster" Target="handoutMasters/handoutMaster1.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2C5A89C-F310-4B09-BFF9-9AE7E9730137}"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C7E593-5981-4A10-A638-46ED3433BB8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altLang="en-US" dirty="0" smtClean="0"/>
          </a:p>
        </p:txBody>
      </p:sp>
      <p:sp>
        <p:nvSpPr>
          <p:cNvPr id="34820" name="Slide Number Placeholder 3"/>
          <p:cNvSpPr>
            <a:spLocks noGrp="1"/>
          </p:cNvSpPr>
          <p:nvPr>
            <p:ph type="sldNum" sz="quarter" idx="5"/>
          </p:nvPr>
        </p:nvSpPr>
        <p:spPr>
          <a:noFill/>
        </p:spPr>
        <p:txBody>
          <a:bodyPr/>
          <a:lstStyle/>
          <a:p>
            <a:fld id="{67E3D3DB-826A-4D65-A91E-B9C75D68C052}" type="slidenum">
              <a:rPr lang="en-US" altLang="en-US" smtClean="0"/>
              <a:pPr/>
              <a:t>1</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lgn="ctr">
              <a:defRPr/>
            </a:lvl1pPr>
          </a:lstStyle>
          <a:p>
            <a:pPr>
              <a:defRPr/>
            </a:pPr>
            <a:fld id="{EDDD7CF8-826C-4EAD-9C4E-022CC4725672}"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p:txBody>
          <a:bodyPr/>
          <a:lstStyle>
            <a:lvl1pPr algn="ctr">
              <a:defRPr/>
            </a:lvl1pPr>
          </a:lstStyle>
          <a:p>
            <a:pPr>
              <a:defRPr/>
            </a:pPr>
            <a:fld id="{796600C4-9961-444A-8BFF-D87D7E82BF1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ECC799C-25FE-4C08-8A12-B3B3E526506B}"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4EB0343-92F4-423D-84C1-8B26F61D2401}"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3B2CDF5-6674-432C-8BEB-FD9BC991DE45}" type="slidenum">
              <a:rPr lang="en-US" smtClean="0"/>
              <a:pPr>
                <a:defRPr/>
              </a:pPr>
              <a:t>‹#›</a:t>
            </a:fld>
            <a:endParaRPr lang="en-US"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pPr>
              <a:defRPr/>
            </a:pPr>
            <a:fld id="{93B2CDF5-6674-432C-8BEB-FD9BC991DE45}"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3B2CDF5-6674-432C-8BEB-FD9BC991DE45}"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
        <p:nvSpPr>
          <p:cNvPr id="14" name="TextBox 13"/>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15" name="Rectangle 14"/>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pic>
        <p:nvPicPr>
          <p:cNvPr id="16" name="Content Placeholder 3" descr="PPT option1.jpg"/>
          <p:cNvPicPr>
            <a:picLocks noChangeAspect="1"/>
          </p:cNvPicPr>
          <p:nvPr userDrawn="1"/>
        </p:nvPicPr>
        <p:blipFill>
          <a:blip r:embed="rId15" cstate="print"/>
          <a:srcRect/>
          <a:stretch>
            <a:fillRect/>
          </a:stretch>
        </p:blipFill>
        <p:spPr bwMode="auto">
          <a:xfrm>
            <a:off x="-11113" y="0"/>
            <a:ext cx="915511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79" r:id="rId12"/>
    <p:sldLayoutId id="2147483782" r:id="rId13"/>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152400" y="1828800"/>
            <a:ext cx="5410200" cy="3770263"/>
          </a:xfrm>
          <a:prstGeom prst="rect">
            <a:avLst/>
          </a:prstGeom>
          <a:noFill/>
          <a:ln w="19050">
            <a:noFill/>
            <a:miter lim="800000"/>
            <a:headEnd/>
            <a:tailEnd/>
          </a:ln>
        </p:spPr>
        <p:txBody>
          <a:bodyPr wrap="square">
            <a:spAutoFit/>
          </a:bodyPr>
          <a:lstStyle/>
          <a:p>
            <a:pPr marL="114300" indent="-114300" algn="ctr">
              <a:defRPr/>
            </a:pPr>
            <a:r>
              <a:rPr lang="en-GB" sz="1400" b="1" dirty="0">
                <a:solidFill>
                  <a:srgbClr val="333399"/>
                </a:solidFill>
                <a:latin typeface="Tahoma" pitchFamily="34" charset="0"/>
              </a:rPr>
              <a:t>Date:</a:t>
            </a:r>
            <a:r>
              <a:rPr lang="en-US" sz="1400" b="1" dirty="0">
                <a:solidFill>
                  <a:srgbClr val="333399"/>
                </a:solidFill>
                <a:latin typeface="Tahoma" pitchFamily="34" charset="0"/>
              </a:rPr>
              <a:t> </a:t>
            </a:r>
            <a:r>
              <a:rPr lang="en-US" sz="1400" b="1" dirty="0" smtClean="0">
                <a:solidFill>
                  <a:srgbClr val="333399"/>
                </a:solidFill>
                <a:latin typeface="Tahoma" pitchFamily="34" charset="0"/>
              </a:rPr>
              <a:t>11/04/2015</a:t>
            </a:r>
          </a:p>
          <a:p>
            <a:pPr marL="114300" indent="-114300" algn="ctr">
              <a:defRPr/>
            </a:pPr>
            <a:r>
              <a:rPr lang="en-GB" sz="1400" b="1" dirty="0" smtClean="0">
                <a:solidFill>
                  <a:srgbClr val="333399"/>
                </a:solidFill>
                <a:latin typeface="Tahoma" pitchFamily="34" charset="0"/>
              </a:rPr>
              <a:t>LTI: Nipped Finger under slips handle</a:t>
            </a:r>
          </a:p>
          <a:p>
            <a:pPr marL="114300" indent="-114300" algn="just">
              <a:defRPr/>
            </a:pPr>
            <a:endParaRPr lang="en-GB" sz="1300" b="1" dirty="0" smtClean="0">
              <a:solidFill>
                <a:srgbClr val="FF0000"/>
              </a:solidFill>
              <a:latin typeface="Tahoma" pitchFamily="34" charset="0"/>
            </a:endParaRPr>
          </a:p>
          <a:p>
            <a:pPr marL="114300" indent="-114300" algn="just">
              <a:defRPr/>
            </a:pPr>
            <a:r>
              <a:rPr lang="en-GB" sz="1600" b="1" dirty="0" smtClean="0">
                <a:solidFill>
                  <a:srgbClr val="FF0000"/>
                </a:solidFill>
                <a:latin typeface="Tahoma" pitchFamily="34" charset="0"/>
              </a:rPr>
              <a:t>What happened</a:t>
            </a:r>
          </a:p>
          <a:p>
            <a:pPr algn="just"/>
            <a:r>
              <a:rPr lang="en-US" sz="1400" dirty="0" smtClean="0">
                <a:latin typeface="+mj-lt"/>
              </a:rPr>
              <a:t>The operation was Running In Hole with 6 1/2" drill collars. While setting the slips, the IP was holding the rear slips handle, which on lowering came in contact with the steel toe tap of his boot. This caused his right hand middle finger to be nipped between his boot toe cap and the bottom part of the handle resulting in the amputation of his finger tip. </a:t>
            </a:r>
            <a:endParaRPr lang="en-US" sz="1400" dirty="0" smtClean="0">
              <a:solidFill>
                <a:srgbClr val="000000"/>
              </a:solidFill>
              <a:latin typeface="+mj-lt"/>
              <a:ea typeface="Times New Roman" pitchFamily="18" charset="0"/>
              <a:cs typeface="Arial" pitchFamily="34" charset="0"/>
            </a:endParaRPr>
          </a:p>
          <a:p>
            <a:pPr marL="342900" indent="-342900" eaLnBrk="1" hangingPunct="1">
              <a:defRPr/>
            </a:pPr>
            <a:endParaRPr lang="en-GB" sz="600" dirty="0" smtClean="0">
              <a:solidFill>
                <a:srgbClr val="000000"/>
              </a:solidFill>
              <a:latin typeface="Arial" charset="0"/>
            </a:endParaRPr>
          </a:p>
          <a:p>
            <a:pPr marL="342900" indent="-342900" eaLnBrk="1" hangingPunct="1">
              <a:defRPr/>
            </a:pPr>
            <a:endParaRPr lang="en-GB" sz="600" dirty="0" smtClean="0">
              <a:solidFill>
                <a:srgbClr val="000000"/>
              </a:solidFill>
              <a:latin typeface="Arial" charset="0"/>
            </a:endParaRPr>
          </a:p>
          <a:p>
            <a:pPr marL="114300" indent="-114300" algn="just">
              <a:defRPr/>
            </a:pPr>
            <a:r>
              <a:rPr lang="en-GB" sz="1600" b="1" dirty="0" smtClean="0">
                <a:solidFill>
                  <a:srgbClr val="333399"/>
                </a:solidFill>
                <a:latin typeface="Tahoma" pitchFamily="34" charset="0"/>
              </a:rPr>
              <a:t>Learnings from this incident..</a:t>
            </a:r>
            <a:endParaRPr lang="en-GB" sz="1050" dirty="0" smtClean="0">
              <a:solidFill>
                <a:srgbClr val="000000"/>
              </a:solidFill>
              <a:cs typeface="Arial" charset="0"/>
            </a:endParaRPr>
          </a:p>
          <a:p>
            <a:pPr>
              <a:buFont typeface="Arial" pitchFamily="34" charset="0"/>
              <a:buChar char="•"/>
            </a:pPr>
            <a:r>
              <a:rPr lang="en-US" sz="1400" b="1" dirty="0" smtClean="0">
                <a:latin typeface="+mj-lt"/>
              </a:rPr>
              <a:t> </a:t>
            </a:r>
            <a:r>
              <a:rPr lang="en-US" sz="1400" dirty="0" smtClean="0">
                <a:latin typeface="+mj-lt"/>
              </a:rPr>
              <a:t>3rd Party Certification for a slip handle, just means that it is crack free. </a:t>
            </a:r>
          </a:p>
          <a:p>
            <a:pPr>
              <a:buFont typeface="Arial" pitchFamily="34" charset="0"/>
              <a:buChar char="•"/>
            </a:pPr>
            <a:r>
              <a:rPr lang="en-US" sz="1400" dirty="0" smtClean="0">
                <a:latin typeface="+mj-lt"/>
              </a:rPr>
              <a:t> It does not mean that the handle is the correct shape. </a:t>
            </a:r>
          </a:p>
          <a:p>
            <a:pPr>
              <a:buFont typeface="Arial" pitchFamily="34" charset="0"/>
              <a:buChar char="•"/>
            </a:pPr>
            <a:r>
              <a:rPr lang="en-US" sz="1400" dirty="0" smtClean="0">
                <a:latin typeface="+mj-lt"/>
              </a:rPr>
              <a:t> Correct body position for setting the slips would have prevented this incident. </a:t>
            </a:r>
          </a:p>
          <a:p>
            <a:pPr>
              <a:buFont typeface="Arial" pitchFamily="34" charset="0"/>
              <a:buChar char="•"/>
            </a:pPr>
            <a:r>
              <a:rPr lang="en-US" sz="1400" dirty="0" smtClean="0">
                <a:latin typeface="+mj-lt"/>
              </a:rPr>
              <a:t> By installing rubberised handles on all slips will prevent reoccurrence</a:t>
            </a:r>
            <a:endParaRPr lang="en-US" sz="1200" kern="1300" dirty="0" smtClean="0">
              <a:latin typeface="+mj-lt"/>
              <a:cs typeface="Arial" pitchFamily="34" charset="0"/>
            </a:endParaRPr>
          </a:p>
        </p:txBody>
      </p:sp>
      <p:sp>
        <p:nvSpPr>
          <p:cNvPr id="19459"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a:spcBef>
                <a:spcPct val="50000"/>
              </a:spcBef>
            </a:pPr>
            <a:endParaRPr lang="en-GB" altLang="en-US" sz="6000">
              <a:solidFill>
                <a:srgbClr val="FF0000"/>
              </a:solidFill>
              <a:sym typeface="Webdings" pitchFamily="18" charset="2"/>
            </a:endParaRPr>
          </a:p>
        </p:txBody>
      </p:sp>
      <p:sp>
        <p:nvSpPr>
          <p:cNvPr id="19460" name="TextBox 16"/>
          <p:cNvSpPr txBox="1">
            <a:spLocks noChangeArrowheads="1"/>
          </p:cNvSpPr>
          <p:nvPr/>
        </p:nvSpPr>
        <p:spPr bwMode="auto">
          <a:xfrm>
            <a:off x="304800" y="5791200"/>
            <a:ext cx="4876800" cy="286232"/>
          </a:xfrm>
          <a:prstGeom prst="rect">
            <a:avLst/>
          </a:prstGeom>
          <a:solidFill>
            <a:srgbClr val="3333CC"/>
          </a:solidFill>
          <a:ln w="38100">
            <a:solidFill>
              <a:srgbClr val="FFFF00"/>
            </a:solidFill>
            <a:miter lim="800000"/>
            <a:headEnd/>
            <a:tailEnd/>
          </a:ln>
        </p:spPr>
        <p:txBody>
          <a:bodyPr wrap="square">
            <a:spAutoFit/>
          </a:bodyPr>
          <a:lstStyle/>
          <a:p>
            <a:pPr algn="ctr">
              <a:lnSpc>
                <a:spcPct val="90000"/>
              </a:lnSpc>
              <a:spcBef>
                <a:spcPct val="50000"/>
              </a:spcBef>
              <a:buSzPct val="90000"/>
              <a:tabLst>
                <a:tab pos="287338" algn="l"/>
              </a:tabLst>
              <a:defRPr/>
            </a:pPr>
            <a:r>
              <a:rPr lang="en-US" altLang="en-US" sz="1400" b="1" kern="1300" dirty="0" smtClean="0">
                <a:solidFill>
                  <a:srgbClr val="FFFF00"/>
                </a:solidFill>
                <a:latin typeface="Tahoma" pitchFamily="34" charset="0"/>
                <a:ea typeface="Tahoma" pitchFamily="34" charset="0"/>
                <a:cs typeface="Tahoma" pitchFamily="34" charset="0"/>
              </a:rPr>
              <a:t>Inspect equipment prior to use</a:t>
            </a:r>
            <a:endParaRPr lang="en-US" altLang="en-US" sz="1400" b="1" kern="1300" dirty="0">
              <a:solidFill>
                <a:srgbClr val="FFFF00"/>
              </a:solidFill>
              <a:latin typeface="Tahoma" pitchFamily="34" charset="0"/>
              <a:ea typeface="Tahoma" pitchFamily="34" charset="0"/>
              <a:cs typeface="Tahoma" pitchFamily="34" charset="0"/>
            </a:endParaRPr>
          </a:p>
        </p:txBody>
      </p:sp>
      <p:sp>
        <p:nvSpPr>
          <p:cNvPr id="14" name="Rectangle 13"/>
          <p:cNvSpPr/>
          <p:nvPr/>
        </p:nvSpPr>
        <p:spPr>
          <a:xfrm>
            <a:off x="5715000" y="1066800"/>
            <a:ext cx="3200400" cy="2286000"/>
          </a:xfrm>
          <a:prstGeom prst="rect">
            <a:avLst/>
          </a:prstGeom>
          <a:ln>
            <a:solidFill>
              <a:srgbClr val="002060"/>
            </a:solidFill>
          </a:ln>
        </p:spPr>
        <p:style>
          <a:lnRef idx="2">
            <a:schemeClr val="accent4"/>
          </a:lnRef>
          <a:fillRef idx="1">
            <a:schemeClr val="lt1"/>
          </a:fillRef>
          <a:effectRef idx="0">
            <a:schemeClr val="accent4"/>
          </a:effectRef>
          <a:fontRef idx="minor">
            <a:schemeClr val="dk1"/>
          </a:fontRef>
        </p:style>
        <p:txBody>
          <a:bodyPr anchor="ctr"/>
          <a:lstStyle/>
          <a:p>
            <a:pPr algn="ctr">
              <a:defRPr/>
            </a:pPr>
            <a:endParaRPr lang="en-US" dirty="0">
              <a:latin typeface="+mj-lt"/>
            </a:endParaRPr>
          </a:p>
        </p:txBody>
      </p:sp>
      <p:sp>
        <p:nvSpPr>
          <p:cNvPr id="15" name="Rectangle 14"/>
          <p:cNvSpPr/>
          <p:nvPr/>
        </p:nvSpPr>
        <p:spPr>
          <a:xfrm>
            <a:off x="5715000" y="3581400"/>
            <a:ext cx="3200400" cy="2438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latin typeface="+mj-lt"/>
            </a:endParaRPr>
          </a:p>
        </p:txBody>
      </p:sp>
      <p:sp>
        <p:nvSpPr>
          <p:cNvPr id="18" name="Rectangle 17"/>
          <p:cNvSpPr>
            <a:spLocks noChangeArrowheads="1"/>
          </p:cNvSpPr>
          <p:nvPr/>
        </p:nvSpPr>
        <p:spPr bwMode="auto">
          <a:xfrm>
            <a:off x="0" y="533400"/>
            <a:ext cx="9144000" cy="254000"/>
          </a:xfrm>
          <a:prstGeom prst="rect">
            <a:avLst/>
          </a:prstGeom>
          <a:solidFill>
            <a:schemeClr val="bg1">
              <a:lumMod val="85000"/>
            </a:schemeClr>
          </a:solidFill>
          <a:ln w="9525">
            <a:solidFill>
              <a:schemeClr val="tx1"/>
            </a:solidFill>
            <a:miter lim="800000"/>
            <a:headEnd/>
            <a:tailEnd/>
          </a:ln>
        </p:spPr>
        <p:txBody>
          <a:bodyPr>
            <a:spAutoFit/>
          </a:bodyP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eaLnBrk="0" fontAlgn="auto" hangingPunct="0">
              <a:spcBef>
                <a:spcPts val="0"/>
              </a:spcBef>
              <a:spcAft>
                <a:spcPts val="0"/>
              </a:spcAft>
              <a:defRPr/>
            </a:pPr>
            <a:r>
              <a:rPr lang="en-US" sz="1050" b="1" dirty="0">
                <a:solidFill>
                  <a:schemeClr val="tx2">
                    <a:lumMod val="75000"/>
                  </a:schemeClr>
                </a:solidFill>
                <a:cs typeface="Calibri" pitchFamily="34" charset="0"/>
              </a:rPr>
              <a:t>Use this </a:t>
            </a:r>
            <a:r>
              <a:rPr lang="en-US" sz="1050" b="1" dirty="0" smtClean="0">
                <a:solidFill>
                  <a:schemeClr val="tx2">
                    <a:lumMod val="75000"/>
                  </a:schemeClr>
                </a:solidFill>
                <a:cs typeface="Calibri" pitchFamily="34" charset="0"/>
              </a:rPr>
              <a:t>Advice: </a:t>
            </a:r>
            <a:r>
              <a:rPr lang="en-US" sz="1050" b="1" dirty="0">
                <a:solidFill>
                  <a:schemeClr val="tx2">
                    <a:lumMod val="75000"/>
                  </a:schemeClr>
                </a:solidFill>
                <a:cs typeface="Calibri" pitchFamily="34" charset="0"/>
              </a:rPr>
              <a:t>Discuss in Tool Box Talks and HSE Meetings </a:t>
            </a:r>
            <a:r>
              <a:rPr lang="en-US" sz="1050" b="1" dirty="0">
                <a:solidFill>
                  <a:schemeClr val="tx2">
                    <a:lumMod val="75000"/>
                  </a:schemeClr>
                </a:solidFill>
                <a:cs typeface="Calibri" pitchFamily="34" charset="0"/>
                <a:sym typeface="Wingdings" pitchFamily="2" charset="2"/>
              </a:rPr>
              <a:t> Distribute to contractors  Post on HSE Notice </a:t>
            </a:r>
            <a:r>
              <a:rPr lang="en-US" sz="1050" b="1" dirty="0" smtClean="0">
                <a:solidFill>
                  <a:schemeClr val="tx2">
                    <a:lumMod val="75000"/>
                  </a:schemeClr>
                </a:solidFill>
                <a:cs typeface="Calibri" pitchFamily="34" charset="0"/>
                <a:sym typeface="Wingdings" pitchFamily="2" charset="2"/>
              </a:rPr>
              <a:t>Boards</a:t>
            </a:r>
            <a:endParaRPr lang="en-US" sz="1050" b="1" dirty="0">
              <a:solidFill>
                <a:schemeClr val="tx2">
                  <a:lumMod val="75000"/>
                </a:schemeClr>
              </a:solidFill>
              <a:cs typeface="Calibri" pitchFamily="34" charset="0"/>
            </a:endParaRPr>
          </a:p>
        </p:txBody>
      </p:sp>
      <p:sp>
        <p:nvSpPr>
          <p:cNvPr id="19" name="TextBox 1"/>
          <p:cNvSpPr txBox="1">
            <a:spLocks noChangeArrowheads="1"/>
          </p:cNvSpPr>
          <p:nvPr/>
        </p:nvSpPr>
        <p:spPr bwMode="auto">
          <a:xfrm>
            <a:off x="0" y="-51375"/>
            <a:ext cx="9144000" cy="584775"/>
          </a:xfrm>
          <a:prstGeom prst="rect">
            <a:avLst/>
          </a:prstGeom>
          <a:noFill/>
          <a:ln>
            <a:noFill/>
          </a:ln>
          <a:extLst/>
        </p:spPr>
        <p:txBody>
          <a:bodyPr wrap="square" anchor="ctr">
            <a:spAutoFit/>
          </a:bodyPr>
          <a:lstStyle>
            <a:lvl1pPr>
              <a:defRPr sz="2400">
                <a:solidFill>
                  <a:schemeClr val="tx1"/>
                </a:solidFill>
                <a:latin typeface="Times New Roman" pitchFamily="18" charset="0"/>
                <a:cs typeface="Arial" charset="0"/>
              </a:defRPr>
            </a:lvl1pPr>
            <a:lvl2pPr marL="742950" indent="-285750">
              <a:defRPr sz="2400">
                <a:solidFill>
                  <a:schemeClr val="tx1"/>
                </a:solidFill>
                <a:latin typeface="Times New Roman" pitchFamily="18" charset="0"/>
                <a:cs typeface="Arial" charset="0"/>
              </a:defRPr>
            </a:lvl2pPr>
            <a:lvl3pPr marL="1143000" indent="-228600">
              <a:defRPr sz="2400">
                <a:solidFill>
                  <a:schemeClr val="tx1"/>
                </a:solidFill>
                <a:latin typeface="Times New Roman" pitchFamily="18" charset="0"/>
                <a:cs typeface="Arial" charset="0"/>
              </a:defRPr>
            </a:lvl3pPr>
            <a:lvl4pPr marL="1600200" indent="-228600">
              <a:defRPr sz="2400">
                <a:solidFill>
                  <a:schemeClr val="tx1"/>
                </a:solidFill>
                <a:latin typeface="Times New Roman" pitchFamily="18" charset="0"/>
                <a:cs typeface="Arial" charset="0"/>
              </a:defRPr>
            </a:lvl4pPr>
            <a:lvl5pPr marL="2057400" indent="-22860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ctr"/>
            <a:r>
              <a:rPr lang="en-GB" sz="3200" b="1" dirty="0" smtClean="0">
                <a:solidFill>
                  <a:srgbClr val="0000FF"/>
                </a:solidFill>
              </a:rPr>
              <a:t>PDO Safety Advice</a:t>
            </a:r>
          </a:p>
        </p:txBody>
      </p:sp>
      <p:sp>
        <p:nvSpPr>
          <p:cNvPr id="20" name="Title 1"/>
          <p:cNvSpPr txBox="1">
            <a:spLocks/>
          </p:cNvSpPr>
          <p:nvPr/>
        </p:nvSpPr>
        <p:spPr>
          <a:xfrm>
            <a:off x="0" y="6705600"/>
            <a:ext cx="9144000" cy="152400"/>
          </a:xfrm>
          <a:prstGeom prst="rect">
            <a:avLst/>
          </a:prstGeom>
          <a:solidFill>
            <a:srgbClr val="FFFF00"/>
          </a:solidFill>
          <a:ln>
            <a:solidFill>
              <a:schemeClr val="tx1"/>
            </a:solidFill>
          </a:ln>
        </p:spPr>
        <p:txBody>
          <a:bodyPr anchor="ct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fontAlgn="auto">
              <a:spcBef>
                <a:spcPts val="0"/>
              </a:spcBef>
              <a:spcAft>
                <a:spcPts val="0"/>
              </a:spcAft>
              <a:defRPr/>
            </a:pPr>
            <a:r>
              <a:rPr lang="en-US" sz="1000" dirty="0" smtClean="0">
                <a:cs typeface="Calibri" pitchFamily="34" charset="0"/>
              </a:rPr>
              <a:t>Contact MSE34 for further information 		Learning No 18                                                         11/04/2015</a:t>
            </a:r>
            <a:endParaRPr lang="en-US" sz="1000" b="0" dirty="0" smtClean="0">
              <a:latin typeface="+mn-lt"/>
              <a:cs typeface="Calibri" pitchFamily="34" charset="0"/>
            </a:endParaRPr>
          </a:p>
        </p:txBody>
      </p:sp>
      <p:pic>
        <p:nvPicPr>
          <p:cNvPr id="17" name="Picture 16" descr="SQASHED Fingers.png"/>
          <p:cNvPicPr>
            <a:picLocks noChangeAspect="1"/>
          </p:cNvPicPr>
          <p:nvPr/>
        </p:nvPicPr>
        <p:blipFill>
          <a:blip r:embed="rId3" cstate="print"/>
          <a:stretch>
            <a:fillRect/>
          </a:stretch>
        </p:blipFill>
        <p:spPr>
          <a:xfrm>
            <a:off x="0" y="838200"/>
            <a:ext cx="1143000" cy="1272001"/>
          </a:xfrm>
          <a:prstGeom prst="rect">
            <a:avLst/>
          </a:prstGeom>
        </p:spPr>
      </p:pic>
      <p:pic>
        <p:nvPicPr>
          <p:cNvPr id="1026" name="Picture 2"/>
          <p:cNvPicPr>
            <a:picLocks noChangeAspect="1" noChangeArrowheads="1"/>
          </p:cNvPicPr>
          <p:nvPr/>
        </p:nvPicPr>
        <p:blipFill>
          <a:blip r:embed="rId4" cstate="print"/>
          <a:srcRect/>
          <a:stretch>
            <a:fillRect/>
          </a:stretch>
        </p:blipFill>
        <p:spPr bwMode="auto">
          <a:xfrm>
            <a:off x="5791200" y="3657600"/>
            <a:ext cx="3056050" cy="2290762"/>
          </a:xfrm>
          <a:prstGeom prst="rect">
            <a:avLst/>
          </a:prstGeom>
          <a:noFill/>
          <a:ln w="9525">
            <a:noFill/>
            <a:miter lim="800000"/>
            <a:headEnd/>
            <a:tailEnd/>
          </a:ln>
        </p:spPr>
      </p:pic>
      <p:pic>
        <p:nvPicPr>
          <p:cNvPr id="1028" name="Picture 4" descr="C:\Users\mu50033\AppData\Local\Microsoft\Windows\Temporary Internet Files\Content.IE5\0CS813PZ\Green Tick[1].png"/>
          <p:cNvPicPr>
            <a:picLocks noChangeAspect="1" noChangeArrowheads="1"/>
          </p:cNvPicPr>
          <p:nvPr/>
        </p:nvPicPr>
        <p:blipFill>
          <a:blip r:embed="rId5" cstate="print"/>
          <a:srcRect/>
          <a:stretch>
            <a:fillRect/>
          </a:stretch>
        </p:blipFill>
        <p:spPr bwMode="auto">
          <a:xfrm>
            <a:off x="7848600" y="5562600"/>
            <a:ext cx="1024866" cy="895350"/>
          </a:xfrm>
          <a:prstGeom prst="rect">
            <a:avLst/>
          </a:prstGeom>
          <a:noFill/>
        </p:spPr>
      </p:pic>
      <p:pic>
        <p:nvPicPr>
          <p:cNvPr id="21" name="Picture 20" descr="IMG_1164"/>
          <p:cNvPicPr>
            <a:picLocks noChangeAspect="1" noChangeArrowheads="1"/>
          </p:cNvPicPr>
          <p:nvPr/>
        </p:nvPicPr>
        <p:blipFill>
          <a:blip r:embed="rId6" cstate="print"/>
          <a:srcRect/>
          <a:stretch>
            <a:fillRect/>
          </a:stretch>
        </p:blipFill>
        <p:spPr bwMode="auto">
          <a:xfrm>
            <a:off x="5791200" y="1143000"/>
            <a:ext cx="3048000" cy="2133600"/>
          </a:xfrm>
          <a:prstGeom prst="rect">
            <a:avLst/>
          </a:prstGeom>
          <a:noFill/>
          <a:ln w="9525">
            <a:noFill/>
            <a:miter lim="800000"/>
            <a:headEnd/>
            <a:tailEnd/>
          </a:ln>
        </p:spPr>
      </p:pic>
      <p:pic>
        <p:nvPicPr>
          <p:cNvPr id="2" name="Picture 2" descr="C:\Users\mu50033\AppData\Local\Microsoft\Windows\Temporary Internet Files\Content.IE5\STEBQU70\red-cross[1].png"/>
          <p:cNvPicPr>
            <a:picLocks noChangeAspect="1" noChangeArrowheads="1"/>
          </p:cNvPicPr>
          <p:nvPr/>
        </p:nvPicPr>
        <p:blipFill>
          <a:blip r:embed="rId7" cstate="print"/>
          <a:srcRect/>
          <a:stretch>
            <a:fillRect/>
          </a:stretch>
        </p:blipFill>
        <p:spPr bwMode="auto">
          <a:xfrm>
            <a:off x="8153400" y="2514600"/>
            <a:ext cx="825818" cy="9144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152400" y="1125538"/>
            <a:ext cx="8763000" cy="4508927"/>
          </a:xfrm>
          <a:prstGeom prst="rect">
            <a:avLst/>
          </a:prstGeom>
          <a:noFill/>
          <a:ln w="19050">
            <a:noFill/>
            <a:miter lim="800000"/>
            <a:headEnd/>
            <a:tailEnd/>
          </a:ln>
        </p:spPr>
        <p:txBody>
          <a:bodyPr wrap="square">
            <a:spAutoFit/>
          </a:bodyPr>
          <a:lstStyle/>
          <a:p>
            <a:pPr marL="114300" indent="-114300">
              <a:defRPr/>
            </a:pPr>
            <a:r>
              <a:rPr lang="en-GB" sz="1200" b="1" dirty="0" smtClean="0">
                <a:solidFill>
                  <a:srgbClr val="333399"/>
                </a:solidFill>
                <a:latin typeface="Tahoma" pitchFamily="34" charset="0"/>
              </a:rPr>
              <a:t>Date:</a:t>
            </a:r>
            <a:r>
              <a:rPr lang="en-US" sz="1200" b="1" dirty="0" smtClean="0">
                <a:solidFill>
                  <a:srgbClr val="333399"/>
                </a:solidFill>
                <a:latin typeface="Tahoma" pitchFamily="34" charset="0"/>
              </a:rPr>
              <a:t> 11/04/2015</a:t>
            </a:r>
          </a:p>
          <a:p>
            <a:pPr marL="114300" indent="-114300">
              <a:defRPr/>
            </a:pPr>
            <a:r>
              <a:rPr lang="en-GB" sz="1200" b="1" dirty="0" smtClean="0">
                <a:solidFill>
                  <a:srgbClr val="333399"/>
                </a:solidFill>
                <a:latin typeface="Tahoma" pitchFamily="34" charset="0"/>
              </a:rPr>
              <a:t>LTI: Nipped Finger under slips handle</a:t>
            </a:r>
          </a:p>
          <a:p>
            <a:pPr algn="just" eaLnBrk="1" hangingPunct="1">
              <a:spcBef>
                <a:spcPct val="50000"/>
              </a:spcBef>
              <a:defRPr/>
            </a:pPr>
            <a:endParaRPr lang="en-US" sz="600" dirty="0">
              <a:solidFill>
                <a:srgbClr val="000000"/>
              </a:solidFill>
              <a:latin typeface="Arial" charset="0"/>
            </a:endParaRPr>
          </a:p>
          <a:p>
            <a:pPr marL="173038" indent="-173038" eaLnBrk="1" hangingPunct="1">
              <a:defRPr/>
            </a:pPr>
            <a:endParaRPr lang="en-US" sz="600" dirty="0">
              <a:solidFill>
                <a:srgbClr val="000000"/>
              </a:solidFill>
              <a:latin typeface="Arial" charset="0"/>
            </a:endParaRPr>
          </a:p>
          <a:p>
            <a:pPr eaLnBrk="1" hangingPunct="1">
              <a:defRPr/>
            </a:pPr>
            <a:r>
              <a:rPr lang="en-US" sz="1600" b="1" dirty="0" smtClean="0">
                <a:solidFill>
                  <a:srgbClr val="FF0000"/>
                </a:solidFill>
                <a:latin typeface="Tahoma" charset="0"/>
              </a:rPr>
              <a:t>As a learning from this incident and ensure continual improvement all contract</a:t>
            </a:r>
          </a:p>
          <a:p>
            <a:pPr eaLnBrk="1" hangingPunct="1">
              <a:defRPr/>
            </a:pPr>
            <a:r>
              <a:rPr lang="en-US" sz="1600" b="1" dirty="0" smtClean="0">
                <a:solidFill>
                  <a:srgbClr val="FF0000"/>
                </a:solidFill>
                <a:latin typeface="Tahoma" charset="0"/>
              </a:rPr>
              <a:t>managers are to review their HSE HEMP against the questions asked below        </a:t>
            </a:r>
          </a:p>
          <a:p>
            <a:pPr eaLnBrk="1" hangingPunct="1">
              <a:defRPr/>
            </a:pPr>
            <a:endParaRPr lang="en-US" sz="1600" b="1" dirty="0" smtClean="0">
              <a:solidFill>
                <a:srgbClr val="FF0000"/>
              </a:solidFill>
              <a:latin typeface="Tahoma" charset="0"/>
            </a:endParaRPr>
          </a:p>
          <a:p>
            <a:pPr eaLnBrk="1" hangingPunct="1">
              <a:defRPr/>
            </a:pPr>
            <a:r>
              <a:rPr lang="en-US" sz="1600" b="1" dirty="0" smtClean="0">
                <a:solidFill>
                  <a:srgbClr val="0000FF"/>
                </a:solidFill>
                <a:latin typeface="Tahoma" charset="0"/>
              </a:rPr>
              <a:t>Confirm the following:</a:t>
            </a:r>
            <a:endParaRPr lang="en-US" sz="1600" b="1" dirty="0">
              <a:solidFill>
                <a:srgbClr val="FF0000"/>
              </a:solidFill>
              <a:latin typeface="Tahoma" pitchFamily="34" charset="0"/>
            </a:endParaRPr>
          </a:p>
          <a:p>
            <a:endParaRPr lang="en-GB" sz="1600" dirty="0" smtClean="0"/>
          </a:p>
          <a:p>
            <a:endParaRPr lang="en-GB" sz="1600" dirty="0" smtClean="0"/>
          </a:p>
          <a:p>
            <a:pPr marL="342900" indent="-342900">
              <a:buFont typeface="+mj-lt"/>
              <a:buAutoNum type="arabicPeriod"/>
            </a:pPr>
            <a:r>
              <a:rPr lang="en-US" sz="1600" dirty="0" smtClean="0">
                <a:latin typeface="+mj-lt"/>
              </a:rPr>
              <a:t>Has all information been accurately communicated to workers involved in all activities? </a:t>
            </a:r>
          </a:p>
          <a:p>
            <a:pPr marL="342900" indent="-342900">
              <a:buFont typeface="+mj-lt"/>
              <a:buAutoNum type="arabicPeriod"/>
            </a:pPr>
            <a:endParaRPr lang="en-US" sz="1600" dirty="0" smtClean="0">
              <a:latin typeface="+mj-lt"/>
            </a:endParaRPr>
          </a:p>
          <a:p>
            <a:pPr marL="342900" indent="-342900">
              <a:buFont typeface="+mj-lt"/>
              <a:buAutoNum type="arabicPeriod"/>
            </a:pPr>
            <a:r>
              <a:rPr lang="en-US" sz="1600" dirty="0" smtClean="0">
                <a:latin typeface="+mj-lt"/>
              </a:rPr>
              <a:t>Have appropriate audits and checks been conducted, conducted properly and have hazards identified been rectified in a timely manner? </a:t>
            </a:r>
          </a:p>
          <a:p>
            <a:pPr marL="342900" indent="-342900">
              <a:buFont typeface="+mj-lt"/>
              <a:buAutoNum type="arabicPeriod"/>
            </a:pPr>
            <a:endParaRPr lang="en-US" sz="1600" dirty="0" smtClean="0">
              <a:latin typeface="+mj-lt"/>
            </a:endParaRPr>
          </a:p>
          <a:p>
            <a:pPr marL="342900" indent="-342900">
              <a:buFont typeface="+mj-lt"/>
              <a:buAutoNum type="arabicPeriod"/>
            </a:pPr>
            <a:r>
              <a:rPr lang="en-US" sz="1600" dirty="0" smtClean="0">
                <a:latin typeface="+mj-lt"/>
              </a:rPr>
              <a:t>Are Hazard Hunts being carried out regularly at both rig sites and have hazards identified been rectified in a timely manner? </a:t>
            </a:r>
          </a:p>
          <a:p>
            <a:pPr marL="342900" indent="-342900" eaLnBrk="1" hangingPunct="1">
              <a:lnSpc>
                <a:spcPct val="150000"/>
              </a:lnSpc>
              <a:buFont typeface="+mj-lt"/>
              <a:buAutoNum type="arabicPeriod"/>
              <a:defRPr/>
            </a:pPr>
            <a:endParaRPr lang="en-US" altLang="en-US" sz="1600" kern="1300" dirty="0" smtClean="0">
              <a:latin typeface="Tahoma" pitchFamily="34" charset="0"/>
              <a:ea typeface="Tahoma" pitchFamily="34" charset="0"/>
              <a:cs typeface="Tahoma" pitchFamily="34" charset="0"/>
              <a:sym typeface="Wingdings" charset="0"/>
            </a:endParaRPr>
          </a:p>
          <a:p>
            <a:pPr marL="173038" indent="-173038" eaLnBrk="1" hangingPunct="1">
              <a:buFont typeface="Arial" pitchFamily="34" charset="0"/>
              <a:buChar char="•"/>
              <a:defRPr/>
            </a:pPr>
            <a:endParaRPr lang="en-US" altLang="en-US" sz="1600" kern="1300" dirty="0">
              <a:latin typeface="Tahoma" pitchFamily="34" charset="0"/>
              <a:ea typeface="Tahoma" pitchFamily="34" charset="0"/>
              <a:cs typeface="Tahoma" pitchFamily="34" charset="0"/>
              <a:sym typeface="Wingdings" charset="0"/>
            </a:endParaRPr>
          </a:p>
        </p:txBody>
      </p:sp>
      <p:sp>
        <p:nvSpPr>
          <p:cNvPr id="9" name="Title 1"/>
          <p:cNvSpPr txBox="1">
            <a:spLocks/>
          </p:cNvSpPr>
          <p:nvPr/>
        </p:nvSpPr>
        <p:spPr>
          <a:xfrm>
            <a:off x="0" y="6705600"/>
            <a:ext cx="9144000" cy="152400"/>
          </a:xfrm>
          <a:prstGeom prst="rect">
            <a:avLst/>
          </a:prstGeom>
          <a:solidFill>
            <a:srgbClr val="FFFF00"/>
          </a:solidFill>
          <a:ln>
            <a:solidFill>
              <a:schemeClr val="tx1"/>
            </a:solidFill>
          </a:ln>
        </p:spPr>
        <p:txBody>
          <a:bodyPr anchor="ct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fontAlgn="auto">
              <a:spcBef>
                <a:spcPts val="0"/>
              </a:spcBef>
              <a:spcAft>
                <a:spcPts val="0"/>
              </a:spcAft>
              <a:defRPr/>
            </a:pPr>
            <a:r>
              <a:rPr lang="en-US" sz="1000" dirty="0" smtClean="0">
                <a:cs typeface="Calibri" pitchFamily="34" charset="0"/>
              </a:rPr>
              <a:t>		Learning No 18                                                       11/04/2015</a:t>
            </a:r>
            <a:endParaRPr lang="en-US" sz="1000" b="0" dirty="0" smtClean="0">
              <a:latin typeface="+mn-lt"/>
              <a:cs typeface="Calibri" pitchFamily="34" charset="0"/>
            </a:endParaRPr>
          </a:p>
        </p:txBody>
      </p:sp>
      <p:sp>
        <p:nvSpPr>
          <p:cNvPr id="10" name="Rectangle 9"/>
          <p:cNvSpPr>
            <a:spLocks noChangeArrowheads="1"/>
          </p:cNvSpPr>
          <p:nvPr/>
        </p:nvSpPr>
        <p:spPr bwMode="auto">
          <a:xfrm>
            <a:off x="0" y="533400"/>
            <a:ext cx="9144000" cy="254000"/>
          </a:xfrm>
          <a:prstGeom prst="rect">
            <a:avLst/>
          </a:prstGeom>
          <a:solidFill>
            <a:schemeClr val="bg1">
              <a:lumMod val="85000"/>
            </a:schemeClr>
          </a:solidFill>
          <a:ln w="9525">
            <a:solidFill>
              <a:schemeClr val="tx1"/>
            </a:solidFill>
            <a:miter lim="800000"/>
            <a:headEnd/>
            <a:tailEnd/>
          </a:ln>
        </p:spPr>
        <p:txBody>
          <a:bodyPr>
            <a:spAutoFit/>
          </a:bodyPr>
          <a:ls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eaLnBrk="0" fontAlgn="auto" hangingPunct="0">
              <a:spcBef>
                <a:spcPts val="0"/>
              </a:spcBef>
              <a:spcAft>
                <a:spcPts val="0"/>
              </a:spcAft>
              <a:defRPr/>
            </a:pPr>
            <a:r>
              <a:rPr lang="en-US" sz="1050" b="1" dirty="0" smtClean="0">
                <a:solidFill>
                  <a:schemeClr val="tx2">
                    <a:lumMod val="75000"/>
                  </a:schemeClr>
                </a:solidFill>
                <a:cs typeface="Calibri" pitchFamily="34" charset="0"/>
              </a:rPr>
              <a:t> </a:t>
            </a:r>
            <a:r>
              <a:rPr lang="en-US" sz="1050" b="1" dirty="0" smtClean="0">
                <a:solidFill>
                  <a:schemeClr val="tx2">
                    <a:lumMod val="75000"/>
                  </a:schemeClr>
                </a:solidFill>
                <a:cs typeface="Calibri" pitchFamily="34" charset="0"/>
                <a:sym typeface="Wingdings" pitchFamily="2" charset="2"/>
              </a:rPr>
              <a:t>Distribute </a:t>
            </a:r>
            <a:r>
              <a:rPr lang="en-US" sz="1050" b="1" dirty="0">
                <a:solidFill>
                  <a:schemeClr val="tx2">
                    <a:lumMod val="75000"/>
                  </a:schemeClr>
                </a:solidFill>
                <a:cs typeface="Calibri" pitchFamily="34" charset="0"/>
                <a:sym typeface="Wingdings" pitchFamily="2" charset="2"/>
              </a:rPr>
              <a:t>to contractors  Post on HSE Notice </a:t>
            </a:r>
            <a:r>
              <a:rPr lang="en-US" sz="1050" b="1" dirty="0" smtClean="0">
                <a:solidFill>
                  <a:schemeClr val="tx2">
                    <a:lumMod val="75000"/>
                  </a:schemeClr>
                </a:solidFill>
                <a:cs typeface="Calibri" pitchFamily="34" charset="0"/>
                <a:sym typeface="Wingdings" pitchFamily="2" charset="2"/>
              </a:rPr>
              <a:t>Boards</a:t>
            </a:r>
            <a:endParaRPr lang="en-US" sz="1050" b="1" dirty="0">
              <a:solidFill>
                <a:schemeClr val="tx2">
                  <a:lumMod val="75000"/>
                </a:schemeClr>
              </a:solidFill>
              <a:cs typeface="Calibri" pitchFamily="34" charset="0"/>
            </a:endParaRPr>
          </a:p>
        </p:txBody>
      </p:sp>
      <p:sp>
        <p:nvSpPr>
          <p:cNvPr id="11" name="Text Box 12"/>
          <p:cNvSpPr txBox="1">
            <a:spLocks noChangeArrowheads="1"/>
          </p:cNvSpPr>
          <p:nvPr/>
        </p:nvSpPr>
        <p:spPr bwMode="auto">
          <a:xfrm>
            <a:off x="0" y="0"/>
            <a:ext cx="9144000" cy="584775"/>
          </a:xfrm>
          <a:prstGeom prst="rect">
            <a:avLst/>
          </a:prstGeom>
          <a:noFill/>
          <a:ln w="9525">
            <a:noFill/>
            <a:miter lim="800000"/>
            <a:headEnd/>
            <a:tailEnd/>
          </a:ln>
        </p:spPr>
        <p:txBody>
          <a:bodyPr wrap="square">
            <a:spAutoFit/>
          </a:bodyPr>
          <a:lstStyle/>
          <a:p>
            <a:pPr algn="ctr">
              <a:defRPr/>
            </a:pPr>
            <a:r>
              <a:rPr lang="en-GB" sz="3200" b="1" dirty="0" smtClean="0">
                <a:solidFill>
                  <a:srgbClr val="0000FF"/>
                </a:solidFill>
              </a:rPr>
              <a:t>Management learning's</a:t>
            </a:r>
            <a:endParaRPr lang="en-GB"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19027</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3B71881B-E1A3-491D-B482-A0D8036D3B72}"/>
</file>

<file path=customXml/itemProps2.xml><?xml version="1.0" encoding="utf-8"?>
<ds:datastoreItem xmlns:ds="http://schemas.openxmlformats.org/officeDocument/2006/customXml" ds:itemID="{2E632A3B-2C30-405F-93F7-11E5FBB4AC50}"/>
</file>

<file path=customXml/itemProps3.xml><?xml version="1.0" encoding="utf-8"?>
<ds:datastoreItem xmlns:ds="http://schemas.openxmlformats.org/officeDocument/2006/customXml" ds:itemID="{799A7455-3AC4-4375-84BB-96F51D24E09F}"/>
</file>

<file path=docProps/app.xml><?xml version="1.0" encoding="utf-8"?>
<Properties xmlns="http://schemas.openxmlformats.org/officeDocument/2006/extended-properties" xmlns:vt="http://schemas.openxmlformats.org/officeDocument/2006/docPropsVTypes">
  <Template>Flow</Template>
  <TotalTime>2428</TotalTime>
  <Words>287</Words>
  <Application>Microsoft Office PowerPoint</Application>
  <PresentationFormat>On-screen Show (4:3)</PresentationFormat>
  <Paragraphs>35</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Flow</vt:lpstr>
      <vt:lpstr>Slide 1</vt:lpstr>
      <vt:lpstr>Slide 2</vt:lpstr>
    </vt:vector>
  </TitlesOfParts>
  <Company>Shell Information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Contractor RTA LTI on xx.xx.xx</dc:title>
  <dc:creator>MU93647</dc:creator>
  <cp:lastModifiedBy>mu93647</cp:lastModifiedBy>
  <cp:revision>213</cp:revision>
  <dcterms:created xsi:type="dcterms:W3CDTF">2001-05-03T06:07:08Z</dcterms:created>
  <dcterms:modified xsi:type="dcterms:W3CDTF">2015-06-30T04:15:34Z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