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84" r:id="rId1"/>
  </p:sldMasterIdLst>
  <p:notesMasterIdLst>
    <p:notesMasterId r:id="rId4"/>
  </p:notesMasterIdLst>
  <p:handoutMasterIdLst>
    <p:handoutMasterId r:id="rId5"/>
  </p:handoutMasterIdLst>
  <p:sldIdLst>
    <p:sldId id="294" r:id="rId2"/>
    <p:sldId id="295"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38BA85"/>
    <a:srgbClr val="9A85D7"/>
    <a:srgbClr val="5DD5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p:scale>
          <a:sx n="85" d="100"/>
          <a:sy n="85" d="100"/>
        </p:scale>
        <p:origin x="-2021"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C5A89C-F310-4B09-BFF9-9AE7E9730137}"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0C7E593-5981-4A10-A638-46ED3433BB8A}"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endParaRPr lang="en-US" altLang="en-US" dirty="0" smtClean="0"/>
          </a:p>
        </p:txBody>
      </p:sp>
      <p:sp>
        <p:nvSpPr>
          <p:cNvPr id="34820" name="Slide Number Placeholder 3"/>
          <p:cNvSpPr>
            <a:spLocks noGrp="1"/>
          </p:cNvSpPr>
          <p:nvPr>
            <p:ph type="sldNum" sz="quarter" idx="5"/>
          </p:nvPr>
        </p:nvSpPr>
        <p:spPr>
          <a:noFill/>
        </p:spPr>
        <p:txBody>
          <a:bodyPr/>
          <a:lstStyle/>
          <a:p>
            <a:fld id="{67E3D3DB-826A-4D65-A91E-B9C75D68C052}" type="slidenum">
              <a:rPr lang="en-US" altLang="en-US" smtClean="0"/>
              <a:pPr/>
              <a:t>1</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endParaRPr lang="en-US" dirty="0"/>
          </a:p>
        </p:txBody>
      </p:sp>
      <p:sp>
        <p:nvSpPr>
          <p:cNvPr id="19" name="Footer Placeholder 18"/>
          <p:cNvSpPr>
            <a:spLocks noGrp="1"/>
          </p:cNvSpPr>
          <p:nvPr>
            <p:ph type="ftr" sz="quarter" idx="11"/>
          </p:nvPr>
        </p:nvSpPr>
        <p:spPr/>
        <p:txBody>
          <a:bodyPr/>
          <a:lstStyle/>
          <a:p>
            <a:pPr>
              <a:defRPr/>
            </a:pPr>
            <a:endParaRPr lang="en-US" dirty="0"/>
          </a:p>
        </p:txBody>
      </p:sp>
      <p:sp>
        <p:nvSpPr>
          <p:cNvPr id="27" name="Slide Number Placeholder 26"/>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5ECC799C-25FE-4C08-8A12-B3B3E526506B}"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44EB0343-92F4-423D-84C1-8B26F61D2401}"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pPr>
              <a:defRPr/>
            </a:pPr>
            <a:fld id="{93B2CDF5-6674-432C-8BEB-FD9BC991DE45}" type="slidenum">
              <a:rPr lang="en-US" smtClean="0"/>
              <a:pPr>
                <a:defRPr/>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93B2CDF5-6674-432C-8BEB-FD9BC991DE45}" type="slidenum">
              <a:rPr lang="en-US" smtClean="0"/>
              <a:pPr>
                <a:defRPr/>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
        <p:nvSpPr>
          <p:cNvPr id="14" name="TextBox 13"/>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15" name="Rectangle 14"/>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6" name="Content Placeholder 3" descr="PPT option1.jpg"/>
          <p:cNvPicPr>
            <a:picLocks noChangeAspect="1"/>
          </p:cNvPicPr>
          <p:nvPr userDrawn="1"/>
        </p:nvPicPr>
        <p:blipFill>
          <a:blip r:embed="rId15"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79" r:id="rId12"/>
    <p:sldLayoutId id="2147483782" r:id="rId13"/>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52400" y="1295400"/>
            <a:ext cx="5410200" cy="4416594"/>
          </a:xfrm>
          <a:prstGeom prst="rect">
            <a:avLst/>
          </a:prstGeom>
          <a:noFill/>
          <a:ln w="19050">
            <a:noFill/>
            <a:miter lim="800000"/>
            <a:headEnd/>
            <a:tailEnd/>
          </a:ln>
        </p:spPr>
        <p:txBody>
          <a:bodyPr wrap="square">
            <a:spAutoFit/>
          </a:bodyPr>
          <a:lstStyle/>
          <a:p>
            <a:pPr marL="114300" indent="-114300" algn="ctr">
              <a:defRPr/>
            </a:pPr>
            <a:r>
              <a:rPr lang="en-GB" sz="1400" b="1" dirty="0">
                <a:solidFill>
                  <a:srgbClr val="333399"/>
                </a:solidFill>
                <a:latin typeface="Tahoma" pitchFamily="34" charset="0"/>
              </a:rPr>
              <a:t>Date:</a:t>
            </a:r>
            <a:r>
              <a:rPr lang="en-US" sz="1400" b="1" dirty="0">
                <a:solidFill>
                  <a:srgbClr val="333399"/>
                </a:solidFill>
                <a:latin typeface="Tahoma" pitchFamily="34" charset="0"/>
              </a:rPr>
              <a:t> </a:t>
            </a:r>
            <a:r>
              <a:rPr lang="en-US" sz="1400" b="1" dirty="0" smtClean="0">
                <a:solidFill>
                  <a:srgbClr val="333399"/>
                </a:solidFill>
                <a:latin typeface="Tahoma" pitchFamily="34" charset="0"/>
              </a:rPr>
              <a:t>30/03/2015</a:t>
            </a:r>
          </a:p>
          <a:p>
            <a:pPr marL="114300" indent="-114300" algn="ctr">
              <a:defRPr/>
            </a:pPr>
            <a:r>
              <a:rPr lang="en-GB" sz="1400" b="1" dirty="0" smtClean="0">
                <a:solidFill>
                  <a:srgbClr val="333399"/>
                </a:solidFill>
                <a:latin typeface="Tahoma" pitchFamily="34" charset="0"/>
              </a:rPr>
              <a:t>HIPO: Man Riding Basket Incident</a:t>
            </a:r>
          </a:p>
          <a:p>
            <a:pPr marL="114300" indent="-114300" algn="just">
              <a:defRPr/>
            </a:pPr>
            <a:endParaRPr lang="en-GB" sz="1300" b="1" dirty="0" smtClean="0">
              <a:solidFill>
                <a:srgbClr val="FF0000"/>
              </a:solidFill>
              <a:latin typeface="Tahoma" pitchFamily="34" charset="0"/>
            </a:endParaRPr>
          </a:p>
          <a:p>
            <a:pPr marL="114300" indent="-114300" algn="just">
              <a:defRPr/>
            </a:pPr>
            <a:r>
              <a:rPr lang="en-GB" sz="1600" b="1" dirty="0" smtClean="0">
                <a:solidFill>
                  <a:srgbClr val="FF0000"/>
                </a:solidFill>
                <a:latin typeface="Tahoma" pitchFamily="34" charset="0"/>
              </a:rPr>
              <a:t>What happened</a:t>
            </a:r>
          </a:p>
          <a:p>
            <a:pPr marL="114300" lvl="0" indent="-114300" algn="just">
              <a:defRPr/>
            </a:pPr>
            <a:r>
              <a:rPr lang="en-US" sz="1400" dirty="0" smtClean="0">
                <a:solidFill>
                  <a:srgbClr val="000000"/>
                </a:solidFill>
                <a:latin typeface="+mj-lt"/>
                <a:ea typeface="Times New Roman" pitchFamily="18" charset="0"/>
                <a:cs typeface="Arial" pitchFamily="34" charset="0"/>
              </a:rPr>
              <a:t>   A Welder &amp;  Fabricator were being lifted to their working area in a man riding basket by wheel loader with fork attachment. The wheel loader operator was watching the activity by keeping the forks parallel to the ground. While the activity was ongoing for 1 hr and 45 min., the man riding basket slid off the forks, resulting in a fall from a height of 2.68m to the ground. The welder landed outside of the basket while the fabricator remained inside. Both people sustained minor injuries.</a:t>
            </a:r>
          </a:p>
          <a:p>
            <a:pPr marL="342900" indent="-342900" eaLnBrk="1" hangingPunct="1">
              <a:defRPr/>
            </a:pPr>
            <a:endParaRPr lang="en-GB" sz="600" dirty="0" smtClean="0">
              <a:solidFill>
                <a:srgbClr val="000000"/>
              </a:solidFill>
              <a:latin typeface="Arial" charset="0"/>
            </a:endParaRPr>
          </a:p>
          <a:p>
            <a:pPr marL="342900" indent="-342900" eaLnBrk="1" hangingPunct="1">
              <a:defRPr/>
            </a:pPr>
            <a:endParaRPr lang="en-GB" sz="600" dirty="0" smtClean="0">
              <a:solidFill>
                <a:srgbClr val="000000"/>
              </a:solidFill>
              <a:latin typeface="Arial" charset="0"/>
            </a:endParaRPr>
          </a:p>
          <a:p>
            <a:pPr marL="114300" indent="-114300" algn="just">
              <a:defRPr/>
            </a:pPr>
            <a:r>
              <a:rPr lang="en-GB" sz="1600" b="1" dirty="0" smtClean="0">
                <a:solidFill>
                  <a:srgbClr val="333399"/>
                </a:solidFill>
                <a:latin typeface="Tahoma" pitchFamily="34" charset="0"/>
              </a:rPr>
              <a:t>Learnings from this incident..</a:t>
            </a:r>
            <a:endParaRPr lang="en-GB" sz="1050" dirty="0" smtClean="0">
              <a:solidFill>
                <a:srgbClr val="000000"/>
              </a:solidFill>
              <a:cs typeface="Arial" charset="0"/>
            </a:endParaRPr>
          </a:p>
          <a:p>
            <a:pPr algn="just">
              <a:buFont typeface="Arial" pitchFamily="34" charset="0"/>
              <a:buChar char="•"/>
              <a:tabLst>
                <a:tab pos="117475" algn="l"/>
              </a:tabLst>
              <a:defRPr/>
            </a:pPr>
            <a:r>
              <a:rPr lang="en-GB" sz="1200" kern="1300" dirty="0" smtClean="0">
                <a:latin typeface="Tahoma" pitchFamily="34" charset="0"/>
                <a:ea typeface="Tahoma" pitchFamily="34" charset="0"/>
                <a:cs typeface="Tahoma" pitchFamily="34" charset="0"/>
              </a:rPr>
              <a:t> </a:t>
            </a:r>
            <a:r>
              <a:rPr lang="en-GB" sz="1400" kern="1300" dirty="0" smtClean="0">
                <a:latin typeface="+mj-lt"/>
                <a:cs typeface="Arial" pitchFamily="34" charset="0"/>
              </a:rPr>
              <a:t>Use equipment only for its intended purpose, and within its design 	limits</a:t>
            </a:r>
          </a:p>
          <a:p>
            <a:pPr algn="just">
              <a:buFont typeface="Arial" pitchFamily="34" charset="0"/>
              <a:buChar char="•"/>
              <a:tabLst>
                <a:tab pos="117475" algn="l"/>
              </a:tabLst>
              <a:defRPr/>
            </a:pPr>
            <a:r>
              <a:rPr lang="en-GB" sz="1400" kern="1300" dirty="0" smtClean="0">
                <a:latin typeface="+mj-lt"/>
                <a:cs typeface="Arial" pitchFamily="34" charset="0"/>
              </a:rPr>
              <a:t> Only OEM approved equipment to be used</a:t>
            </a:r>
          </a:p>
          <a:p>
            <a:pPr algn="just">
              <a:buFont typeface="Arial" pitchFamily="34" charset="0"/>
              <a:buChar char="•"/>
              <a:tabLst>
                <a:tab pos="117475" algn="l"/>
              </a:tabLst>
              <a:defRPr/>
            </a:pPr>
            <a:r>
              <a:rPr lang="en-GB" sz="1400" kern="1300" dirty="0" smtClean="0">
                <a:latin typeface="+mj-lt"/>
                <a:cs typeface="Arial" pitchFamily="34" charset="0"/>
              </a:rPr>
              <a:t> Follow PR 1708, item 4.5 for Personnel Lifting, use of fork lift for 	personnel lifting is only allowed if supported by risk reduction 	measures to ALARP level, the ALARP demonstration must be approved 	by the authorised subject matter expert for lifting and hoisting. </a:t>
            </a:r>
            <a:endParaRPr lang="en-US" sz="1200" kern="1300" dirty="0" smtClean="0">
              <a:latin typeface="Arial" pitchFamily="34" charset="0"/>
              <a:cs typeface="Arial" pitchFamily="34" charset="0"/>
            </a:endParaRPr>
          </a:p>
        </p:txBody>
      </p:sp>
      <p:sp>
        <p:nvSpPr>
          <p:cNvPr id="19459"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altLang="en-US" sz="6000">
              <a:solidFill>
                <a:srgbClr val="FF0000"/>
              </a:solidFill>
              <a:sym typeface="Webdings" pitchFamily="18" charset="2"/>
            </a:endParaRPr>
          </a:p>
        </p:txBody>
      </p:sp>
      <p:sp>
        <p:nvSpPr>
          <p:cNvPr id="19460" name="TextBox 16"/>
          <p:cNvSpPr txBox="1">
            <a:spLocks noChangeArrowheads="1"/>
          </p:cNvSpPr>
          <p:nvPr/>
        </p:nvSpPr>
        <p:spPr bwMode="auto">
          <a:xfrm>
            <a:off x="304800" y="5885968"/>
            <a:ext cx="4876800" cy="286232"/>
          </a:xfrm>
          <a:prstGeom prst="rect">
            <a:avLst/>
          </a:prstGeom>
          <a:solidFill>
            <a:srgbClr val="3333CC"/>
          </a:solidFill>
          <a:ln w="38100">
            <a:solidFill>
              <a:srgbClr val="FFFF00"/>
            </a:solidFill>
            <a:miter lim="800000"/>
            <a:headEnd/>
            <a:tailEnd/>
          </a:ln>
        </p:spPr>
        <p:txBody>
          <a:bodyPr wrap="square">
            <a:spAutoFit/>
          </a:bodyPr>
          <a:lstStyle/>
          <a:p>
            <a:pPr algn="ctr">
              <a:lnSpc>
                <a:spcPct val="90000"/>
              </a:lnSpc>
              <a:spcBef>
                <a:spcPct val="50000"/>
              </a:spcBef>
              <a:buSzPct val="90000"/>
              <a:tabLst>
                <a:tab pos="287338" algn="l"/>
              </a:tabLst>
              <a:defRPr/>
            </a:pPr>
            <a:r>
              <a:rPr lang="en-US" altLang="en-US" sz="1400" b="1" kern="1300" dirty="0" smtClean="0">
                <a:solidFill>
                  <a:srgbClr val="FFFF00"/>
                </a:solidFill>
                <a:latin typeface="Tahoma" pitchFamily="34" charset="0"/>
                <a:ea typeface="Tahoma" pitchFamily="34" charset="0"/>
                <a:cs typeface="Tahoma" pitchFamily="34" charset="0"/>
              </a:rPr>
              <a:t>Use equipment only for its intended use</a:t>
            </a:r>
            <a:endParaRPr lang="en-US" altLang="en-US" sz="1400" b="1" kern="1300" dirty="0">
              <a:solidFill>
                <a:srgbClr val="FFFF00"/>
              </a:solidFill>
              <a:latin typeface="Tahoma" pitchFamily="34" charset="0"/>
              <a:ea typeface="Tahoma" pitchFamily="34" charset="0"/>
              <a:cs typeface="Tahoma" pitchFamily="34" charset="0"/>
            </a:endParaRPr>
          </a:p>
        </p:txBody>
      </p:sp>
      <p:sp>
        <p:nvSpPr>
          <p:cNvPr id="14" name="Rectangle 13"/>
          <p:cNvSpPr/>
          <p:nvPr/>
        </p:nvSpPr>
        <p:spPr>
          <a:xfrm>
            <a:off x="5638800" y="1066800"/>
            <a:ext cx="3276600" cy="2286000"/>
          </a:xfrm>
          <a:prstGeom prst="rect">
            <a:avLst/>
          </a:prstGeom>
          <a:ln>
            <a:solidFill>
              <a:srgbClr val="002060"/>
            </a:solidFill>
          </a:ln>
        </p:spPr>
        <p:style>
          <a:lnRef idx="2">
            <a:schemeClr val="accent4"/>
          </a:lnRef>
          <a:fillRef idx="1">
            <a:schemeClr val="lt1"/>
          </a:fillRef>
          <a:effectRef idx="0">
            <a:schemeClr val="accent4"/>
          </a:effectRef>
          <a:fontRef idx="minor">
            <a:schemeClr val="dk1"/>
          </a:fontRef>
        </p:style>
        <p:txBody>
          <a:bodyPr anchor="ctr"/>
          <a:lstStyle/>
          <a:p>
            <a:pPr algn="ctr">
              <a:defRPr/>
            </a:pPr>
            <a:endParaRPr lang="en-US" dirty="0">
              <a:latin typeface="+mj-lt"/>
            </a:endParaRPr>
          </a:p>
        </p:txBody>
      </p:sp>
      <p:sp>
        <p:nvSpPr>
          <p:cNvPr id="15" name="Rectangle 14"/>
          <p:cNvSpPr/>
          <p:nvPr/>
        </p:nvSpPr>
        <p:spPr>
          <a:xfrm>
            <a:off x="5943600" y="3581400"/>
            <a:ext cx="2590800" cy="2743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latin typeface="+mj-lt"/>
            </a:endParaRPr>
          </a:p>
        </p:txBody>
      </p:sp>
      <p:sp>
        <p:nvSpPr>
          <p:cNvPr id="18" name="Rectangle 17"/>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a:solidFill>
                  <a:schemeClr val="tx2">
                    <a:lumMod val="75000"/>
                  </a:schemeClr>
                </a:solidFill>
                <a:cs typeface="Calibri" pitchFamily="34" charset="0"/>
              </a:rPr>
              <a:t>Use this </a:t>
            </a:r>
            <a:r>
              <a:rPr lang="en-US" sz="1050" b="1" dirty="0" smtClean="0">
                <a:solidFill>
                  <a:schemeClr val="tx2">
                    <a:lumMod val="75000"/>
                  </a:schemeClr>
                </a:solidFill>
                <a:cs typeface="Calibri" pitchFamily="34" charset="0"/>
              </a:rPr>
              <a:t>Advice: </a:t>
            </a:r>
            <a:r>
              <a:rPr lang="en-US" sz="1050" b="1" dirty="0">
                <a:solidFill>
                  <a:schemeClr val="tx2">
                    <a:lumMod val="75000"/>
                  </a:schemeClr>
                </a:solidFill>
                <a:cs typeface="Calibri" pitchFamily="34" charset="0"/>
              </a:rPr>
              <a:t>Discuss in Tool Box Talks and HSE Meetings </a:t>
            </a:r>
            <a:r>
              <a:rPr lang="en-US" sz="1050" b="1" dirty="0">
                <a:solidFill>
                  <a:schemeClr val="tx2">
                    <a:lumMod val="75000"/>
                  </a:schemeClr>
                </a:solidFill>
                <a:cs typeface="Calibri" pitchFamily="34" charset="0"/>
                <a:sym typeface="Wingdings" pitchFamily="2" charset="2"/>
              </a:rPr>
              <a:t> Distribute to contractors  Post on HSE Notice </a:t>
            </a:r>
            <a:r>
              <a:rPr lang="en-US" sz="1050" b="1" dirty="0" smtClean="0">
                <a:solidFill>
                  <a:schemeClr val="tx2">
                    <a:lumMod val="75000"/>
                  </a:schemeClr>
                </a:solidFill>
                <a:cs typeface="Calibri" pitchFamily="34" charset="0"/>
                <a:sym typeface="Wingdings" pitchFamily="2" charset="2"/>
              </a:rPr>
              <a:t>Boards</a:t>
            </a:r>
            <a:endParaRPr lang="en-US" sz="1050" b="1" dirty="0">
              <a:solidFill>
                <a:schemeClr val="tx2">
                  <a:lumMod val="75000"/>
                </a:schemeClr>
              </a:solidFill>
              <a:cs typeface="Calibri" pitchFamily="34" charset="0"/>
            </a:endParaRPr>
          </a:p>
        </p:txBody>
      </p:sp>
      <p:sp>
        <p:nvSpPr>
          <p:cNvPr id="19" name="TextBox 1"/>
          <p:cNvSpPr txBox="1">
            <a:spLocks noChangeArrowheads="1"/>
          </p:cNvSpPr>
          <p:nvPr/>
        </p:nvSpPr>
        <p:spPr bwMode="auto">
          <a:xfrm>
            <a:off x="0" y="-51375"/>
            <a:ext cx="9144000" cy="584775"/>
          </a:xfrm>
          <a:prstGeom prst="rect">
            <a:avLst/>
          </a:prstGeom>
          <a:noFill/>
          <a:ln>
            <a:noFill/>
          </a:ln>
          <a:extLst/>
        </p:spPr>
        <p:txBody>
          <a:bodyPr wrap="square" anchor="ct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a:r>
              <a:rPr lang="en-GB" sz="3200" b="1" dirty="0" smtClean="0">
                <a:solidFill>
                  <a:srgbClr val="0000FF"/>
                </a:solidFill>
              </a:rPr>
              <a:t>PDO Safety Advice</a:t>
            </a:r>
          </a:p>
        </p:txBody>
      </p:sp>
      <p:sp>
        <p:nvSpPr>
          <p:cNvPr id="20"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en-US" sz="1000" dirty="0" smtClean="0">
                <a:cs typeface="Calibri" pitchFamily="34" charset="0"/>
              </a:rPr>
              <a:t>Contact MSE34 for further information 		Learning No 17                                                         30/03/2015</a:t>
            </a:r>
            <a:endParaRPr lang="en-US" sz="1000" b="0" dirty="0" smtClean="0">
              <a:latin typeface="+mn-lt"/>
              <a:cs typeface="Calibri" pitchFamily="34" charset="0"/>
            </a:endParaRPr>
          </a:p>
        </p:txBody>
      </p:sp>
      <p:pic>
        <p:nvPicPr>
          <p:cNvPr id="13" name="Picture 12" descr="falling off.png"/>
          <p:cNvPicPr>
            <a:picLocks noChangeAspect="1"/>
          </p:cNvPicPr>
          <p:nvPr/>
        </p:nvPicPr>
        <p:blipFill>
          <a:blip r:embed="rId3" cstate="print"/>
          <a:stretch>
            <a:fillRect/>
          </a:stretch>
        </p:blipFill>
        <p:spPr>
          <a:xfrm>
            <a:off x="152400" y="838200"/>
            <a:ext cx="710960" cy="1143000"/>
          </a:xfrm>
          <a:prstGeom prst="rect">
            <a:avLst/>
          </a:prstGeom>
        </p:spPr>
      </p:pic>
      <p:pic>
        <p:nvPicPr>
          <p:cNvPr id="16" name="Picture 2" descr="C:\Users\atif\Desktop\GD Work\Daily work sheet\2015\Mar 2015\NM FLift incident\DSC04194.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715000" y="1142999"/>
            <a:ext cx="3124200" cy="2173537"/>
          </a:xfrm>
          <a:prstGeom prst="rect">
            <a:avLst/>
          </a:prstGeom>
          <a:noFill/>
          <a:extLst>
            <a:ext uri="{909E8E84-426E-40DD-AFC4-6F175D3DCCD1}">
              <a14:hiddenFill xmlns:a14="http://schemas.microsoft.com/office/drawing/2010/main" xmlns="">
                <a:solidFill>
                  <a:srgbClr val="FFFFFF"/>
                </a:solidFill>
              </a14:hiddenFill>
            </a:ext>
          </a:extLst>
        </p:spPr>
      </p:pic>
      <p:pic>
        <p:nvPicPr>
          <p:cNvPr id="23" name="Picture 22" descr="ground with scissor lift 2.jpg"/>
          <p:cNvPicPr>
            <a:picLocks noChangeAspect="1"/>
          </p:cNvPicPr>
          <p:nvPr/>
        </p:nvPicPr>
        <p:blipFill>
          <a:blip r:embed="rId5" cstate="print"/>
          <a:stretch>
            <a:fillRect/>
          </a:stretch>
        </p:blipFill>
        <p:spPr>
          <a:xfrm>
            <a:off x="6019800" y="3657600"/>
            <a:ext cx="2438400" cy="2590800"/>
          </a:xfrm>
          <a:prstGeom prst="rect">
            <a:avLst/>
          </a:prstGeom>
        </p:spPr>
      </p:pic>
      <p:pic>
        <p:nvPicPr>
          <p:cNvPr id="2" name="Picture 2" descr="C:\Users\mu50033\AppData\Local\Microsoft\Windows\Temporary Internet Files\Content.IE5\STEBQU70\red-cross[1].png"/>
          <p:cNvPicPr>
            <a:picLocks noChangeAspect="1" noChangeArrowheads="1"/>
          </p:cNvPicPr>
          <p:nvPr/>
        </p:nvPicPr>
        <p:blipFill>
          <a:blip r:embed="rId6" cstate="print"/>
          <a:srcRect/>
          <a:stretch>
            <a:fillRect/>
          </a:stretch>
        </p:blipFill>
        <p:spPr bwMode="auto">
          <a:xfrm>
            <a:off x="8001000" y="2438400"/>
            <a:ext cx="825818" cy="914400"/>
          </a:xfrm>
          <a:prstGeom prst="rect">
            <a:avLst/>
          </a:prstGeom>
          <a:noFill/>
        </p:spPr>
      </p:pic>
      <p:pic>
        <p:nvPicPr>
          <p:cNvPr id="1028" name="Picture 4" descr="C:\Users\mu50033\AppData\Local\Microsoft\Windows\Temporary Internet Files\Content.IE5\0CS813PZ\Green Tick[1].png"/>
          <p:cNvPicPr>
            <a:picLocks noChangeAspect="1" noChangeArrowheads="1"/>
          </p:cNvPicPr>
          <p:nvPr/>
        </p:nvPicPr>
        <p:blipFill>
          <a:blip r:embed="rId7" cstate="print"/>
          <a:srcRect/>
          <a:stretch>
            <a:fillRect/>
          </a:stretch>
        </p:blipFill>
        <p:spPr bwMode="auto">
          <a:xfrm>
            <a:off x="8119134" y="3886200"/>
            <a:ext cx="1024866" cy="89535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52400" y="1125538"/>
            <a:ext cx="8763000" cy="3917996"/>
          </a:xfrm>
          <a:prstGeom prst="rect">
            <a:avLst/>
          </a:prstGeom>
          <a:noFill/>
          <a:ln w="19050">
            <a:noFill/>
            <a:miter lim="800000"/>
            <a:headEnd/>
            <a:tailEnd/>
          </a:ln>
        </p:spPr>
        <p:txBody>
          <a:bodyPr wrap="square">
            <a:spAutoFit/>
          </a:bodyPr>
          <a:lstStyle/>
          <a:p>
            <a:pPr marL="114300" indent="-114300">
              <a:defRPr/>
            </a:pPr>
            <a:r>
              <a:rPr lang="en-GB" sz="1200" b="1" dirty="0" smtClean="0">
                <a:solidFill>
                  <a:srgbClr val="333399"/>
                </a:solidFill>
                <a:latin typeface="Tahoma" pitchFamily="34" charset="0"/>
              </a:rPr>
              <a:t>Date:</a:t>
            </a:r>
            <a:r>
              <a:rPr lang="en-US" sz="1200" b="1" dirty="0" smtClean="0">
                <a:solidFill>
                  <a:srgbClr val="333399"/>
                </a:solidFill>
                <a:latin typeface="Tahoma" pitchFamily="34" charset="0"/>
              </a:rPr>
              <a:t> 30/03/2015</a:t>
            </a:r>
          </a:p>
          <a:p>
            <a:pPr marL="114300" indent="-114300">
              <a:defRPr/>
            </a:pPr>
            <a:r>
              <a:rPr lang="en-GB" sz="1200" b="1" dirty="0" smtClean="0">
                <a:solidFill>
                  <a:srgbClr val="333399"/>
                </a:solidFill>
                <a:latin typeface="Tahoma" pitchFamily="34" charset="0"/>
              </a:rPr>
              <a:t>HIPO: Man Riding Basket Incident</a:t>
            </a:r>
          </a:p>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eaLnBrk="1" hangingPunct="1">
              <a:defRPr/>
            </a:pPr>
            <a:r>
              <a:rPr lang="en-US" sz="1600" b="1" dirty="0" smtClean="0">
                <a:solidFill>
                  <a:srgbClr val="FF0000"/>
                </a:solidFill>
                <a:latin typeface="Tahoma" charset="0"/>
              </a:rPr>
              <a:t>As a learning from this incident and ensure continual improvement all contract</a:t>
            </a:r>
          </a:p>
          <a:p>
            <a:pPr eaLnBrk="1" hangingPunct="1">
              <a:defRPr/>
            </a:pPr>
            <a:r>
              <a:rPr lang="en-US" sz="1600" b="1" dirty="0" smtClean="0">
                <a:solidFill>
                  <a:srgbClr val="FF0000"/>
                </a:solidFill>
                <a:latin typeface="Tahoma" charset="0"/>
              </a:rPr>
              <a:t>managers are to review their HSE HEMP against the questions asked below        </a:t>
            </a:r>
          </a:p>
          <a:p>
            <a:pPr eaLnBrk="1" hangingPunct="1">
              <a:defRPr/>
            </a:pPr>
            <a:endParaRPr lang="en-US" sz="1600" b="1" dirty="0" smtClean="0">
              <a:solidFill>
                <a:srgbClr val="FF0000"/>
              </a:solidFill>
              <a:latin typeface="Tahoma" charset="0"/>
            </a:endParaRPr>
          </a:p>
          <a:p>
            <a:pPr eaLnBrk="1" hangingPunct="1">
              <a:defRPr/>
            </a:pPr>
            <a:r>
              <a:rPr lang="en-US" sz="1600" b="1" dirty="0" smtClean="0">
                <a:solidFill>
                  <a:srgbClr val="0000FF"/>
                </a:solidFill>
                <a:latin typeface="Tahoma" charset="0"/>
              </a:rPr>
              <a:t>Confirm the following:</a:t>
            </a:r>
            <a:endParaRPr lang="en-US" sz="1600" b="1" dirty="0">
              <a:solidFill>
                <a:srgbClr val="FF0000"/>
              </a:solidFill>
              <a:latin typeface="Tahoma" pitchFamily="34" charset="0"/>
            </a:endParaRPr>
          </a:p>
          <a:p>
            <a:pPr marL="342900" indent="-342900" eaLnBrk="1" hangingPunct="1">
              <a:lnSpc>
                <a:spcPct val="150000"/>
              </a:lnSpc>
              <a:buFont typeface="+mj-lt"/>
              <a:buAutoNum type="arabicPeriod"/>
              <a:defRPr/>
            </a:pPr>
            <a:r>
              <a:rPr lang="en-US" sz="1600" dirty="0" smtClean="0">
                <a:latin typeface="Arial" panose="020B0604020202020204" pitchFamily="34" charset="0"/>
                <a:cs typeface="Arial" panose="020B0604020202020204" pitchFamily="34" charset="0"/>
                <a:sym typeface="Wingdings" pitchFamily="2" charset="2"/>
              </a:rPr>
              <a:t>PDO regulation on “safe use of man riding basket”  clearly spells out do’s/ don’ts; Is it understood by us?</a:t>
            </a:r>
          </a:p>
          <a:p>
            <a:pPr marL="225425" indent="-225425" eaLnBrk="1" hangingPunct="1">
              <a:lnSpc>
                <a:spcPct val="120000"/>
              </a:lnSpc>
              <a:defRPr/>
            </a:pPr>
            <a:r>
              <a:rPr lang="en-US" sz="1600" dirty="0" smtClean="0">
                <a:latin typeface="Arial" panose="020B0604020202020204" pitchFamily="34" charset="0"/>
                <a:cs typeface="Arial" panose="020B0604020202020204" pitchFamily="34" charset="0"/>
                <a:sym typeface="Wingdings" pitchFamily="2" charset="2"/>
              </a:rPr>
              <a:t>2.   In our operation are we using Man Riding basket correctly?</a:t>
            </a:r>
          </a:p>
          <a:p>
            <a:pPr marL="342900" indent="-342900" eaLnBrk="1" hangingPunct="1">
              <a:lnSpc>
                <a:spcPct val="120000"/>
              </a:lnSpc>
              <a:buAutoNum type="arabicPeriod" startAt="3"/>
              <a:defRPr/>
            </a:pPr>
            <a:r>
              <a:rPr lang="en-US" sz="1600" dirty="0" smtClean="0">
                <a:latin typeface="Arial" panose="020B0604020202020204" pitchFamily="34" charset="0"/>
                <a:cs typeface="Arial" panose="020B0604020202020204" pitchFamily="34" charset="0"/>
                <a:sym typeface="Wingdings" pitchFamily="2" charset="2"/>
              </a:rPr>
              <a:t>Are we using Fork lift / other mobile equipment to lift personnel using Man Basket</a:t>
            </a:r>
          </a:p>
          <a:p>
            <a:pPr marL="342900" indent="-342900" eaLnBrk="1" hangingPunct="1">
              <a:lnSpc>
                <a:spcPct val="120000"/>
              </a:lnSpc>
              <a:defRPr/>
            </a:pPr>
            <a:r>
              <a:rPr lang="en-US" sz="1600" dirty="0" smtClean="0">
                <a:latin typeface="Arial" panose="020B0604020202020204" pitchFamily="34" charset="0"/>
                <a:cs typeface="Arial" panose="020B0604020202020204" pitchFamily="34" charset="0"/>
                <a:sym typeface="Wingdings" pitchFamily="2" charset="2"/>
              </a:rPr>
              <a:t>      arrangements or similar?</a:t>
            </a:r>
            <a:endParaRPr lang="en-US" sz="1400" dirty="0" smtClean="0">
              <a:solidFill>
                <a:srgbClr val="0033CC"/>
              </a:solidFill>
              <a:sym typeface="Wingdings" pitchFamily="2" charset="2"/>
            </a:endParaRPr>
          </a:p>
          <a:p>
            <a:pPr marL="342900" indent="-342900" eaLnBrk="1" hangingPunct="1">
              <a:lnSpc>
                <a:spcPct val="150000"/>
              </a:lnSpc>
              <a:buFont typeface="+mj-lt"/>
              <a:buAutoNum type="arabicPeriod"/>
              <a:defRPr/>
            </a:pPr>
            <a:endParaRPr lang="en-US" altLang="en-US" sz="1600" kern="1300" dirty="0" smtClean="0">
              <a:latin typeface="Tahoma" pitchFamily="34" charset="0"/>
              <a:ea typeface="Tahoma" pitchFamily="34" charset="0"/>
              <a:cs typeface="Tahoma" pitchFamily="34" charset="0"/>
              <a:sym typeface="Wingdings" charset="0"/>
            </a:endParaRPr>
          </a:p>
          <a:p>
            <a:pPr marL="173038" indent="-173038" eaLnBrk="1" hangingPunct="1">
              <a:buFont typeface="Arial" pitchFamily="34" charset="0"/>
              <a:buChar char="•"/>
              <a:defRPr/>
            </a:pPr>
            <a:endParaRPr lang="en-US" altLang="en-US" sz="1600" kern="1300" dirty="0">
              <a:latin typeface="Tahoma" pitchFamily="34" charset="0"/>
              <a:ea typeface="Tahoma" pitchFamily="34" charset="0"/>
              <a:cs typeface="Tahoma" pitchFamily="34" charset="0"/>
              <a:sym typeface="Wingdings" charset="0"/>
            </a:endParaRPr>
          </a:p>
        </p:txBody>
      </p:sp>
      <p:sp>
        <p:nvSpPr>
          <p:cNvPr id="9"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en-US" sz="1000" dirty="0" smtClean="0">
                <a:cs typeface="Calibri" pitchFamily="34" charset="0"/>
              </a:rPr>
              <a:t>		Learning No 17                                                       30/03/2015</a:t>
            </a:r>
            <a:endParaRPr lang="en-US" sz="1000" b="0" dirty="0" smtClean="0">
              <a:latin typeface="+mn-lt"/>
              <a:cs typeface="Calibri" pitchFamily="34" charset="0"/>
            </a:endParaRPr>
          </a:p>
        </p:txBody>
      </p:sp>
      <p:sp>
        <p:nvSpPr>
          <p:cNvPr id="10" name="Rectangle 9"/>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smtClean="0">
                <a:solidFill>
                  <a:schemeClr val="tx2">
                    <a:lumMod val="75000"/>
                  </a:schemeClr>
                </a:solidFill>
                <a:cs typeface="Calibri" pitchFamily="34" charset="0"/>
              </a:rPr>
              <a:t> </a:t>
            </a:r>
            <a:r>
              <a:rPr lang="en-US" sz="1050" b="1" dirty="0" smtClean="0">
                <a:solidFill>
                  <a:schemeClr val="tx2">
                    <a:lumMod val="75000"/>
                  </a:schemeClr>
                </a:solidFill>
                <a:cs typeface="Calibri" pitchFamily="34" charset="0"/>
                <a:sym typeface="Wingdings" pitchFamily="2" charset="2"/>
              </a:rPr>
              <a:t>Distribute </a:t>
            </a:r>
            <a:r>
              <a:rPr lang="en-US" sz="1050" b="1" dirty="0">
                <a:solidFill>
                  <a:schemeClr val="tx2">
                    <a:lumMod val="75000"/>
                  </a:schemeClr>
                </a:solidFill>
                <a:cs typeface="Calibri" pitchFamily="34" charset="0"/>
                <a:sym typeface="Wingdings" pitchFamily="2" charset="2"/>
              </a:rPr>
              <a:t>to contractors  Post on HSE Notice </a:t>
            </a:r>
            <a:r>
              <a:rPr lang="en-US" sz="1050" b="1" dirty="0" smtClean="0">
                <a:solidFill>
                  <a:schemeClr val="tx2">
                    <a:lumMod val="75000"/>
                  </a:schemeClr>
                </a:solidFill>
                <a:cs typeface="Calibri" pitchFamily="34" charset="0"/>
                <a:sym typeface="Wingdings" pitchFamily="2" charset="2"/>
              </a:rPr>
              <a:t>Boards</a:t>
            </a:r>
            <a:endParaRPr lang="en-US" sz="1050" b="1" dirty="0">
              <a:solidFill>
                <a:schemeClr val="tx2">
                  <a:lumMod val="75000"/>
                </a:schemeClr>
              </a:solidFill>
              <a:cs typeface="Calibri" pitchFamily="34" charset="0"/>
            </a:endParaRPr>
          </a:p>
        </p:txBody>
      </p:sp>
      <p:sp>
        <p:nvSpPr>
          <p:cNvPr id="11"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a:defRPr/>
            </a:pPr>
            <a:r>
              <a:rPr lang="en-GB" sz="3200" b="1" dirty="0" smtClean="0">
                <a:solidFill>
                  <a:srgbClr val="0000FF"/>
                </a:solidFill>
              </a:rPr>
              <a:t>Management learning's</a:t>
            </a:r>
            <a:endParaRPr lang="en-GB" sz="32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19026</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415CAE04-FEDB-48C0-909B-B97B8077A96D}"/>
</file>

<file path=customXml/itemProps2.xml><?xml version="1.0" encoding="utf-8"?>
<ds:datastoreItem xmlns:ds="http://schemas.openxmlformats.org/officeDocument/2006/customXml" ds:itemID="{8E18B0E0-4418-4E24-A9B2-9E938F29BF80}"/>
</file>

<file path=customXml/itemProps3.xml><?xml version="1.0" encoding="utf-8"?>
<ds:datastoreItem xmlns:ds="http://schemas.openxmlformats.org/officeDocument/2006/customXml" ds:itemID="{8532B825-3601-43B4-B40C-DE86216F3A94}"/>
</file>

<file path=docProps/app.xml><?xml version="1.0" encoding="utf-8"?>
<Properties xmlns="http://schemas.openxmlformats.org/officeDocument/2006/extended-properties" xmlns:vt="http://schemas.openxmlformats.org/officeDocument/2006/docPropsVTypes">
  <Template>Flow</Template>
  <TotalTime>2393</TotalTime>
  <Words>267</Words>
  <Application>Microsoft Office PowerPoint</Application>
  <PresentationFormat>On-screen Show (4:3)</PresentationFormat>
  <Paragraphs>31</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Flow</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mu93647</cp:lastModifiedBy>
  <cp:revision>209</cp:revision>
  <dcterms:created xsi:type="dcterms:W3CDTF">2001-05-03T06:07:08Z</dcterms:created>
  <dcterms:modified xsi:type="dcterms:W3CDTF">2015-06-30T04:15:19Z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