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294" r:id="rId2"/>
    <p:sldId id="29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E3D3DB-826A-4D65-A91E-B9C75D68C052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295400"/>
            <a:ext cx="5486400" cy="438581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11/04/2015</a:t>
            </a:r>
          </a:p>
          <a:p>
            <a:pPr marL="114300" indent="-114300" algn="ctr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Tahoma" pitchFamily="34" charset="0"/>
              </a:rPr>
              <a:t>LTI: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fractured thumb injury</a:t>
            </a:r>
            <a:endParaRPr lang="en-GB" sz="1400" b="1" dirty="0" smtClean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GB" sz="13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FF0000"/>
                </a:solidFill>
                <a:latin typeface="Tahoma" pitchFamily="34" charset="0"/>
              </a:rPr>
              <a:t>What happened</a:t>
            </a:r>
          </a:p>
          <a:p>
            <a:pPr>
              <a:defRPr/>
            </a:pPr>
            <a:r>
              <a:rPr lang="en-US" sz="1300" dirty="0" smtClean="0">
                <a:solidFill>
                  <a:srgbClr val="000000"/>
                </a:solidFill>
                <a:latin typeface="+mj-lt"/>
              </a:rPr>
              <a:t>A worker made the decision to unload steel pipe (T-Shaped) from a flat bed trailer manually without receiving a toolbox talk prior to the task, supervision failed to brief the safe method of work or stop to the employee. </a:t>
            </a:r>
          </a:p>
          <a:p>
            <a:pPr>
              <a:defRPr/>
            </a:pPr>
            <a:r>
              <a:rPr lang="en-US" sz="1300" dirty="0" smtClean="0">
                <a:solidFill>
                  <a:srgbClr val="000000"/>
                </a:solidFill>
                <a:latin typeface="+mj-lt"/>
              </a:rPr>
              <a:t>As the worker moved a steel pipe it became unstable, the pipe rotated around the horizontal section trapping the his thumb in the process against another pipe causing a deep cut and fracture of his thumb.</a:t>
            </a:r>
          </a:p>
          <a:p>
            <a:pPr marL="342900" indent="-342900" eaLnBrk="1" hangingPunct="1">
              <a:defRPr/>
            </a:pPr>
            <a:endParaRPr lang="en-GB" sz="600" dirty="0" smtClean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GB" sz="600" dirty="0" smtClean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Learnings from this incident..</a:t>
            </a:r>
            <a:endParaRPr lang="en-GB" sz="1050" dirty="0" smtClean="0">
              <a:solidFill>
                <a:srgbClr val="000000"/>
              </a:solidFill>
              <a:cs typeface="Arial" charset="0"/>
            </a:endParaRP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en-US" sz="1300" b="1" dirty="0" smtClean="0">
                <a:latin typeface="+mj-lt"/>
              </a:rPr>
              <a:t> </a:t>
            </a:r>
            <a:r>
              <a:rPr lang="en-US" sz="1300" dirty="0" smtClean="0">
                <a:latin typeface="+mj-lt"/>
                <a:cs typeface="Tahoma" pitchFamily="34" charset="0"/>
              </a:rPr>
              <a:t>All deliveries must have a delivery plan, the plan must be briefed at the work location to all those involved in the activity</a:t>
            </a: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en-US" sz="1300" dirty="0" smtClean="0">
                <a:latin typeface="+mj-lt"/>
                <a:cs typeface="Tahoma" pitchFamily="34" charset="0"/>
              </a:rPr>
              <a:t>No heavy items may be unloaded by hand, mechanical aids must be used</a:t>
            </a: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en-US" sz="1300" dirty="0" smtClean="0">
                <a:latin typeface="+mj-lt"/>
                <a:cs typeface="Tahoma" pitchFamily="34" charset="0"/>
              </a:rPr>
              <a:t>No worker may make the decision to manually unload a delivery vehicle, this requirement must be specified in the delivery plan</a:t>
            </a:r>
          </a:p>
          <a:p>
            <a:pPr marL="180975" indent="-180975">
              <a:buFont typeface="Arial" pitchFamily="34" charset="0"/>
              <a:buChar char="•"/>
              <a:defRPr/>
            </a:pPr>
            <a:r>
              <a:rPr lang="en-US" sz="1300" dirty="0" smtClean="0">
                <a:latin typeface="+mj-lt"/>
                <a:cs typeface="Tahoma" pitchFamily="34" charset="0"/>
              </a:rPr>
              <a:t>If it a mechanical aid is unavailable and it is unsafe to unload by hand the task must be stopped until a mechanical aid is available, if a mechanical aid is not available the delivery must be returned to the supplier. </a:t>
            </a:r>
            <a:endParaRPr lang="en-US" sz="1300" dirty="0" smtClean="0">
              <a:solidFill>
                <a:srgbClr val="000000"/>
              </a:solidFill>
              <a:latin typeface="+mj-lt"/>
            </a:endParaRPr>
          </a:p>
          <a:p>
            <a:pPr marL="114300" indent="-114300">
              <a:buFont typeface="Arial" pitchFamily="34" charset="0"/>
              <a:buChar char="•"/>
              <a:defRPr/>
            </a:pPr>
            <a:endParaRPr lang="en-US" sz="1200" kern="1300" dirty="0" smtClean="0">
              <a:latin typeface="+mj-lt"/>
              <a:cs typeface="Arial" pitchFamily="34" charset="0"/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9460" name="TextBox 16"/>
          <p:cNvSpPr txBox="1">
            <a:spLocks noChangeArrowheads="1"/>
          </p:cNvSpPr>
          <p:nvPr/>
        </p:nvSpPr>
        <p:spPr bwMode="auto">
          <a:xfrm>
            <a:off x="685800" y="5943600"/>
            <a:ext cx="48768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Never unload heavy loads by hand</a:t>
            </a:r>
            <a:endParaRPr lang="en-US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9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21                                                                                   11/04/2015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22" name="Picture 21" descr="falling object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14400"/>
            <a:ext cx="1752600" cy="1004948"/>
          </a:xfrm>
          <a:prstGeom prst="rect">
            <a:avLst/>
          </a:prstGeom>
        </p:spPr>
      </p:pic>
      <p:pic>
        <p:nvPicPr>
          <p:cNvPr id="23" name="Picture 2" descr="F:\PDO LTI Review\Evidence\Photos\DSC0188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990600"/>
            <a:ext cx="304323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C:\Users\mu50033\AppData\Local\Microsoft\Windows\Temporary Internet Files\Content.IE5\STEBQU70\red-cross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914400"/>
            <a:ext cx="825818" cy="914400"/>
          </a:xfrm>
          <a:prstGeom prst="rect">
            <a:avLst/>
          </a:prstGeom>
          <a:noFill/>
        </p:spPr>
      </p:pic>
      <p:pic>
        <p:nvPicPr>
          <p:cNvPr id="27" name="Picture 3" descr="F:\Offloading Pictrues\DSC02068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31238" y="3759200"/>
            <a:ext cx="3084162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:\Users\mu50033\AppData\Local\Microsoft\Windows\Temporary Internet Files\Content.IE5\0CS813PZ\Green Tick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48600" y="5410200"/>
            <a:ext cx="1024866" cy="895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125538"/>
            <a:ext cx="8763000" cy="372409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11/04/2015</a:t>
            </a:r>
          </a:p>
          <a:p>
            <a:pPr algn="just" eaLnBrk="1" hangingPunct="1">
              <a:spcBef>
                <a:spcPct val="50000"/>
              </a:spcBef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LTI: 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fractured thumb injury </a:t>
            </a:r>
            <a:endParaRPr lang="en-US" sz="12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charset="0"/>
              </a:rPr>
              <a:t>As a learning from this incident and ensure continual improvement all contract</a:t>
            </a: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charset="0"/>
              </a:rPr>
              <a:t>managers are to review their HSE HEMP against the questions asked below        </a:t>
            </a:r>
          </a:p>
          <a:p>
            <a:pPr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charset="0"/>
            </a:endParaRPr>
          </a:p>
          <a:p>
            <a:pPr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Tahoma" charset="0"/>
              </a:rPr>
              <a:t>Confirm the following: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endParaRPr lang="en-GB" sz="1600" dirty="0" smtClean="0"/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600" dirty="0" smtClean="0">
                <a:latin typeface="+mj-lt"/>
                <a:sym typeface="Wingdings" pitchFamily="2" charset="2"/>
              </a:rPr>
              <a:t>Are deliveries planned?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600" dirty="0" smtClean="0">
              <a:solidFill>
                <a:srgbClr val="00B050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600" dirty="0" smtClean="0">
                <a:latin typeface="+mj-lt"/>
                <a:sym typeface="Wingdings" pitchFamily="2" charset="2"/>
              </a:rPr>
              <a:t> Have you provided mechanical handling equipment for heavy loads?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600" dirty="0" smtClean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600" dirty="0" smtClean="0">
                <a:latin typeface="+mj-lt"/>
                <a:sym typeface="Wingdings" pitchFamily="2" charset="2"/>
              </a:rPr>
              <a:t>Do you encourage your employees to exercise “Empowerment to STOP Unsafe Work”?</a:t>
            </a:r>
            <a:endParaRPr lang="en-GB" sz="1600" dirty="0" smtClean="0">
              <a:latin typeface="+mj-lt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endParaRPr lang="en-US" altLang="en-US" sz="1600" kern="13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altLang="en-US" sz="1600" kern="1300" dirty="0">
              <a:latin typeface="Tahoma" pitchFamily="34" charset="0"/>
              <a:ea typeface="Tahoma" pitchFamily="34" charset="0"/>
              <a:cs typeface="Tahoma" pitchFamily="34" charset="0"/>
              <a:sym typeface="Wingdings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		Learning No 21                                                       11/04/2015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19030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8A8AC85C-38D5-4D62-A245-A15FA0602589}"/>
</file>

<file path=customXml/itemProps2.xml><?xml version="1.0" encoding="utf-8"?>
<ds:datastoreItem xmlns:ds="http://schemas.openxmlformats.org/officeDocument/2006/customXml" ds:itemID="{957CCB28-424F-478A-BA57-3AB18DE89572}"/>
</file>

<file path=customXml/itemProps3.xml><?xml version="1.0" encoding="utf-8"?>
<ds:datastoreItem xmlns:ds="http://schemas.openxmlformats.org/officeDocument/2006/customXml" ds:itemID="{6960E593-2AEA-4567-974C-72A9E5869192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2602</TotalTime>
  <Words>314</Words>
  <Application>Microsoft Office PowerPoint</Application>
  <PresentationFormat>On-screen Show (4:3)</PresentationFormat>
  <Paragraphs>34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mu93647</cp:lastModifiedBy>
  <cp:revision>222</cp:revision>
  <dcterms:created xsi:type="dcterms:W3CDTF">2001-05-03T06:07:08Z</dcterms:created>
  <dcterms:modified xsi:type="dcterms:W3CDTF">2015-06-30T05:43:43Z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