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4" r:id="rId2"/>
    <p:sldId id="29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3D3DB-826A-4D65-A91E-B9C75D68C05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828800"/>
            <a:ext cx="5486400" cy="32547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08/04/2015</a:t>
            </a:r>
          </a:p>
          <a:p>
            <a:pPr marL="114300" indent="-114300" algn="ctr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LTI: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fractured shins</a:t>
            </a:r>
            <a:endParaRPr lang="en-GB" sz="14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GB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Tahoma" pitchFamily="34" charset="0"/>
              </a:rPr>
              <a:t>What happened</a:t>
            </a:r>
          </a:p>
          <a:p>
            <a:pPr>
              <a:defRPr/>
            </a:pPr>
            <a:r>
              <a:rPr lang="en-US" sz="1400" dirty="0" smtClean="0">
                <a:latin typeface="+mj-lt"/>
              </a:rPr>
              <a:t>Whilst crossing a roadway the camp boss stumbled when stepping on to the pavement and fell heavily with his shin falling onto the </a:t>
            </a:r>
            <a:r>
              <a:rPr lang="en-US" sz="1400" dirty="0" err="1" smtClean="0">
                <a:latin typeface="+mj-lt"/>
              </a:rPr>
              <a:t>kerb</a:t>
            </a:r>
            <a:r>
              <a:rPr lang="en-US" sz="1400" dirty="0" smtClean="0">
                <a:latin typeface="+mj-lt"/>
              </a:rPr>
              <a:t> stone. He fractured both his shin bones as a </a:t>
            </a:r>
            <a:r>
              <a:rPr lang="en-US" sz="1400" dirty="0" smtClean="0">
                <a:latin typeface="+mj-lt"/>
              </a:rPr>
              <a:t>result. </a:t>
            </a:r>
            <a:endParaRPr lang="en-US" sz="1400" dirty="0" smtClean="0">
              <a:latin typeface="+mj-lt"/>
              <a:cs typeface="Calibri" pitchFamily="34" charset="0"/>
            </a:endParaRPr>
          </a:p>
          <a:p>
            <a:pPr marL="342900" indent="-342900" eaLnBrk="1" hangingPunct="1">
              <a:defRPr/>
            </a:pPr>
            <a:endParaRPr lang="en-GB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GB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Learnings from this incident..</a:t>
            </a:r>
          </a:p>
          <a:p>
            <a:pPr marL="114300" indent="-114300" algn="just">
              <a:defRPr/>
            </a:pPr>
            <a:endParaRPr lang="en-GB" sz="1050" dirty="0" smtClean="0">
              <a:solidFill>
                <a:srgbClr val="000000"/>
              </a:solidFill>
              <a:cs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Always use pedestrian crossings where provided</a:t>
            </a: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Always take care when stepping up or down?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Ensure you wear the correct footwear?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Avoid walking while distracted on the phone?</a:t>
            </a:r>
            <a:endParaRPr lang="en-GB" sz="1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endParaRPr lang="en-US" sz="1200" kern="1300" dirty="0" smtClean="0">
              <a:latin typeface="+mj-lt"/>
              <a:cs typeface="Arial" pitchFamily="34" charset="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460" name="TextBox 16"/>
          <p:cNvSpPr txBox="1">
            <a:spLocks noChangeArrowheads="1"/>
          </p:cNvSpPr>
          <p:nvPr/>
        </p:nvSpPr>
        <p:spPr bwMode="auto">
          <a:xfrm>
            <a:off x="457200" y="5638800"/>
            <a:ext cx="48768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observe safe pedestrian zones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22                                                                                   08/04/2015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3" name="Picture 12" descr="Trip _ f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4400"/>
            <a:ext cx="1070204" cy="1502876"/>
          </a:xfrm>
          <a:prstGeom prst="rect">
            <a:avLst/>
          </a:prstGeom>
        </p:spPr>
      </p:pic>
      <p:pic>
        <p:nvPicPr>
          <p:cNvPr id="14" name="Picture 13" descr="cid:image002.jpg@01D0776D.2CF9BF9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914400"/>
            <a:ext cx="3048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mu50033\AppData\Local\Microsoft\Windows\Temporary Internet Files\Content.IE5\STEBQU70\red-cross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2286000"/>
            <a:ext cx="825818" cy="914400"/>
          </a:xfrm>
          <a:prstGeom prst="rect">
            <a:avLst/>
          </a:prstGeom>
          <a:noFill/>
        </p:spPr>
      </p:pic>
      <p:pic>
        <p:nvPicPr>
          <p:cNvPr id="15" name="Picture 14" descr="IMG_085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3600" y="3429000"/>
            <a:ext cx="3048000" cy="2228850"/>
          </a:xfrm>
          <a:prstGeom prst="rect">
            <a:avLst/>
          </a:prstGeom>
        </p:spPr>
      </p:pic>
      <p:pic>
        <p:nvPicPr>
          <p:cNvPr id="1028" name="Picture 4" descr="C:\Users\mu50033\AppData\Local\Microsoft\Windows\Temporary Internet Files\Content.IE5\0CS813PZ\Green Tick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19134" y="4648200"/>
            <a:ext cx="1024866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763000" cy="3770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08/04/2015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LTI: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fractured shins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As a learning from this incident and ensure continual improvement all contract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managers are to review their HSE HEMP against the questions asked below        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charset="0"/>
              </a:rPr>
              <a:t>Confirm the following: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endParaRPr lang="en-GB" sz="1600" dirty="0" smtClean="0"/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 Are walkways clearly marked?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solidFill>
                <a:srgbClr val="00B050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 Are walkways maintained and in good condition?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 Do you encourage your employees to use pedestrian crossings?</a:t>
            </a:r>
            <a:endParaRPr lang="en-GB" sz="1600" dirty="0" smtClean="0">
              <a:latin typeface="+mj-lt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altLang="en-US" sz="16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altLang="en-US" sz="1600" kern="1300" dirty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22                                                 08/04/2015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19031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ED73548-DA5A-4B65-9513-770C55ACE3B6}"/>
</file>

<file path=customXml/itemProps2.xml><?xml version="1.0" encoding="utf-8"?>
<ds:datastoreItem xmlns:ds="http://schemas.openxmlformats.org/officeDocument/2006/customXml" ds:itemID="{45F2C946-8218-4C20-BF30-E34F365F9BA6}"/>
</file>

<file path=customXml/itemProps3.xml><?xml version="1.0" encoding="utf-8"?>
<ds:datastoreItem xmlns:ds="http://schemas.openxmlformats.org/officeDocument/2006/customXml" ds:itemID="{ED563E87-0D94-486F-B419-104810C9CE3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2626</TotalTime>
  <Words>190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226</cp:revision>
  <dcterms:created xsi:type="dcterms:W3CDTF">2001-05-03T06:07:08Z</dcterms:created>
  <dcterms:modified xsi:type="dcterms:W3CDTF">2015-06-30T05:50:37Z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