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747" autoAdjust="0"/>
  </p:normalViewPr>
  <p:slideViewPr>
    <p:cSldViewPr>
      <p:cViewPr varScale="1">
        <p:scale>
          <a:sx n="69" d="100"/>
          <a:sy n="69" d="100"/>
        </p:scale>
        <p:origin x="11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a:endParaRPr lang="en-US" sz="2800" b="1" dirty="0">
              <a:solidFill>
                <a:schemeClr val="hlink"/>
              </a:solidFill>
              <a:latin typeface="Arial" charset="0"/>
              <a:cs typeface="Arial" charset="0"/>
            </a:endParaRPr>
          </a:p>
        </p:txBody>
      </p:sp>
      <p:sp>
        <p:nvSpPr>
          <p:cNvPr id="6" name="TextBox 5"/>
          <p:cNvSpPr txBox="1"/>
          <p:nvPr/>
        </p:nvSpPr>
        <p:spPr>
          <a:xfrm>
            <a:off x="1143000" y="1600200"/>
            <a:ext cx="8153400" cy="1570038"/>
          </a:xfrm>
          <a:prstGeom prst="rect">
            <a:avLst/>
          </a:prstGeom>
          <a:noFill/>
        </p:spPr>
        <p:txBody>
          <a:bodyPr>
            <a:spAutoFit/>
          </a:bodyPr>
          <a:lstStyle/>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dirty="0">
              <a:latin typeface="Calibri" pitchFamily="34" charset="0"/>
              <a:cs typeface="Calibri" pitchFamily="34" charset="0"/>
            </a:endParaRPr>
          </a:p>
          <a:p>
            <a:pPr>
              <a:defRPr/>
            </a:pPr>
            <a:r>
              <a:rPr lang="en-US" dirty="0">
                <a:latin typeface="Calibri" pitchFamily="34" charset="0"/>
                <a:cs typeface="Calibri" pitchFamily="34" charset="0"/>
              </a:rPr>
              <a:t> </a:t>
            </a:r>
          </a:p>
        </p:txBody>
      </p:sp>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0" y="2209800"/>
            <a:ext cx="5562600" cy="1077218"/>
          </a:xfrm>
          <a:prstGeom prst="rect">
            <a:avLst/>
          </a:prstGeom>
          <a:noFill/>
          <a:ln w="9525">
            <a:noFill/>
            <a:miter lim="800000"/>
            <a:headEnd/>
            <a:tailEnd/>
          </a:ln>
        </p:spPr>
        <p:txBody>
          <a:bodyPr wrap="square">
            <a:spAutoFit/>
          </a:bodyPr>
          <a:lstStyle/>
          <a:p>
            <a:r>
              <a:rPr lang="en-US" sz="1600" b="1" dirty="0">
                <a:solidFill>
                  <a:schemeClr val="accent2"/>
                </a:solidFill>
                <a:latin typeface="Calibri" pitchFamily="34" charset="0"/>
                <a:cs typeface="Calibri" pitchFamily="34" charset="0"/>
              </a:rPr>
              <a:t>What happened </a:t>
            </a:r>
          </a:p>
          <a:p>
            <a:pPr algn="just"/>
            <a:endParaRPr lang="en-US" sz="1200" dirty="0">
              <a:latin typeface="Calibri" pitchFamily="34" charset="0"/>
              <a:cs typeface="Calibri" pitchFamily="34" charset="0"/>
            </a:endParaRPr>
          </a:p>
          <a:p>
            <a:pPr algn="just"/>
            <a:r>
              <a:rPr lang="en-US" sz="1200" dirty="0">
                <a:latin typeface="Calibri" pitchFamily="34" charset="0"/>
                <a:cs typeface="Calibri" pitchFamily="34" charset="0"/>
              </a:rPr>
              <a:t>As a forklift placed a tubing head spool down on uneven floor it began to topple over towards the rig cellar.  The driller tried to stop it and in doing so his hand was crushed between the  spool and an upright part of the rig structure, fracturing two fingers. </a:t>
            </a:r>
          </a:p>
        </p:txBody>
      </p:sp>
      <p:sp>
        <p:nvSpPr>
          <p:cNvPr id="18" name="Rectangle 4"/>
          <p:cNvSpPr>
            <a:spLocks noChangeArrowheads="1"/>
          </p:cNvSpPr>
          <p:nvPr/>
        </p:nvSpPr>
        <p:spPr bwMode="auto">
          <a:xfrm>
            <a:off x="685800" y="36576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print"/>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print"/>
          <a:stretch>
            <a:fillRect/>
          </a:stretch>
        </p:blipFill>
        <p:spPr>
          <a:xfrm>
            <a:off x="6248400" y="4512650"/>
            <a:ext cx="914400" cy="2184906"/>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3248636969"/>
              </p:ext>
            </p:extLst>
          </p:nvPr>
        </p:nvGraphicFramePr>
        <p:xfrm>
          <a:off x="1524001" y="762000"/>
          <a:ext cx="7467599" cy="914400"/>
        </p:xfrm>
        <a:graphic>
          <a:graphicData uri="http://schemas.openxmlformats.org/drawingml/2006/table">
            <a:tbl>
              <a:tblPr firstRow="1" bandRow="1">
                <a:tableStyleId>{5C22544A-7EE6-4342-B048-85BDC9FD1C3A}</a:tableStyleId>
              </a:tblPr>
              <a:tblGrid>
                <a:gridCol w="1459916">
                  <a:extLst>
                    <a:ext uri="{9D8B030D-6E8A-4147-A177-3AD203B41FA5}">
                      <a16:colId xmlns:a16="http://schemas.microsoft.com/office/drawing/2014/main" val="20000"/>
                    </a:ext>
                  </a:extLst>
                </a:gridCol>
                <a:gridCol w="2856355">
                  <a:extLst>
                    <a:ext uri="{9D8B030D-6E8A-4147-A177-3AD203B41FA5}">
                      <a16:colId xmlns:a16="http://schemas.microsoft.com/office/drawing/2014/main" val="20001"/>
                    </a:ext>
                  </a:extLst>
                </a:gridCol>
                <a:gridCol w="1060399">
                  <a:extLst>
                    <a:ext uri="{9D8B030D-6E8A-4147-A177-3AD203B41FA5}">
                      <a16:colId xmlns:a16="http://schemas.microsoft.com/office/drawing/2014/main" val="20002"/>
                    </a:ext>
                  </a:extLst>
                </a:gridCol>
                <a:gridCol w="2090929">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dk1"/>
                          </a:solidFill>
                          <a:latin typeface="Calibri" pitchFamily="34" charset="0"/>
                          <a:ea typeface="+mn-ea"/>
                          <a:cs typeface="Calibri" pitchFamily="34" charset="0"/>
                        </a:rPr>
                        <a:t>LTI (#29) </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tx1"/>
                          </a:solidFill>
                          <a:latin typeface="Calibri" pitchFamily="34" charset="0"/>
                          <a:ea typeface="+mn-ea"/>
                          <a:cs typeface="Calibri" pitchFamily="34" charset="0"/>
                        </a:rPr>
                        <a:t>1090044</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27/06/2015 (20:00 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Fahud</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457200" y="4191000"/>
            <a:ext cx="4876800" cy="685800"/>
          </a:xfrm>
          <a:prstGeom prst="wedgeRoundRectCallout">
            <a:avLst>
              <a:gd name="adj1" fmla="val 73672"/>
              <a:gd name="adj2" fmla="val 85453"/>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GB" sz="1200" dirty="0">
                <a:solidFill>
                  <a:srgbClr val="000000"/>
                </a:solidFill>
                <a:latin typeface="Calibri" pitchFamily="34" charset="0"/>
                <a:cs typeface="Calibri" pitchFamily="34" charset="0"/>
              </a:rPr>
              <a:t>Do you ensure a flat stable surface before placing loads?</a:t>
            </a:r>
          </a:p>
          <a:p>
            <a:pPr marL="342900" indent="-342900">
              <a:buFont typeface="Arial" charset="0"/>
              <a:buAutoNum type="arabicPeriod"/>
            </a:pPr>
            <a:r>
              <a:rPr lang="en-GB" sz="1200" dirty="0">
                <a:solidFill>
                  <a:srgbClr val="000000"/>
                </a:solidFill>
                <a:latin typeface="Calibri" pitchFamily="34" charset="0"/>
                <a:cs typeface="Calibri" pitchFamily="34" charset="0"/>
              </a:rPr>
              <a:t>Do you use tag lines to guide loads?</a:t>
            </a:r>
          </a:p>
          <a:p>
            <a:pPr marL="342900" indent="-342900">
              <a:buFont typeface="Arial" charset="0"/>
              <a:buAutoNum type="arabicPeriod"/>
            </a:pPr>
            <a:r>
              <a:rPr lang="en-GB" sz="1200" dirty="0">
                <a:solidFill>
                  <a:srgbClr val="000000"/>
                </a:solidFill>
                <a:latin typeface="Calibri" pitchFamily="34" charset="0"/>
                <a:cs typeface="Calibri" pitchFamily="34" charset="0"/>
              </a:rPr>
              <a:t>Are you always aware of where your </a:t>
            </a:r>
            <a:r>
              <a:rPr lang="en-GB" sz="1200">
                <a:solidFill>
                  <a:srgbClr val="000000"/>
                </a:solidFill>
                <a:latin typeface="Calibri" pitchFamily="34" charset="0"/>
                <a:cs typeface="Calibri" pitchFamily="34" charset="0"/>
              </a:rPr>
              <a:t>fingers could </a:t>
            </a:r>
            <a:r>
              <a:rPr lang="en-GB" sz="1200" dirty="0">
                <a:solidFill>
                  <a:srgbClr val="000000"/>
                </a:solidFill>
                <a:latin typeface="Calibri" pitchFamily="34" charset="0"/>
                <a:cs typeface="Calibri" pitchFamily="34" charset="0"/>
              </a:rPr>
              <a:t>be crushed?</a:t>
            </a:r>
          </a:p>
          <a:p>
            <a:pPr marL="342900" indent="-342900">
              <a:buFont typeface="Arial" charset="0"/>
              <a:buAutoNum type="arabicPeriod"/>
            </a:pPr>
            <a:endParaRPr lang="en-GB" sz="1200" dirty="0">
              <a:solidFill>
                <a:srgbClr val="000000"/>
              </a:solidFill>
              <a:latin typeface="Calibri" pitchFamily="34" charset="0"/>
              <a:cs typeface="Calibri" pitchFamily="34" charset="0"/>
            </a:endParaRPr>
          </a:p>
          <a:p>
            <a:pPr marL="342900" indent="-342900">
              <a:buFont typeface="Arial" charset="0"/>
              <a:buAutoNum type="arabicPeriod"/>
            </a:pPr>
            <a:endParaRPr lang="en-GB" sz="1200" dirty="0">
              <a:solidFill>
                <a:srgbClr val="000000"/>
              </a:solidFill>
              <a:latin typeface="Calibri" pitchFamily="34" charset="0"/>
              <a:cs typeface="Calibri" pitchFamily="34" charset="0"/>
            </a:endParaRPr>
          </a:p>
          <a:p>
            <a:pPr marL="342900" indent="-342900">
              <a:buFont typeface="Arial" charset="0"/>
              <a:buAutoNum type="arabicPeriod"/>
            </a:pPr>
            <a:endParaRPr lang="en-GB" sz="1200" dirty="0">
              <a:solidFill>
                <a:srgbClr val="000000"/>
              </a:solidFill>
              <a:latin typeface="Calibri" pitchFamily="34" charset="0"/>
              <a:cs typeface="Calibri" pitchFamily="34" charset="0"/>
            </a:endParaRPr>
          </a:p>
          <a:p>
            <a:pPr marL="342900" indent="-342900">
              <a:buFont typeface="Arial" charset="0"/>
              <a:buAutoNum type="arabicPeriod"/>
            </a:pPr>
            <a:endParaRPr lang="en-GB" sz="1200" dirty="0">
              <a:solidFill>
                <a:srgbClr val="000000"/>
              </a:solidFill>
              <a:latin typeface="Calibri" pitchFamily="34" charset="0"/>
              <a:cs typeface="Calibri" pitchFamily="34" charset="0"/>
            </a:endParaRPr>
          </a:p>
          <a:p>
            <a:pPr marL="342900" indent="-342900">
              <a:buFont typeface="Arial" charset="0"/>
              <a:buAutoNum type="arabicPeriod"/>
            </a:pPr>
            <a:endParaRPr lang="en-US" sz="1200" dirty="0">
              <a:solidFill>
                <a:srgbClr val="000000"/>
              </a:solidFill>
              <a:latin typeface="Calibri" pitchFamily="34" charset="0"/>
              <a:cs typeface="Calibri" pitchFamily="34" charset="0"/>
            </a:endParaRPr>
          </a:p>
          <a:p>
            <a:pPr marL="342900" indent="-342900">
              <a:buFont typeface="Arial" charset="0"/>
              <a:buAutoNum type="arabicPeriod"/>
            </a:pPr>
            <a:endParaRPr lang="en-US" sz="1200" dirty="0">
              <a:solidFill>
                <a:srgbClr val="000000"/>
              </a:solidFill>
              <a:latin typeface="Calibri" pitchFamily="34" charset="0"/>
              <a:cs typeface="Calibri" pitchFamily="34" charset="0"/>
            </a:endParaRPr>
          </a:p>
          <a:p>
            <a:pPr marL="342900" indent="-342900">
              <a:buFont typeface="Arial" charset="0"/>
              <a:buAutoNum type="arabicPeriod"/>
            </a:pPr>
            <a:endParaRPr lang="en-GB" sz="12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p:txBody>
      </p:sp>
      <p:pic>
        <p:nvPicPr>
          <p:cNvPr id="21" name="Picture 20" descr="SQASHED Fingers.png"/>
          <p:cNvPicPr>
            <a:picLocks noChangeAspect="1"/>
          </p:cNvPicPr>
          <p:nvPr/>
        </p:nvPicPr>
        <p:blipFill>
          <a:blip r:embed="rId5" cstate="print"/>
          <a:stretch>
            <a:fillRect/>
          </a:stretch>
        </p:blipFill>
        <p:spPr>
          <a:xfrm>
            <a:off x="34504" y="762000"/>
            <a:ext cx="1371600" cy="1526401"/>
          </a:xfrm>
          <a:prstGeom prst="rect">
            <a:avLst/>
          </a:prstGeom>
        </p:spPr>
      </p:pic>
      <p:pic>
        <p:nvPicPr>
          <p:cNvPr id="24" name="Picture 23" descr="LTI4.jpg"/>
          <p:cNvPicPr>
            <a:picLocks noChangeAspect="1"/>
          </p:cNvPicPr>
          <p:nvPr/>
        </p:nvPicPr>
        <p:blipFill>
          <a:blip r:embed="rId6" cstate="print"/>
          <a:stretch>
            <a:fillRect/>
          </a:stretch>
        </p:blipFill>
        <p:spPr>
          <a:xfrm>
            <a:off x="5867400" y="2057400"/>
            <a:ext cx="3149600" cy="2362200"/>
          </a:xfrm>
          <a:prstGeom prst="rect">
            <a:avLst/>
          </a:prstGeom>
        </p:spPr>
      </p:pic>
      <p:sp>
        <p:nvSpPr>
          <p:cNvPr id="25" name="Left Arrow 24"/>
          <p:cNvSpPr/>
          <p:nvPr/>
        </p:nvSpPr>
        <p:spPr bwMode="auto">
          <a:xfrm rot="19011188">
            <a:off x="7116606" y="3612867"/>
            <a:ext cx="838200" cy="196326"/>
          </a:xfrm>
          <a:prstGeom prst="lef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New Roman" pitchFamily="18" charset="0"/>
            </a:endParaRPr>
          </a:p>
        </p:txBody>
      </p:sp>
      <p:sp>
        <p:nvSpPr>
          <p:cNvPr id="26" name="Explosion 1 25"/>
          <p:cNvSpPr/>
          <p:nvPr/>
        </p:nvSpPr>
        <p:spPr bwMode="auto">
          <a:xfrm>
            <a:off x="7315200" y="3048000"/>
            <a:ext cx="228600" cy="228600"/>
          </a:xfrm>
          <a:prstGeom prst="irregularSeal1">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New Roman" pitchFamily="18" charset="0"/>
            </a:endParaRPr>
          </a:p>
        </p:txBody>
      </p:sp>
      <p:sp>
        <p:nvSpPr>
          <p:cNvPr id="28" name="TextBox 27"/>
          <p:cNvSpPr txBox="1"/>
          <p:nvPr/>
        </p:nvSpPr>
        <p:spPr>
          <a:xfrm>
            <a:off x="5943600" y="2133600"/>
            <a:ext cx="1143000" cy="400110"/>
          </a:xfrm>
          <a:prstGeom prst="rect">
            <a:avLst/>
          </a:prstGeom>
          <a:solidFill>
            <a:schemeClr val="bg1"/>
          </a:solidFill>
          <a:ln>
            <a:solidFill>
              <a:schemeClr val="tx1"/>
            </a:solidFill>
          </a:ln>
        </p:spPr>
        <p:txBody>
          <a:bodyPr wrap="square" rtlCol="0">
            <a:spAutoFit/>
          </a:bodyPr>
          <a:lstStyle/>
          <a:p>
            <a:r>
              <a:rPr lang="en-GB" sz="1000" dirty="0"/>
              <a:t>Structure which trapped his hand</a:t>
            </a:r>
          </a:p>
        </p:txBody>
      </p:sp>
      <p:cxnSp>
        <p:nvCxnSpPr>
          <p:cNvPr id="30" name="Straight Arrow Connector 29"/>
          <p:cNvCxnSpPr>
            <a:stCxn id="28" idx="2"/>
            <a:endCxn id="26" idx="1"/>
          </p:cNvCxnSpPr>
          <p:nvPr/>
        </p:nvCxnSpPr>
        <p:spPr bwMode="auto">
          <a:xfrm>
            <a:off x="6515100" y="2533710"/>
            <a:ext cx="800100" cy="605465"/>
          </a:xfrm>
          <a:prstGeom prst="straightConnector1">
            <a:avLst/>
          </a:prstGeom>
          <a:solidFill>
            <a:schemeClr val="accent1"/>
          </a:solidFill>
          <a:ln w="19050" cap="flat" cmpd="sng" algn="ctr">
            <a:solidFill>
              <a:schemeClr val="bg1"/>
            </a:solidFill>
            <a:prstDash val="solid"/>
            <a:round/>
            <a:headEnd type="none" w="med" len="med"/>
            <a:tailEnd type="arrow"/>
          </a:ln>
          <a:effectLst/>
        </p:spPr>
      </p:cxnSp>
      <p:sp>
        <p:nvSpPr>
          <p:cNvPr id="35" name="TextBox 34"/>
          <p:cNvSpPr txBox="1"/>
          <p:nvPr/>
        </p:nvSpPr>
        <p:spPr>
          <a:xfrm>
            <a:off x="7772400" y="4114800"/>
            <a:ext cx="1219200" cy="246221"/>
          </a:xfrm>
          <a:prstGeom prst="rect">
            <a:avLst/>
          </a:prstGeom>
          <a:solidFill>
            <a:schemeClr val="bg1"/>
          </a:solidFill>
          <a:ln>
            <a:solidFill>
              <a:schemeClr val="tx1"/>
            </a:solidFill>
          </a:ln>
        </p:spPr>
        <p:txBody>
          <a:bodyPr wrap="square" rtlCol="0">
            <a:spAutoFit/>
          </a:bodyPr>
          <a:lstStyle/>
          <a:p>
            <a:r>
              <a:rPr lang="en-GB" sz="1000" dirty="0"/>
              <a:t>Tubing Head Spool</a:t>
            </a:r>
          </a:p>
        </p:txBody>
      </p:sp>
      <p:sp>
        <p:nvSpPr>
          <p:cNvPr id="39" name="TextBox 38"/>
          <p:cNvSpPr txBox="1"/>
          <p:nvPr/>
        </p:nvSpPr>
        <p:spPr>
          <a:xfrm>
            <a:off x="5867400" y="3962400"/>
            <a:ext cx="1219200" cy="246221"/>
          </a:xfrm>
          <a:prstGeom prst="rect">
            <a:avLst/>
          </a:prstGeom>
          <a:solidFill>
            <a:schemeClr val="bg1"/>
          </a:solidFill>
          <a:ln>
            <a:solidFill>
              <a:schemeClr val="tx1"/>
            </a:solidFill>
          </a:ln>
        </p:spPr>
        <p:txBody>
          <a:bodyPr wrap="square" rtlCol="0">
            <a:spAutoFit/>
          </a:bodyPr>
          <a:lstStyle/>
          <a:p>
            <a:r>
              <a:rPr lang="en-GB" sz="1000" dirty="0"/>
              <a:t>Direction it toppled</a:t>
            </a:r>
          </a:p>
        </p:txBody>
      </p:sp>
      <p:cxnSp>
        <p:nvCxnSpPr>
          <p:cNvPr id="41" name="Straight Arrow Connector 40"/>
          <p:cNvCxnSpPr>
            <a:stCxn id="35" idx="0"/>
          </p:cNvCxnSpPr>
          <p:nvPr/>
        </p:nvCxnSpPr>
        <p:spPr bwMode="auto">
          <a:xfrm flipV="1">
            <a:off x="8382000" y="3581400"/>
            <a:ext cx="0" cy="533400"/>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19032</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F9CBED6B-BBCE-48CF-86A6-F72DB026F8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3.xml><?xml version="1.0" encoding="utf-8"?>
<ds:datastoreItem xmlns:ds="http://schemas.openxmlformats.org/officeDocument/2006/customXml" ds:itemID="{3A5D88EA-5F43-417B-8A80-9407E5803871}">
  <ds:schemaRefs>
    <ds:schemaRef ds:uri="9d51eac6-a7d5-47f5-a119-63d146adb134"/>
    <ds:schemaRef ds:uri="http://schemas.microsoft.com/sharepoint/v3"/>
    <ds:schemaRef ds:uri="http://schemas.microsoft.com/office/2006/documentManagement/types"/>
    <ds:schemaRef ds:uri="http://schemas.microsoft.com/office/infopath/2007/PartnerControls"/>
    <ds:schemaRef ds:uri="http://schemas.microsoft.com/office/2006/metadata/properties"/>
    <ds:schemaRef ds:uri="http://www.w3.org/XML/1998/namespace"/>
    <ds:schemaRef ds:uri="http://purl.org/dc/elements/1.1/"/>
    <ds:schemaRef ds:uri="http://purl.org/dc/dcmitype/"/>
    <ds:schemaRef ds:uri="http://schemas.microsoft.com/sharepoint/v3/fields"/>
    <ds:schemaRef ds:uri="http://schemas.openxmlformats.org/package/2006/metadata/core-properties"/>
    <ds:schemaRef ds:uri="4880e4f8-4b7d-4bdd-91e3-e10d47036eca"/>
    <ds:schemaRef ds:uri="4880E4F8-4B7D-4BDD-91E3-E10D47036ECA"/>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3896</TotalTime>
  <Words>161</Words>
  <Application>Microsoft Office PowerPoint</Application>
  <PresentationFormat>On-screen Show (4:3)</PresentationFormat>
  <Paragraphs>36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390</cp:revision>
  <dcterms:created xsi:type="dcterms:W3CDTF">2001-05-03T06:07:08Z</dcterms:created>
  <dcterms:modified xsi:type="dcterms:W3CDTF">2024-04-21T11:37:55Z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