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94" r:id="rId2"/>
    <p:sldId id="29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3D3DB-826A-4D65-A91E-B9C75D68C05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524000"/>
            <a:ext cx="5410200" cy="35548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04/04/2015</a:t>
            </a:r>
          </a:p>
          <a:p>
            <a:pPr marL="114300" indent="-114300" algn="ctr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Injury: Fractured finger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</a:t>
            </a:r>
          </a:p>
          <a:p>
            <a:pPr marL="114300" indent="-114300" algn="just">
              <a:defRPr/>
            </a:pPr>
            <a:r>
              <a:rPr lang="en-US" sz="1600" b="1" kern="13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A Welder observed a leak in the radiator of  the welding machine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engine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which was running. While showing the leak to the Tool Pusher by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pointing,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his right hand index finger came into contact with the radiator fan resulting in his finger getting trapped between the radiator and the fan causing a fracture to his right index finger.</a:t>
            </a:r>
            <a:endParaRPr lang="en-US" sz="1400" kern="13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US" sz="1200" b="1" dirty="0" smtClean="0">
              <a:latin typeface="Arial" charset="0"/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Learnings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US" sz="1050" dirty="0" smtClean="0">
              <a:solidFill>
                <a:srgbClr val="000000"/>
              </a:solidFill>
              <a:cs typeface="Arial" charset="0"/>
            </a:endParaRPr>
          </a:p>
          <a:p>
            <a:pPr marL="285750" algn="just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Isolation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should be done before working on machinery </a:t>
            </a:r>
            <a:endParaRPr lang="en-US" sz="1400" kern="13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marL="285750" algn="just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	Do </a:t>
            </a:r>
            <a:r>
              <a:rPr lang="en-GB" sz="1400" kern="1300" dirty="0" smtClean="0">
                <a:latin typeface="+mj-lt"/>
                <a:ea typeface="Tahoma" pitchFamily="34" charset="0"/>
                <a:cs typeface="Tahoma" pitchFamily="34" charset="0"/>
              </a:rPr>
              <a:t>not place hand/fingers in or near moving parts</a:t>
            </a:r>
            <a:endParaRPr lang="en-US" sz="1400" kern="1300" dirty="0">
              <a:latin typeface="+mj-lt"/>
              <a:ea typeface="Tahoma" pitchFamily="34" charset="0"/>
              <a:cs typeface="Tahoma" pitchFamily="34" charset="0"/>
            </a:endParaRPr>
          </a:p>
          <a:p>
            <a:pPr marL="285750" algn="just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US" sz="1400" kern="13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400" kern="1300" dirty="0" smtClean="0">
                <a:latin typeface="+mj-lt"/>
                <a:ea typeface="Tahoma" pitchFamily="34" charset="0"/>
                <a:cs typeface="Tahoma" pitchFamily="34" charset="0"/>
              </a:rPr>
              <a:t>	Apply </a:t>
            </a:r>
            <a:r>
              <a:rPr lang="en-US" sz="1400" kern="1300" dirty="0" smtClean="0">
                <a:latin typeface="+mj-lt"/>
                <a:ea typeface="Tahoma" pitchFamily="34" charset="0"/>
                <a:cs typeface="Tahoma" pitchFamily="34" charset="0"/>
              </a:rPr>
              <a:t>the empowerment to </a:t>
            </a:r>
            <a:r>
              <a:rPr lang="en-US" sz="1400" kern="1300" dirty="0" smtClean="0">
                <a:latin typeface="+mj-lt"/>
                <a:ea typeface="Tahoma" pitchFamily="34" charset="0"/>
                <a:cs typeface="Tahoma" pitchFamily="34" charset="0"/>
              </a:rPr>
              <a:t>STOP </a:t>
            </a:r>
            <a:r>
              <a:rPr lang="en-US" sz="1400" kern="1300" dirty="0" smtClean="0">
                <a:latin typeface="+mj-lt"/>
                <a:ea typeface="Tahoma" pitchFamily="34" charset="0"/>
                <a:cs typeface="Tahoma" pitchFamily="34" charset="0"/>
              </a:rPr>
              <a:t>when the job is unsafe </a:t>
            </a:r>
          </a:p>
          <a:p>
            <a:pPr marL="285750" algn="just"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US" sz="1400" kern="13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1400" kern="1300" dirty="0" smtClean="0">
                <a:latin typeface="+mj-lt"/>
                <a:ea typeface="Tahoma" pitchFamily="34" charset="0"/>
                <a:cs typeface="Tahoma" pitchFamily="34" charset="0"/>
              </a:rPr>
              <a:t>	Use </a:t>
            </a:r>
            <a:r>
              <a:rPr lang="en-US" sz="1400" kern="1300" dirty="0" smtClean="0">
                <a:latin typeface="+mj-lt"/>
                <a:ea typeface="Tahoma" pitchFamily="34" charset="0"/>
                <a:cs typeface="Tahoma" pitchFamily="34" charset="0"/>
              </a:rPr>
              <a:t>HANDS OFF technique where possible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9460" name="TextBox 16"/>
          <p:cNvSpPr txBox="1">
            <a:spLocks noChangeArrowheads="1"/>
          </p:cNvSpPr>
          <p:nvPr/>
        </p:nvSpPr>
        <p:spPr bwMode="auto">
          <a:xfrm>
            <a:off x="457200" y="5486400"/>
            <a:ext cx="47244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Keep away hands away from rotary equipment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38800" y="1066800"/>
            <a:ext cx="3276600" cy="2286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8800" y="3581400"/>
            <a:ext cx="3276600" cy="228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pic>
        <p:nvPicPr>
          <p:cNvPr id="44" name="Picture 3" descr="C:\Users\thumbi\Desktop\Incident Nur Nabi - 04-04-15\Incident Photos\DSCN16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143000"/>
            <a:ext cx="3124200" cy="2133600"/>
          </a:xfrm>
          <a:prstGeom prst="rect">
            <a:avLst/>
          </a:prstGeom>
          <a:noFill/>
        </p:spPr>
      </p:pic>
      <p:pic>
        <p:nvPicPr>
          <p:cNvPr id="21" name="Picture 20" descr="C:\Users\user\AppData\Local\Microsoft\Windows\Temporary Internet Files\Low\Content.IE5\RWWBFPPD\unnamed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657600"/>
            <a:ext cx="3124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	             Learning No 15                                                                                           04/04/2015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22" name="Picture 21" descr="Trapp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838200"/>
            <a:ext cx="1219200" cy="1202097"/>
          </a:xfrm>
          <a:prstGeom prst="rect">
            <a:avLst/>
          </a:prstGeom>
        </p:spPr>
      </p:pic>
      <p:pic>
        <p:nvPicPr>
          <p:cNvPr id="23" name="Picture 2" descr="C:\Users\mu50033\AppData\Local\Microsoft\Windows\Temporary Internet Files\Content.IE5\STEBQU70\red-cross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8182" y="838200"/>
            <a:ext cx="825818" cy="914400"/>
          </a:xfrm>
          <a:prstGeom prst="rect">
            <a:avLst/>
          </a:prstGeom>
          <a:noFill/>
        </p:spPr>
      </p:pic>
      <p:pic>
        <p:nvPicPr>
          <p:cNvPr id="24" name="Picture 4" descr="C:\Users\mu50033\AppData\Local\Microsoft\Windows\Temporary Internet Files\Content.IE5\0CS813PZ\Green Tick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19134" y="5410200"/>
            <a:ext cx="1024866" cy="89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25538"/>
            <a:ext cx="8763000" cy="340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04/04/2015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Fractured finger 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As a learning from this incident and ensure continual improvement all contract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managers are to review their HSE HEMP against the questions asked below        </a:t>
            </a:r>
          </a:p>
          <a:p>
            <a:pPr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charset="0"/>
              </a:rPr>
              <a:t>Confirm the following: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sz="16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Do you have isolation procedure in place?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sz="16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Do you ensure all moving parts have adequate guarding?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sz="16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charset="0"/>
              </a:rPr>
              <a:t>Do you ensure proper supervision?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encourage your employees to exercise “Empowerment to STOP Unsafe Work”?</a:t>
            </a:r>
            <a:endParaRPr lang="en-GB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altLang="en-US" sz="1600" kern="1300" dirty="0">
              <a:latin typeface="Tahoma" pitchFamily="34" charset="0"/>
              <a:ea typeface="Tahoma" pitchFamily="34" charset="0"/>
              <a:cs typeface="Tahoma" pitchFamily="34" charset="0"/>
              <a:sym typeface="Wingdings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15                                                         04/04/2015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19034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3D1AA0F-047E-4CB7-9C94-9884C2BAED26}"/>
</file>

<file path=customXml/itemProps2.xml><?xml version="1.0" encoding="utf-8"?>
<ds:datastoreItem xmlns:ds="http://schemas.openxmlformats.org/officeDocument/2006/customXml" ds:itemID="{D056599C-C5F9-4631-B5F4-903509097D60}"/>
</file>

<file path=customXml/itemProps3.xml><?xml version="1.0" encoding="utf-8"?>
<ds:datastoreItem xmlns:ds="http://schemas.openxmlformats.org/officeDocument/2006/customXml" ds:itemID="{EB4A5F07-84CC-43BF-81EF-DD328EDEECA8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2202</TotalTime>
  <Words>200</Words>
  <Application>Microsoft Office PowerPoint</Application>
  <PresentationFormat>On-screen Show (4:3)</PresentationFormat>
  <Paragraphs>32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184</cp:revision>
  <dcterms:created xsi:type="dcterms:W3CDTF">2001-05-03T06:07:08Z</dcterms:created>
  <dcterms:modified xsi:type="dcterms:W3CDTF">2015-07-01T04:03:18Z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