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294" r:id="rId2"/>
    <p:sldId id="29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8" d="100"/>
          <a:sy n="88" d="100"/>
        </p:scale>
        <p:origin x="-1925" y="-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altLang="en-US" dirty="0" smtClean="0"/>
          </a:p>
        </p:txBody>
      </p:sp>
      <p:sp>
        <p:nvSpPr>
          <p:cNvPr id="34820" name="Slide Number Placeholder 3"/>
          <p:cNvSpPr>
            <a:spLocks noGrp="1"/>
          </p:cNvSpPr>
          <p:nvPr>
            <p:ph type="sldNum" sz="quarter" idx="5"/>
          </p:nvPr>
        </p:nvSpPr>
        <p:spPr>
          <a:noFill/>
        </p:spPr>
        <p:txBody>
          <a:bodyPr/>
          <a:lstStyle/>
          <a:p>
            <a:fld id="{67E3D3DB-826A-4D65-A91E-B9C75D68C052}"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828800"/>
            <a:ext cx="5486400" cy="3685624"/>
          </a:xfrm>
          <a:prstGeom prst="rect">
            <a:avLst/>
          </a:prstGeom>
          <a:noFill/>
          <a:ln w="19050">
            <a:noFill/>
            <a:miter lim="800000"/>
            <a:headEnd/>
            <a:tailEnd/>
          </a:ln>
        </p:spPr>
        <p:txBody>
          <a:bodyPr wrap="square">
            <a:spAutoFit/>
          </a:bodyPr>
          <a:lstStyle/>
          <a:p>
            <a:pPr marL="114300" indent="-114300" algn="ctr">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06/05/2015</a:t>
            </a:r>
          </a:p>
          <a:p>
            <a:pPr marL="114300" indent="-114300" algn="ctr">
              <a:defRPr/>
            </a:pPr>
            <a:r>
              <a:rPr lang="en-GB" sz="1400" b="1" dirty="0" smtClean="0">
                <a:solidFill>
                  <a:srgbClr val="333399"/>
                </a:solidFill>
                <a:latin typeface="Tahoma" pitchFamily="34" charset="0"/>
              </a:rPr>
              <a:t>LTI: </a:t>
            </a:r>
            <a:r>
              <a:rPr lang="en-US" sz="1400" b="1" dirty="0" smtClean="0">
                <a:solidFill>
                  <a:srgbClr val="333399"/>
                </a:solidFill>
                <a:latin typeface="Tahoma" pitchFamily="34" charset="0"/>
                <a:ea typeface="Tahoma" pitchFamily="34" charset="0"/>
                <a:cs typeface="Tahoma" pitchFamily="34" charset="0"/>
              </a:rPr>
              <a:t>fractured finger</a:t>
            </a:r>
            <a:endParaRPr lang="en-GB" sz="1400" b="1" dirty="0" smtClean="0">
              <a:solidFill>
                <a:srgbClr val="333399"/>
              </a:solidFill>
              <a:latin typeface="Tahoma" pitchFamily="34" charset="0"/>
              <a:ea typeface="Tahoma" pitchFamily="34" charset="0"/>
              <a:cs typeface="Tahoma" pitchFamily="34" charset="0"/>
            </a:endParaRPr>
          </a:p>
          <a:p>
            <a:pPr marL="114300" indent="-114300" algn="just">
              <a:defRPr/>
            </a:pPr>
            <a:endParaRPr lang="en-GB" sz="1300" b="1" dirty="0" smtClean="0">
              <a:solidFill>
                <a:srgbClr val="FF0000"/>
              </a:solidFill>
              <a:latin typeface="Tahoma" pitchFamily="34" charset="0"/>
            </a:endParaRPr>
          </a:p>
          <a:p>
            <a:pPr marL="114300" indent="-114300" algn="just">
              <a:defRPr/>
            </a:pPr>
            <a:r>
              <a:rPr lang="en-GB" sz="1600" b="1" dirty="0" smtClean="0">
                <a:solidFill>
                  <a:srgbClr val="FF0000"/>
                </a:solidFill>
                <a:latin typeface="Tahoma" pitchFamily="34" charset="0"/>
              </a:rPr>
              <a:t>What happened</a:t>
            </a:r>
          </a:p>
          <a:p>
            <a:pPr>
              <a:defRPr/>
            </a:pPr>
            <a:r>
              <a:rPr lang="en-US" altLang="en-US" sz="1400" dirty="0" smtClean="0">
                <a:latin typeface="+mj-lt"/>
              </a:rPr>
              <a:t>A supporting leg was being moved from the catwalk to the hoist floor was using hoist winch.  The Derrickman decided to hold on supporting leg by pulling it towards the floor side and his right hand ring finger got trapped between the leg base and the catwalk resulting in a fracture to the finger tip. </a:t>
            </a:r>
            <a:endParaRPr lang="en-US" sz="1400" dirty="0" smtClean="0">
              <a:latin typeface="+mj-lt"/>
              <a:cs typeface="Calibri" pitchFamily="34" charset="0"/>
            </a:endParaRPr>
          </a:p>
          <a:p>
            <a:pPr marL="342900" indent="-342900" eaLnBrk="1" hangingPunct="1">
              <a:defRPr/>
            </a:pPr>
            <a:endParaRPr lang="en-GB" sz="600" dirty="0" smtClean="0">
              <a:solidFill>
                <a:srgbClr val="000000"/>
              </a:solidFill>
              <a:latin typeface="Arial" charset="0"/>
            </a:endParaRPr>
          </a:p>
          <a:p>
            <a:pPr marL="342900" indent="-342900" eaLnBrk="1" hangingPunct="1">
              <a:defRPr/>
            </a:pPr>
            <a:endParaRPr lang="en-GB" sz="600" dirty="0" smtClean="0">
              <a:solidFill>
                <a:srgbClr val="000000"/>
              </a:solidFill>
              <a:latin typeface="Arial" charset="0"/>
            </a:endParaRPr>
          </a:p>
          <a:p>
            <a:pPr marL="114300" indent="-114300" algn="just">
              <a:defRPr/>
            </a:pPr>
            <a:r>
              <a:rPr lang="en-GB" sz="1600" b="1" dirty="0" smtClean="0">
                <a:solidFill>
                  <a:srgbClr val="333399"/>
                </a:solidFill>
                <a:latin typeface="Tahoma" pitchFamily="34" charset="0"/>
              </a:rPr>
              <a:t>Learnings from this incident..</a:t>
            </a:r>
          </a:p>
          <a:p>
            <a:pPr marL="114300" indent="-114300" algn="just">
              <a:defRPr/>
            </a:pPr>
            <a:endParaRPr lang="en-GB" sz="1050" dirty="0" smtClean="0">
              <a:solidFill>
                <a:srgbClr val="000000"/>
              </a:solidFill>
              <a:cs typeface="Arial" charset="0"/>
            </a:endParaRPr>
          </a:p>
          <a:p>
            <a:pPr marL="114300" indent="-114300">
              <a:buFont typeface="Arial" pitchFamily="34" charset="0"/>
              <a:buChar char="•"/>
            </a:pPr>
            <a:r>
              <a:rPr lang="en-US" altLang="en-US" sz="1400" dirty="0" smtClean="0">
                <a:latin typeface="+mj-lt"/>
              </a:rPr>
              <a:t>Ensure hazards are identified for each activity and explained to crew members to prevent such an incident</a:t>
            </a:r>
          </a:p>
          <a:p>
            <a:pPr marL="114300" indent="-114300">
              <a:buFont typeface="Arial" pitchFamily="34" charset="0"/>
              <a:buChar char="•"/>
            </a:pPr>
            <a:r>
              <a:rPr lang="en-US" altLang="en-US" sz="1400" dirty="0" smtClean="0">
                <a:latin typeface="+mj-lt"/>
              </a:rPr>
              <a:t>Report any injury regardless of how minor you think it is</a:t>
            </a:r>
          </a:p>
          <a:p>
            <a:pPr marL="342900" indent="-342900">
              <a:buFont typeface="Arial" pitchFamily="34" charset="0"/>
              <a:buChar char="•"/>
            </a:pPr>
            <a:endParaRPr lang="en-US" sz="1400" dirty="0" smtClean="0">
              <a:solidFill>
                <a:srgbClr val="000000"/>
              </a:solidFill>
              <a:latin typeface="Calibri" pitchFamily="34" charset="0"/>
              <a:cs typeface="Calibri" pitchFamily="34" charset="0"/>
            </a:endParaRPr>
          </a:p>
          <a:p>
            <a:pPr marL="114300" indent="-114300">
              <a:buFont typeface="Arial" pitchFamily="34" charset="0"/>
              <a:buChar char="•"/>
              <a:defRPr/>
            </a:pPr>
            <a:endParaRPr lang="en-US" sz="1200" kern="1300" dirty="0" smtClean="0">
              <a:latin typeface="+mj-lt"/>
              <a:cs typeface="Arial" pitchFamily="34" charset="0"/>
            </a:endParaRPr>
          </a:p>
        </p:txBody>
      </p:sp>
      <p:sp>
        <p:nvSpPr>
          <p:cNvPr id="19459"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altLang="en-US" sz="6000">
              <a:solidFill>
                <a:srgbClr val="FF0000"/>
              </a:solidFill>
              <a:sym typeface="Webdings" pitchFamily="18" charset="2"/>
            </a:endParaRPr>
          </a:p>
        </p:txBody>
      </p:sp>
      <p:sp>
        <p:nvSpPr>
          <p:cNvPr id="19460" name="TextBox 16"/>
          <p:cNvSpPr txBox="1">
            <a:spLocks noChangeArrowheads="1"/>
          </p:cNvSpPr>
          <p:nvPr/>
        </p:nvSpPr>
        <p:spPr bwMode="auto">
          <a:xfrm>
            <a:off x="457200" y="5638800"/>
            <a:ext cx="4876800"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b="1" kern="1300" dirty="0" smtClean="0">
                <a:solidFill>
                  <a:srgbClr val="FFFF00"/>
                </a:solidFill>
                <a:latin typeface="Tahoma" pitchFamily="34" charset="0"/>
                <a:ea typeface="Tahoma" pitchFamily="34" charset="0"/>
                <a:cs typeface="Tahoma" pitchFamily="34" charset="0"/>
              </a:rPr>
              <a:t>Always keep your fingers away from pinch points</a:t>
            </a:r>
            <a:endParaRPr lang="en-US" altLang="en-US" sz="1400" b="1" kern="1300" dirty="0">
              <a:solidFill>
                <a:srgbClr val="FFFF00"/>
              </a:solidFill>
              <a:latin typeface="Tahoma" pitchFamily="34" charset="0"/>
              <a:ea typeface="Tahoma" pitchFamily="34" charset="0"/>
              <a:cs typeface="Tahoma" pitchFamily="34" charset="0"/>
            </a:endParaRPr>
          </a:p>
        </p:txBody>
      </p:sp>
      <p:sp>
        <p:nvSpPr>
          <p:cNvPr id="18" name="Rectangle 1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9"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2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24                                                                                   06/05/2015</a:t>
            </a:r>
            <a:endParaRPr lang="en-US" sz="1000" b="0" dirty="0" smtClean="0">
              <a:latin typeface="+mn-lt"/>
              <a:cs typeface="Calibri" pitchFamily="34" charset="0"/>
            </a:endParaRPr>
          </a:p>
        </p:txBody>
      </p:sp>
      <p:pic>
        <p:nvPicPr>
          <p:cNvPr id="12" name="Picture 11" descr="SQASHED Fingers.png"/>
          <p:cNvPicPr>
            <a:picLocks noChangeAspect="1"/>
          </p:cNvPicPr>
          <p:nvPr/>
        </p:nvPicPr>
        <p:blipFill>
          <a:blip r:embed="rId3" cstate="print"/>
          <a:stretch>
            <a:fillRect/>
          </a:stretch>
        </p:blipFill>
        <p:spPr>
          <a:xfrm>
            <a:off x="0" y="838200"/>
            <a:ext cx="1404845" cy="1563398"/>
          </a:xfrm>
          <a:prstGeom prst="rect">
            <a:avLst/>
          </a:prstGeom>
        </p:spPr>
      </p:pic>
      <p:pic>
        <p:nvPicPr>
          <p:cNvPr id="13" name="Picture 1"/>
          <p:cNvPicPr>
            <a:picLocks noChangeAspect="1"/>
          </p:cNvPicPr>
          <p:nvPr/>
        </p:nvPicPr>
        <p:blipFill>
          <a:blip r:embed="rId4" cstate="print"/>
          <a:srcRect/>
          <a:stretch>
            <a:fillRect/>
          </a:stretch>
        </p:blipFill>
        <p:spPr bwMode="auto">
          <a:xfrm>
            <a:off x="5867399" y="1066800"/>
            <a:ext cx="3188983" cy="2209800"/>
          </a:xfrm>
          <a:prstGeom prst="rect">
            <a:avLst/>
          </a:prstGeom>
          <a:noFill/>
          <a:ln w="9525">
            <a:noFill/>
            <a:miter lim="800000"/>
            <a:headEnd/>
            <a:tailEnd/>
          </a:ln>
        </p:spPr>
      </p:pic>
      <p:pic>
        <p:nvPicPr>
          <p:cNvPr id="2" name="Picture 2" descr="C:\Users\mu50033\AppData\Local\Microsoft\Windows\Temporary Internet Files\Content.IE5\STEBQU70\red-cross[1].png"/>
          <p:cNvPicPr>
            <a:picLocks noChangeAspect="1" noChangeArrowheads="1"/>
          </p:cNvPicPr>
          <p:nvPr/>
        </p:nvPicPr>
        <p:blipFill>
          <a:blip r:embed="rId5" cstate="print"/>
          <a:srcRect/>
          <a:stretch>
            <a:fillRect/>
          </a:stretch>
        </p:blipFill>
        <p:spPr bwMode="auto">
          <a:xfrm>
            <a:off x="5867400" y="2514600"/>
            <a:ext cx="825818" cy="914400"/>
          </a:xfrm>
          <a:prstGeom prst="rect">
            <a:avLst/>
          </a:prstGeom>
          <a:noFill/>
        </p:spPr>
      </p:pic>
      <p:pic>
        <p:nvPicPr>
          <p:cNvPr id="14" name="Picture 14"/>
          <p:cNvPicPr>
            <a:picLocks noChangeAspect="1" noChangeArrowheads="1"/>
          </p:cNvPicPr>
          <p:nvPr/>
        </p:nvPicPr>
        <p:blipFill>
          <a:blip r:embed="rId6" cstate="print"/>
          <a:srcRect/>
          <a:stretch>
            <a:fillRect/>
          </a:stretch>
        </p:blipFill>
        <p:spPr bwMode="auto">
          <a:xfrm>
            <a:off x="5867400" y="3429000"/>
            <a:ext cx="3124200" cy="2307432"/>
          </a:xfrm>
          <a:prstGeom prst="rect">
            <a:avLst/>
          </a:prstGeom>
          <a:noFill/>
          <a:ln w="9525">
            <a:noFill/>
            <a:miter lim="800000"/>
            <a:headEnd/>
            <a:tailEnd/>
          </a:ln>
        </p:spPr>
      </p:pic>
      <p:pic>
        <p:nvPicPr>
          <p:cNvPr id="1028" name="Picture 4" descr="C:\Users\mu50033\AppData\Local\Microsoft\Windows\Temporary Internet Files\Content.IE5\0CS813PZ\Green Tick[1].png"/>
          <p:cNvPicPr>
            <a:picLocks noChangeAspect="1" noChangeArrowheads="1"/>
          </p:cNvPicPr>
          <p:nvPr/>
        </p:nvPicPr>
        <p:blipFill>
          <a:blip r:embed="rId7" cstate="print"/>
          <a:srcRect/>
          <a:stretch>
            <a:fillRect/>
          </a:stretch>
        </p:blipFill>
        <p:spPr bwMode="auto">
          <a:xfrm>
            <a:off x="5791200" y="5181600"/>
            <a:ext cx="1024866" cy="8953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25538"/>
            <a:ext cx="8763000" cy="3970318"/>
          </a:xfrm>
          <a:prstGeom prst="rect">
            <a:avLst/>
          </a:prstGeom>
          <a:noFill/>
          <a:ln w="19050">
            <a:noFill/>
            <a:miter lim="800000"/>
            <a:headEnd/>
            <a:tailEnd/>
          </a:ln>
        </p:spPr>
        <p:txBody>
          <a:bodyPr wrap="square">
            <a:spAutoFit/>
          </a:bodyPr>
          <a:lstStyle/>
          <a:p>
            <a:pPr marL="114300" indent="-114300">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06/05/2015</a:t>
            </a:r>
          </a:p>
          <a:p>
            <a:pPr algn="just" eaLnBrk="1" hangingPunct="1">
              <a:spcBef>
                <a:spcPct val="50000"/>
              </a:spcBef>
              <a:defRPr/>
            </a:pPr>
            <a:r>
              <a:rPr lang="en-GB" sz="1200" b="1" dirty="0" smtClean="0">
                <a:solidFill>
                  <a:srgbClr val="333399"/>
                </a:solidFill>
                <a:latin typeface="Tahoma" pitchFamily="34" charset="0"/>
              </a:rPr>
              <a:t>LTI: </a:t>
            </a:r>
            <a:r>
              <a:rPr lang="en-US" sz="1200" b="1" dirty="0" smtClean="0">
                <a:solidFill>
                  <a:srgbClr val="333399"/>
                </a:solidFill>
                <a:latin typeface="Tahoma" pitchFamily="34" charset="0"/>
                <a:ea typeface="Tahoma" pitchFamily="34" charset="0"/>
                <a:cs typeface="Tahoma" pitchFamily="34" charset="0"/>
              </a:rPr>
              <a:t>fractured finger</a:t>
            </a:r>
            <a:endParaRPr lang="en-US" sz="12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smtClean="0">
                <a:solidFill>
                  <a:srgbClr val="FF0000"/>
                </a:solidFill>
                <a:latin typeface="Tahoma" charset="0"/>
              </a:rPr>
              <a:t>As a learning from this incident and ensure continual improvement all contract</a:t>
            </a:r>
          </a:p>
          <a:p>
            <a:pPr eaLnBrk="1" hangingPunct="1">
              <a:defRPr/>
            </a:pPr>
            <a:r>
              <a:rPr lang="en-US" sz="1600" b="1" dirty="0" smtClean="0">
                <a:solidFill>
                  <a:srgbClr val="FF0000"/>
                </a:solidFill>
                <a:latin typeface="Tahoma" charset="0"/>
              </a:rPr>
              <a:t>managers are to review their HSE HEMP against the questions asked below        </a:t>
            </a:r>
          </a:p>
          <a:p>
            <a:pPr eaLnBrk="1" hangingPunct="1">
              <a:defRPr/>
            </a:pPr>
            <a:endParaRPr lang="en-US" sz="1600" b="1" dirty="0" smtClean="0">
              <a:solidFill>
                <a:srgbClr val="FF0000"/>
              </a:solidFill>
              <a:latin typeface="Tahoma" charset="0"/>
            </a:endParaRPr>
          </a:p>
          <a:p>
            <a:pPr eaLnBrk="1" hangingPunct="1">
              <a:defRPr/>
            </a:pPr>
            <a:r>
              <a:rPr lang="en-US" sz="1600" b="1" dirty="0" smtClean="0">
                <a:solidFill>
                  <a:srgbClr val="0000FF"/>
                </a:solidFill>
                <a:latin typeface="Tahoma" charset="0"/>
              </a:rPr>
              <a:t>Confirm the following:</a:t>
            </a:r>
            <a:endParaRPr lang="en-US" sz="1600" b="1" dirty="0">
              <a:solidFill>
                <a:srgbClr val="FF0000"/>
              </a:solidFill>
              <a:latin typeface="Tahoma" pitchFamily="34" charset="0"/>
            </a:endParaRPr>
          </a:p>
          <a:p>
            <a:endParaRPr lang="en-GB" sz="1600" dirty="0" smtClean="0"/>
          </a:p>
          <a:p>
            <a:pPr marL="342900" indent="-342900" eaLnBrk="1" hangingPunct="1">
              <a:buFontTx/>
              <a:buChar char="•"/>
            </a:pPr>
            <a:r>
              <a:rPr lang="en-US" altLang="en-US" sz="1600" dirty="0" smtClean="0">
                <a:latin typeface="+mj-lt"/>
              </a:rPr>
              <a:t>Does your standards/ procedures address the handling of  Supporting leg of the work floor?</a:t>
            </a:r>
          </a:p>
          <a:p>
            <a:pPr marL="342900" indent="-342900" eaLnBrk="1" hangingPunct="1">
              <a:buFontTx/>
              <a:buChar char="•"/>
            </a:pPr>
            <a:endParaRPr lang="en-US" altLang="en-US" sz="1600" dirty="0" smtClean="0">
              <a:latin typeface="+mj-lt"/>
            </a:endParaRPr>
          </a:p>
          <a:p>
            <a:pPr marL="342900" indent="-342900" eaLnBrk="1" hangingPunct="1">
              <a:buFontTx/>
              <a:buChar char="•"/>
            </a:pPr>
            <a:r>
              <a:rPr lang="en-US" altLang="en-US" sz="1600" dirty="0" smtClean="0">
                <a:latin typeface="+mj-lt"/>
              </a:rPr>
              <a:t>Is there a clear method of communication during Rig-up operation?</a:t>
            </a:r>
          </a:p>
          <a:p>
            <a:pPr marL="342900" indent="-342900" eaLnBrk="1" hangingPunct="1"/>
            <a:endParaRPr lang="en-US" altLang="en-US" sz="1600" dirty="0" smtClean="0">
              <a:latin typeface="+mj-lt"/>
            </a:endParaRPr>
          </a:p>
          <a:p>
            <a:pPr marL="342900" indent="-342900" eaLnBrk="1" hangingPunct="1">
              <a:buFontTx/>
              <a:buChar char="•"/>
            </a:pPr>
            <a:r>
              <a:rPr lang="en-US" altLang="en-US" sz="1600" dirty="0" smtClean="0">
                <a:latin typeface="+mj-lt"/>
              </a:rPr>
              <a:t>Does your HEMP address hazards and ergonomics? Are there any standards that you adhere to?</a:t>
            </a:r>
          </a:p>
          <a:p>
            <a:pPr marL="119063" indent="-119063" eaLnBrk="1" hangingPunct="1">
              <a:buFontTx/>
              <a:buChar char="•"/>
              <a:defRPr/>
            </a:pPr>
            <a:endParaRPr lang="en-GB" sz="1600" dirty="0" smtClean="0">
              <a:latin typeface="+mj-lt"/>
            </a:endParaRPr>
          </a:p>
          <a:p>
            <a:pPr marL="342900" indent="-342900" eaLnBrk="1" hangingPunct="1">
              <a:lnSpc>
                <a:spcPct val="150000"/>
              </a:lnSpc>
              <a:buFont typeface="+mj-lt"/>
              <a:buAutoNum type="arabicPeriod"/>
              <a:defRPr/>
            </a:pPr>
            <a:endParaRPr lang="en-US" altLang="en-US" sz="1600" kern="1300" dirty="0" smtClean="0">
              <a:latin typeface="Tahoma" pitchFamily="34" charset="0"/>
              <a:ea typeface="Tahoma" pitchFamily="34" charset="0"/>
              <a:cs typeface="Tahoma" pitchFamily="34" charset="0"/>
              <a:sym typeface="Wingdings" charset="0"/>
            </a:endParaRPr>
          </a:p>
          <a:p>
            <a:pPr marL="173038" indent="-173038" eaLnBrk="1" hangingPunct="1">
              <a:buFont typeface="Arial" pitchFamily="34" charset="0"/>
              <a:buChar char="•"/>
              <a:defRPr/>
            </a:pPr>
            <a:endParaRPr lang="en-US" altLang="en-US" sz="1600" kern="1300" dirty="0">
              <a:latin typeface="Tahoma" pitchFamily="34" charset="0"/>
              <a:ea typeface="Tahoma" pitchFamily="34" charset="0"/>
              <a:cs typeface="Tahoma" pitchFamily="34" charset="0"/>
              <a:sym typeface="Wingdings" charset="0"/>
            </a:endParaRP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		Learning No 24                                                    06/05/2015</a:t>
            </a:r>
            <a:endParaRPr lang="en-US" sz="1000" b="0" dirty="0" smtClean="0">
              <a:latin typeface="+mn-lt"/>
              <a:cs typeface="Calibri" pitchFamily="34" charset="0"/>
            </a:endParaRP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19039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BF4D7CA-BC33-4DA1-8260-D44572F10304}"/>
</file>

<file path=customXml/itemProps2.xml><?xml version="1.0" encoding="utf-8"?>
<ds:datastoreItem xmlns:ds="http://schemas.openxmlformats.org/officeDocument/2006/customXml" ds:itemID="{FD5A706A-A0A1-46DD-B945-4669AA48CE7B}"/>
</file>

<file path=customXml/itemProps3.xml><?xml version="1.0" encoding="utf-8"?>
<ds:datastoreItem xmlns:ds="http://schemas.openxmlformats.org/officeDocument/2006/customXml" ds:itemID="{1B2F063A-E0B1-48D9-B4BB-2DE0636AA959}"/>
</file>

<file path=docProps/app.xml><?xml version="1.0" encoding="utf-8"?>
<Properties xmlns="http://schemas.openxmlformats.org/officeDocument/2006/extended-properties" xmlns:vt="http://schemas.openxmlformats.org/officeDocument/2006/docPropsVTypes">
  <Template>Flow</Template>
  <TotalTime>2697</TotalTime>
  <Words>229</Words>
  <Application>Microsoft Office PowerPoint</Application>
  <PresentationFormat>On-screen Show (4:3)</PresentationFormat>
  <Paragraphs>33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233</cp:revision>
  <dcterms:created xsi:type="dcterms:W3CDTF">2001-05-03T06:07:08Z</dcterms:created>
  <dcterms:modified xsi:type="dcterms:W3CDTF">2015-08-03T07:10:33Z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