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Layouts/slideLayout12.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5.xml" ContentType="application/vnd.openxmlformats-officedocument.presentationml.slideLayout+xml"/>
  <Override PartName="/ppt/slideLayouts/slideLayout7.xml" ContentType="application/vnd.openxmlformats-officedocument.presentationml.slideLayout+xml"/>
  <Override PartName="/ppt/slideLayouts/slideLayout11.xml" ContentType="application/vnd.openxmlformats-officedocument.presentationml.slideLayout+xml"/>
  <Override PartName="/ppt/slideLayouts/slideLayout6.xml" ContentType="application/vnd.openxmlformats-officedocument.presentationml.slideLayout+xml"/>
  <Override PartName="/ppt/slideLayouts/slideLayout10.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notesMasters/notesMaster1.xml" ContentType="application/vnd.openxmlformats-officedocument.presentationml.notesMaster+xml"/>
  <Override PartName="/ppt/theme/theme3.xml" ContentType="application/vnd.openxmlformats-officedocument.theme+xml"/>
  <Override PartName="/ppt/theme/theme2.xml" ContentType="application/vnd.openxmlformats-officedocument.theme+xml"/>
  <Override PartName="/ppt/theme/theme1.xml" ContentType="application/vnd.openxmlformats-officedocument.theme+xml"/>
  <Override PartName="/ppt/handoutMasters/handoutMaster1.xml" ContentType="application/vnd.openxmlformats-officedocument.presentationml.handoutMaster+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784" r:id="rId1"/>
  </p:sldMasterIdLst>
  <p:notesMasterIdLst>
    <p:notesMasterId r:id="rId4"/>
  </p:notesMasterIdLst>
  <p:handoutMasterIdLst>
    <p:handoutMasterId r:id="rId5"/>
  </p:handoutMasterIdLst>
  <p:sldIdLst>
    <p:sldId id="298" r:id="rId2"/>
    <p:sldId id="299" r:id="rId3"/>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33CC"/>
    <a:srgbClr val="38BA85"/>
    <a:srgbClr val="9A85D7"/>
    <a:srgbClr val="5DD5FF"/>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p:scale>
          <a:sx n="88" d="100"/>
          <a:sy n="88" d="100"/>
        </p:scale>
        <p:origin x="-1925" y="6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8" d="100"/>
          <a:sy n="88" d="100"/>
        </p:scale>
        <p:origin x="-3870" y="-108"/>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12" Type="http://schemas.openxmlformats.org/officeDocument/2006/relationships/customXml" Target="../customXml/item3.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11" Type="http://schemas.openxmlformats.org/officeDocument/2006/relationships/customXml" Target="../customXml/item2.xml"/><Relationship Id="rId5" Type="http://schemas.openxmlformats.org/officeDocument/2006/relationships/handoutMaster" Target="handoutMasters/handoutMaster1.xml"/><Relationship Id="rId10" Type="http://schemas.openxmlformats.org/officeDocument/2006/relationships/customXml" Target="../customXml/item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dirty="0"/>
          </a:p>
        </p:txBody>
      </p:sp>
      <p:sp>
        <p:nvSpPr>
          <p:cNvPr id="9219"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dirty="0"/>
          </a:p>
        </p:txBody>
      </p:sp>
      <p:sp>
        <p:nvSpPr>
          <p:cNvPr id="9220"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dirty="0"/>
          </a:p>
        </p:txBody>
      </p:sp>
      <p:sp>
        <p:nvSpPr>
          <p:cNvPr id="9221"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42C5A89C-F310-4B09-BFF9-9AE7E9730137}" type="slidenum">
              <a:rPr lang="en-US"/>
              <a:pPr>
                <a:defRPr/>
              </a:pPr>
              <a:t>‹#›</a:t>
            </a:fld>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dirty="0"/>
          </a:p>
        </p:txBody>
      </p:sp>
      <p:sp>
        <p:nvSpPr>
          <p:cNvPr id="8195"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dirty="0"/>
          </a:p>
        </p:txBody>
      </p:sp>
      <p:sp>
        <p:nvSpPr>
          <p:cNvPr id="2662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8197"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8198"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dirty="0"/>
          </a:p>
        </p:txBody>
      </p:sp>
      <p:sp>
        <p:nvSpPr>
          <p:cNvPr id="8199"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00C7E593-5981-4A10-A638-46ED3433BB8A}"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ln/>
        </p:spPr>
      </p:sp>
      <p:sp>
        <p:nvSpPr>
          <p:cNvPr id="35843" name="Notes Placeholder 2"/>
          <p:cNvSpPr>
            <a:spLocks noGrp="1"/>
          </p:cNvSpPr>
          <p:nvPr>
            <p:ph type="body" idx="1"/>
          </p:nvPr>
        </p:nvSpPr>
        <p:spPr>
          <a:noFill/>
          <a:ln/>
        </p:spPr>
        <p:txBody>
          <a:bodyPr/>
          <a:lstStyle/>
          <a:p>
            <a:endParaRPr lang="en-US" altLang="en-US" smtClean="0"/>
          </a:p>
        </p:txBody>
      </p:sp>
      <p:sp>
        <p:nvSpPr>
          <p:cNvPr id="35844" name="Slide Number Placeholder 3"/>
          <p:cNvSpPr>
            <a:spLocks noGrp="1"/>
          </p:cNvSpPr>
          <p:nvPr>
            <p:ph type="sldNum" sz="quarter" idx="5"/>
          </p:nvPr>
        </p:nvSpPr>
        <p:spPr>
          <a:noFill/>
        </p:spPr>
        <p:txBody>
          <a:bodyPr/>
          <a:lstStyle/>
          <a:p>
            <a:fld id="{2DE31B09-42FC-4287-8DC1-E4797D070F73}" type="slidenum">
              <a:rPr lang="en-US" altLang="en-US"/>
              <a:pPr/>
              <a:t>1</a:t>
            </a:fld>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pPr>
              <a:defRPr/>
            </a:pPr>
            <a:endParaRPr lang="en-US" dirty="0"/>
          </a:p>
        </p:txBody>
      </p:sp>
      <p:sp>
        <p:nvSpPr>
          <p:cNvPr id="19" name="Footer Placeholder 18"/>
          <p:cNvSpPr>
            <a:spLocks noGrp="1"/>
          </p:cNvSpPr>
          <p:nvPr>
            <p:ph type="ftr" sz="quarter" idx="11"/>
          </p:nvPr>
        </p:nvSpPr>
        <p:spPr/>
        <p:txBody>
          <a:bodyPr/>
          <a:lstStyle/>
          <a:p>
            <a:pPr>
              <a:defRPr/>
            </a:pPr>
            <a:endParaRPr lang="en-US" dirty="0"/>
          </a:p>
        </p:txBody>
      </p:sp>
      <p:sp>
        <p:nvSpPr>
          <p:cNvPr id="27" name="Slide Number Placeholder 26"/>
          <p:cNvSpPr>
            <a:spLocks noGrp="1"/>
          </p:cNvSpPr>
          <p:nvPr>
            <p:ph type="sldNum" sz="quarter" idx="12"/>
          </p:nvPr>
        </p:nvSpPr>
        <p:spPr/>
        <p:txBody>
          <a:bodyPr/>
          <a:lstStyle/>
          <a:p>
            <a:pPr>
              <a:defRPr/>
            </a:pPr>
            <a:fld id="{93B2CDF5-6674-432C-8BEB-FD9BC991DE45}" type="slidenum">
              <a:rPr lang="en-US" smtClean="0"/>
              <a:pPr>
                <a:defRPr/>
              </a:pPr>
              <a:t>‹#›</a:t>
            </a:fld>
            <a:endParaRPr lang="en-US" dirty="0"/>
          </a:p>
        </p:txBody>
      </p:sp>
    </p:spTree>
  </p:cSld>
  <p:clrMapOvr>
    <a:overrideClrMapping bg1="dk1" tx1="lt1" bg2="dk2" tx2="lt2" accent1="accent1" accent2="accent2" accent3="accent3" accent4="accent4" accent5="accent5" accent6="accent6" hlink="hlink" folHlink="folHlink"/>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93B2CDF5-6674-432C-8BEB-FD9BC991DE45}" type="slidenum">
              <a:rPr lang="en-US" smtClean="0"/>
              <a:pPr>
                <a:defRPr/>
              </a:pPr>
              <a:t>‹#›</a:t>
            </a:fld>
            <a:endParaRPr lang="en-US" dirty="0"/>
          </a:p>
        </p:txBody>
      </p:sp>
    </p:spTree>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93B2CDF5-6674-432C-8BEB-FD9BC991DE45}" type="slidenum">
              <a:rPr lang="en-US" smtClean="0"/>
              <a:pPr>
                <a:defRPr/>
              </a:pPr>
              <a:t>‹#›</a:t>
            </a:fld>
            <a:endParaRPr lang="en-US" dirty="0"/>
          </a:p>
        </p:txBody>
      </p:sp>
    </p:spTree>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4" name="Rectangle 3"/>
          <p:cNvSpPr/>
          <p:nvPr userDrawn="1"/>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a:defRPr/>
            </a:pP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Rectangle 4"/>
          <p:cNvSpPr>
            <a:spLocks noGrp="1" noChangeArrowheads="1"/>
          </p:cNvSpPr>
          <p:nvPr>
            <p:ph type="dt" sz="half" idx="10"/>
          </p:nvPr>
        </p:nvSpPr>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p:txBody>
          <a:bodyPr/>
          <a:lstStyle>
            <a:lvl1pPr algn="ctr">
              <a:defRPr/>
            </a:lvl1pPr>
          </a:lstStyle>
          <a:p>
            <a:pPr>
              <a:defRPr/>
            </a:pPr>
            <a:fld id="{EDDD7CF8-826C-4EAD-9C4E-022CC4725672}" type="slidenum">
              <a:rPr lang="en-US"/>
              <a:pPr>
                <a:defRPr/>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Table">
    <p:spTree>
      <p:nvGrpSpPr>
        <p:cNvPr id="1" name=""/>
        <p:cNvGrpSpPr/>
        <p:nvPr/>
      </p:nvGrpSpPr>
      <p:grpSpPr>
        <a:xfrm>
          <a:off x="0" y="0"/>
          <a:ext cx="0" cy="0"/>
          <a:chOff x="0" y="0"/>
          <a:chExt cx="0" cy="0"/>
        </a:xfrm>
      </p:grpSpPr>
      <p:sp>
        <p:nvSpPr>
          <p:cNvPr id="3" name="Table Placeholder 2"/>
          <p:cNvSpPr>
            <a:spLocks noGrp="1"/>
          </p:cNvSpPr>
          <p:nvPr>
            <p:ph type="tbl" idx="1"/>
          </p:nvPr>
        </p:nvSpPr>
        <p:spPr>
          <a:xfrm>
            <a:off x="685800" y="1981200"/>
            <a:ext cx="7772400" cy="4114800"/>
          </a:xfrm>
        </p:spPr>
        <p:txBody>
          <a:bodyPr/>
          <a:lstStyle/>
          <a:p>
            <a:pPr lvl="0"/>
            <a:endParaRPr lang="en-US" noProof="0" dirty="0" smtClean="0"/>
          </a:p>
        </p:txBody>
      </p:sp>
      <p:sp>
        <p:nvSpPr>
          <p:cNvPr id="4" name="Rectangle 4"/>
          <p:cNvSpPr>
            <a:spLocks noGrp="1" noChangeArrowheads="1"/>
          </p:cNvSpPr>
          <p:nvPr>
            <p:ph type="dt" sz="half" idx="10"/>
          </p:nvPr>
        </p:nvSpPr>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p:txBody>
          <a:bodyPr/>
          <a:lstStyle>
            <a:lvl1pPr algn="ctr">
              <a:defRPr/>
            </a:lvl1pPr>
          </a:lstStyle>
          <a:p>
            <a:pPr>
              <a:defRPr/>
            </a:pPr>
            <a:fld id="{796600C4-9961-444A-8BFF-D87D7E82BF17}"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93B2CDF5-6674-432C-8BEB-FD9BC991DE45}" type="slidenum">
              <a:rPr lang="en-US" smtClean="0"/>
              <a:pPr>
                <a:defRPr/>
              </a:pPr>
              <a:t>‹#›</a:t>
            </a:fld>
            <a:endParaRPr lang="en-US" dirty="0"/>
          </a:p>
        </p:txBody>
      </p:sp>
    </p:spTree>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93B2CDF5-6674-432C-8BEB-FD9BC991DE45}" type="slidenum">
              <a:rPr lang="en-US" smtClean="0"/>
              <a:pPr>
                <a:defRPr/>
              </a:pPr>
              <a:t>‹#›</a:t>
            </a:fld>
            <a:endParaRPr lang="en-US" dirty="0"/>
          </a:p>
        </p:txBody>
      </p:sp>
    </p:spTree>
  </p:cSld>
  <p:clrMapOvr>
    <a:overrideClrMapping bg1="dk1" tx1="lt1" bg2="dk2" tx2="lt2" accent1="accent1" accent2="accent2" accent3="accent3" accent4="accent4" accent5="accent5" accent6="accent6" hlink="hlink" folHlink="folHlink"/>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pPr>
              <a:defRPr/>
            </a:pPr>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p:txBody>
          <a:bodyPr/>
          <a:lstStyle/>
          <a:p>
            <a:pPr>
              <a:defRPr/>
            </a:pPr>
            <a:fld id="{93B2CDF5-6674-432C-8BEB-FD9BC991DE45}" type="slidenum">
              <a:rPr lang="en-US" smtClean="0"/>
              <a:pPr>
                <a:defRPr/>
              </a:pPr>
              <a:t>‹#›</a:t>
            </a:fld>
            <a:endParaRPr lang="en-US" dirty="0"/>
          </a:p>
        </p:txBody>
      </p:sp>
    </p:spTree>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pPr>
              <a:defRPr/>
            </a:pPr>
            <a:endParaRPr lang="en-US" dirty="0"/>
          </a:p>
        </p:txBody>
      </p:sp>
      <p:sp>
        <p:nvSpPr>
          <p:cNvPr id="8" name="Footer Placeholder 7"/>
          <p:cNvSpPr>
            <a:spLocks noGrp="1"/>
          </p:cNvSpPr>
          <p:nvPr>
            <p:ph type="ftr" sz="quarter" idx="11"/>
          </p:nvPr>
        </p:nvSpPr>
        <p:spPr/>
        <p:txBody>
          <a:bodyPr/>
          <a:lstStyle/>
          <a:p>
            <a:pPr>
              <a:defRPr/>
            </a:pPr>
            <a:endParaRPr lang="en-US" dirty="0"/>
          </a:p>
        </p:txBody>
      </p:sp>
      <p:sp>
        <p:nvSpPr>
          <p:cNvPr id="9" name="Slide Number Placeholder 8"/>
          <p:cNvSpPr>
            <a:spLocks noGrp="1"/>
          </p:cNvSpPr>
          <p:nvPr>
            <p:ph type="sldNum" sz="quarter" idx="12"/>
          </p:nvPr>
        </p:nvSpPr>
        <p:spPr/>
        <p:txBody>
          <a:bodyPr/>
          <a:lstStyle/>
          <a:p>
            <a:pPr>
              <a:defRPr/>
            </a:pPr>
            <a:fld id="{93B2CDF5-6674-432C-8BEB-FD9BC991DE45}" type="slidenum">
              <a:rPr lang="en-US" smtClean="0"/>
              <a:pPr>
                <a:defRPr/>
              </a:pPr>
              <a:t>‹#›</a:t>
            </a:fld>
            <a:endParaRPr lang="en-US" dirty="0"/>
          </a:p>
        </p:txBody>
      </p:sp>
    </p:spTree>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pPr>
              <a:defRPr/>
            </a:pPr>
            <a:endParaRPr lang="en-US" dirty="0"/>
          </a:p>
        </p:txBody>
      </p:sp>
      <p:sp>
        <p:nvSpPr>
          <p:cNvPr id="4" name="Footer Placeholder 3"/>
          <p:cNvSpPr>
            <a:spLocks noGrp="1"/>
          </p:cNvSpPr>
          <p:nvPr>
            <p:ph type="ftr" sz="quarter" idx="11"/>
          </p:nvPr>
        </p:nvSpPr>
        <p:spPr/>
        <p:txBody>
          <a:bodyPr/>
          <a:lstStyle/>
          <a:p>
            <a:pPr>
              <a:defRPr/>
            </a:pPr>
            <a:endParaRPr lang="en-US" dirty="0"/>
          </a:p>
        </p:txBody>
      </p:sp>
      <p:sp>
        <p:nvSpPr>
          <p:cNvPr id="5" name="Slide Number Placeholder 4"/>
          <p:cNvSpPr>
            <a:spLocks noGrp="1"/>
          </p:cNvSpPr>
          <p:nvPr>
            <p:ph type="sldNum" sz="quarter" idx="12"/>
          </p:nvPr>
        </p:nvSpPr>
        <p:spPr/>
        <p:txBody>
          <a:bodyPr/>
          <a:lstStyle/>
          <a:p>
            <a:pPr>
              <a:defRPr/>
            </a:pPr>
            <a:fld id="{5ECC799C-25FE-4C08-8A12-B3B3E526506B}" type="slidenum">
              <a:rPr lang="en-US" smtClean="0"/>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dirty="0"/>
          </a:p>
        </p:txBody>
      </p:sp>
      <p:sp>
        <p:nvSpPr>
          <p:cNvPr id="3" name="Footer Placeholder 2"/>
          <p:cNvSpPr>
            <a:spLocks noGrp="1"/>
          </p:cNvSpPr>
          <p:nvPr>
            <p:ph type="ftr" sz="quarter" idx="11"/>
          </p:nvPr>
        </p:nvSpPr>
        <p:spPr/>
        <p:txBody>
          <a:bodyPr/>
          <a:lstStyle/>
          <a:p>
            <a:pPr>
              <a:defRPr/>
            </a:pPr>
            <a:endParaRPr lang="en-US" dirty="0"/>
          </a:p>
        </p:txBody>
      </p:sp>
      <p:sp>
        <p:nvSpPr>
          <p:cNvPr id="4" name="Slide Number Placeholder 3"/>
          <p:cNvSpPr>
            <a:spLocks noGrp="1"/>
          </p:cNvSpPr>
          <p:nvPr>
            <p:ph type="sldNum" sz="quarter" idx="12"/>
          </p:nvPr>
        </p:nvSpPr>
        <p:spPr/>
        <p:txBody>
          <a:bodyPr/>
          <a:lstStyle/>
          <a:p>
            <a:pPr>
              <a:defRPr/>
            </a:pPr>
            <a:fld id="{44EB0343-92F4-423D-84C1-8B26F61D2401}" type="slidenum">
              <a:rPr lang="en-US" smtClean="0"/>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pPr>
              <a:defRPr/>
            </a:pPr>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p:txBody>
          <a:bodyPr/>
          <a:lstStyle/>
          <a:p>
            <a:pPr>
              <a:defRPr/>
            </a:pPr>
            <a:fld id="{93B2CDF5-6674-432C-8BEB-FD9BC991DE45}" type="slidenum">
              <a:rPr lang="en-US" smtClean="0"/>
              <a:pPr>
                <a:defRPr/>
              </a:pPr>
              <a:t>‹#›</a:t>
            </a:fld>
            <a:endParaRPr lang="en-US" dirty="0"/>
          </a:p>
        </p:txBody>
      </p:sp>
    </p:spTree>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pPr>
              <a:defRPr/>
            </a:pPr>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a:xfrm>
            <a:off x="8077200" y="6356350"/>
            <a:ext cx="609600" cy="365125"/>
          </a:xfrm>
        </p:spPr>
        <p:txBody>
          <a:bodyPr/>
          <a:lstStyle/>
          <a:p>
            <a:pPr>
              <a:defRPr/>
            </a:pPr>
            <a:fld id="{93B2CDF5-6674-432C-8BEB-FD9BC991DE45}" type="slidenum">
              <a:rPr lang="en-US" smtClean="0"/>
              <a:pPr>
                <a:defRPr/>
              </a:pPr>
              <a:t>‹#›</a:t>
            </a:fld>
            <a:endParaRPr lang="en-US" dirty="0"/>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dirty="0"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Tree>
  </p:cSld>
  <p:clrMapOvr>
    <a:masterClrMapping/>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en-US" dirty="0"/>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en-US" dirty="0"/>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pPr>
              <a:defRPr/>
            </a:pPr>
            <a:fld id="{93B2CDF5-6674-432C-8BEB-FD9BC991DE45}" type="slidenum">
              <a:rPr lang="en-US" smtClean="0"/>
              <a:pPr>
                <a:defRPr/>
              </a:pPr>
              <a:t>‹#›</a:t>
            </a:fld>
            <a:endParaRPr lang="en-US" dirty="0"/>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grpSp>
      <p:sp>
        <p:nvSpPr>
          <p:cNvPr id="14" name="TextBox 13"/>
          <p:cNvSpPr txBox="1"/>
          <p:nvPr userDrawn="1"/>
        </p:nvSpPr>
        <p:spPr>
          <a:xfrm>
            <a:off x="762000" y="228600"/>
            <a:ext cx="7467600" cy="400050"/>
          </a:xfrm>
          <a:prstGeom prst="rect">
            <a:avLst/>
          </a:prstGeom>
          <a:noFill/>
        </p:spPr>
        <p:txBody>
          <a:bodyPr>
            <a:spAutoFit/>
          </a:bodyPr>
          <a:lstStyle/>
          <a:p>
            <a:pPr>
              <a:defRPr/>
            </a:pPr>
            <a:r>
              <a:rPr lang="en-US" sz="2000" b="1" i="1" kern="0" dirty="0">
                <a:solidFill>
                  <a:srgbClr val="CCCCFF"/>
                </a:solidFill>
                <a:latin typeface="Arial"/>
                <a:ea typeface="+mj-ea"/>
                <a:cs typeface="Arial"/>
              </a:rPr>
              <a:t>Main contractor name – LTI# - Date of incident</a:t>
            </a:r>
            <a:endParaRPr lang="en-US" dirty="0"/>
          </a:p>
        </p:txBody>
      </p:sp>
      <p:sp>
        <p:nvSpPr>
          <p:cNvPr id="15" name="Rectangle 14"/>
          <p:cNvSpPr/>
          <p:nvPr userDrawn="1"/>
        </p:nvSpPr>
        <p:spPr bwMode="auto">
          <a:xfrm>
            <a:off x="0" y="0"/>
            <a:ext cx="9144000" cy="68580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a:lstStyle/>
          <a:p>
            <a:pPr>
              <a:defRPr/>
            </a:pPr>
            <a:endParaRPr lang="en-US" dirty="0"/>
          </a:p>
        </p:txBody>
      </p:sp>
      <p:pic>
        <p:nvPicPr>
          <p:cNvPr id="16" name="Content Placeholder 3" descr="PPT option1.jpg"/>
          <p:cNvPicPr>
            <a:picLocks noChangeAspect="1"/>
          </p:cNvPicPr>
          <p:nvPr userDrawn="1"/>
        </p:nvPicPr>
        <p:blipFill>
          <a:blip r:embed="rId15" cstate="print"/>
          <a:srcRect/>
          <a:stretch>
            <a:fillRect/>
          </a:stretch>
        </p:blipFill>
        <p:spPr bwMode="auto">
          <a:xfrm>
            <a:off x="-11113" y="0"/>
            <a:ext cx="9155113" cy="68580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85" r:id="rId1"/>
    <p:sldLayoutId id="2147483786" r:id="rId2"/>
    <p:sldLayoutId id="2147483787" r:id="rId3"/>
    <p:sldLayoutId id="2147483788" r:id="rId4"/>
    <p:sldLayoutId id="2147483789" r:id="rId5"/>
    <p:sldLayoutId id="2147483790" r:id="rId6"/>
    <p:sldLayoutId id="2147483791" r:id="rId7"/>
    <p:sldLayoutId id="2147483792" r:id="rId8"/>
    <p:sldLayoutId id="2147483793" r:id="rId9"/>
    <p:sldLayoutId id="2147483794" r:id="rId10"/>
    <p:sldLayoutId id="2147483795" r:id="rId11"/>
    <p:sldLayoutId id="2147483779" r:id="rId12"/>
    <p:sldLayoutId id="2147483782" r:id="rId13"/>
  </p:sldLayoutIdLst>
  <p:hf hdr="0" ft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1.xml"/><Relationship Id="rId1" Type="http://schemas.openxmlformats.org/officeDocument/2006/relationships/slideLayout" Target="../slideLayouts/slideLayout6.xml"/><Relationship Id="rId6" Type="http://schemas.openxmlformats.org/officeDocument/2006/relationships/image" Target="../media/image6.png"/><Relationship Id="rId5" Type="http://schemas.openxmlformats.org/officeDocument/2006/relationships/image" Target="../media/image5.jpeg"/><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ext Box 2"/>
          <p:cNvSpPr txBox="1">
            <a:spLocks noChangeArrowheads="1"/>
          </p:cNvSpPr>
          <p:nvPr/>
        </p:nvSpPr>
        <p:spPr bwMode="auto">
          <a:xfrm>
            <a:off x="338137" y="1524000"/>
            <a:ext cx="5148263" cy="332706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marL="114300" indent="-114300">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14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buNone/>
              <a:defRPr/>
            </a:pPr>
            <a:r>
              <a:rPr lang="en-GB" sz="1200" b="1" dirty="0" smtClean="0">
                <a:solidFill>
                  <a:srgbClr val="333399"/>
                </a:solidFill>
                <a:latin typeface="Tahoma" pitchFamily="34" charset="0"/>
              </a:rPr>
              <a:t>Date:</a:t>
            </a:r>
            <a:r>
              <a:rPr lang="en-US" sz="1200" b="1" dirty="0" smtClean="0">
                <a:solidFill>
                  <a:srgbClr val="333399"/>
                </a:solidFill>
                <a:latin typeface="Tahoma" pitchFamily="34" charset="0"/>
              </a:rPr>
              <a:t> 29/05/2015</a:t>
            </a:r>
          </a:p>
          <a:p>
            <a:pPr algn="ctr">
              <a:buNone/>
              <a:defRPr/>
            </a:pPr>
            <a:r>
              <a:rPr lang="en-US" sz="1200" b="1" dirty="0" smtClean="0">
                <a:solidFill>
                  <a:srgbClr val="333399"/>
                </a:solidFill>
                <a:latin typeface="Tahoma" pitchFamily="34" charset="0"/>
              </a:rPr>
              <a:t>LTI: Injured knee</a:t>
            </a:r>
          </a:p>
          <a:p>
            <a:pPr algn="just">
              <a:spcBef>
                <a:spcPct val="0"/>
              </a:spcBef>
              <a:buFontTx/>
              <a:buNone/>
              <a:defRPr/>
            </a:pPr>
            <a:endParaRPr lang="en-US" altLang="en-US" sz="1300" b="1" dirty="0" smtClean="0">
              <a:latin typeface="Tahoma" panose="020B0604030504040204" pitchFamily="34" charset="0"/>
            </a:endParaRPr>
          </a:p>
          <a:p>
            <a:pPr algn="just">
              <a:spcBef>
                <a:spcPct val="0"/>
              </a:spcBef>
              <a:buNone/>
              <a:defRPr/>
            </a:pPr>
            <a:r>
              <a:rPr lang="en-US" sz="1400" b="1" dirty="0" smtClean="0">
                <a:solidFill>
                  <a:srgbClr val="FF0000"/>
                </a:solidFill>
                <a:latin typeface="Tahoma" pitchFamily="34" charset="0"/>
              </a:rPr>
              <a:t>What happened?</a:t>
            </a:r>
            <a:endParaRPr lang="en-US" sz="1400" dirty="0" smtClean="0">
              <a:solidFill>
                <a:srgbClr val="FF0000"/>
              </a:solidFill>
              <a:latin typeface="Tahoma" pitchFamily="34" charset="0"/>
            </a:endParaRPr>
          </a:p>
          <a:p>
            <a:pPr algn="just">
              <a:spcBef>
                <a:spcPct val="0"/>
              </a:spcBef>
              <a:buFontTx/>
              <a:buNone/>
              <a:defRPr/>
            </a:pPr>
            <a:r>
              <a:rPr lang="en-US" altLang="en-US" sz="1400" dirty="0" smtClean="0">
                <a:latin typeface="Arial" panose="020B0604020202020204" pitchFamily="34" charset="0"/>
              </a:rPr>
              <a:t>  </a:t>
            </a:r>
            <a:r>
              <a:rPr lang="en-US" altLang="en-US" sz="1400" dirty="0" smtClean="0">
                <a:latin typeface="+mj-lt"/>
              </a:rPr>
              <a:t>The mechanic was trying to fill the diesel from a drum into the hoist’s diesel tank. He decided to come out of the hoist carrier fence stepping on the fork in order to adjust the drum that was held by forklift. Whilst adjusting the drum he lost his balance and fell down to the ground from a height of approx. 1.2m.  </a:t>
            </a:r>
            <a:endParaRPr lang="en-US" altLang="en-US" sz="1400" dirty="0" smtClean="0">
              <a:latin typeface="Arial" panose="020B0604020202020204" pitchFamily="34" charset="0"/>
            </a:endParaRPr>
          </a:p>
          <a:p>
            <a:pPr algn="just">
              <a:buNone/>
              <a:defRPr/>
            </a:pPr>
            <a:r>
              <a:rPr lang="en-US" sz="1400" b="1" dirty="0" smtClean="0">
                <a:solidFill>
                  <a:srgbClr val="333399"/>
                </a:solidFill>
                <a:latin typeface="Tahoma" pitchFamily="34" charset="0"/>
              </a:rPr>
              <a:t>Your learning from this incident..</a:t>
            </a:r>
          </a:p>
          <a:p>
            <a:pPr marL="0" indent="0">
              <a:spcBef>
                <a:spcPct val="0"/>
              </a:spcBef>
              <a:buFontTx/>
              <a:buNone/>
              <a:defRPr/>
            </a:pPr>
            <a:endParaRPr lang="en-US" altLang="en-US" sz="1400" dirty="0" smtClean="0">
              <a:latin typeface="Arial" panose="020B0604020202020204" pitchFamily="34" charset="0"/>
            </a:endParaRPr>
          </a:p>
          <a:p>
            <a:pPr>
              <a:spcBef>
                <a:spcPct val="0"/>
              </a:spcBef>
              <a:defRPr/>
            </a:pPr>
            <a:r>
              <a:rPr lang="en-US" altLang="en-US" sz="1400" dirty="0" smtClean="0">
                <a:latin typeface="+mj-lt"/>
              </a:rPr>
              <a:t>Always exercise the right of empowerment to stop an unsafe act</a:t>
            </a:r>
          </a:p>
          <a:p>
            <a:pPr>
              <a:spcBef>
                <a:spcPct val="0"/>
              </a:spcBef>
              <a:defRPr/>
            </a:pPr>
            <a:r>
              <a:rPr lang="en-US" altLang="en-US" sz="1400" dirty="0" smtClean="0">
                <a:latin typeface="+mj-lt"/>
              </a:rPr>
              <a:t>Ensure availability of the right tool for the task</a:t>
            </a:r>
          </a:p>
          <a:p>
            <a:pPr>
              <a:spcBef>
                <a:spcPct val="0"/>
              </a:spcBef>
              <a:defRPr/>
            </a:pPr>
            <a:r>
              <a:rPr lang="en-US" altLang="en-US" sz="1400" dirty="0" smtClean="0">
                <a:latin typeface="+mj-lt"/>
              </a:rPr>
              <a:t>Recognize the non routine activity and manage change  accordingly</a:t>
            </a:r>
          </a:p>
        </p:txBody>
      </p:sp>
      <p:sp>
        <p:nvSpPr>
          <p:cNvPr id="34819" name="Slide Number Placeholder 12"/>
          <p:cNvSpPr>
            <a:spLocks noGrp="1"/>
          </p:cNvSpPr>
          <p:nvPr>
            <p:ph type="sldNum" sz="quarter" idx="12"/>
          </p:nvPr>
        </p:nvSpPr>
        <p:spPr>
          <a:noFill/>
        </p:spPr>
        <p:txBody>
          <a:bodyPr/>
          <a:lstStyle/>
          <a:p>
            <a:pPr>
              <a:spcBef>
                <a:spcPct val="20000"/>
              </a:spcBef>
              <a:buFontTx/>
              <a:buChar char="•"/>
            </a:pPr>
            <a:fld id="{7F553B3E-723E-4A7F-9892-058D96BA8B90}" type="slidenum">
              <a:rPr lang="en-US" altLang="en-US" sz="1100"/>
              <a:pPr>
                <a:spcBef>
                  <a:spcPct val="20000"/>
                </a:spcBef>
                <a:buFontTx/>
                <a:buChar char="•"/>
              </a:pPr>
              <a:t>1</a:t>
            </a:fld>
            <a:endParaRPr lang="en-US" altLang="en-US" sz="3200"/>
          </a:p>
        </p:txBody>
      </p:sp>
      <p:sp>
        <p:nvSpPr>
          <p:cNvPr id="34821" name="Text Box 5"/>
          <p:cNvSpPr txBox="1">
            <a:spLocks noChangeArrowheads="1"/>
          </p:cNvSpPr>
          <p:nvPr/>
        </p:nvSpPr>
        <p:spPr bwMode="auto">
          <a:xfrm>
            <a:off x="233363" y="5667375"/>
            <a:ext cx="5329237" cy="286232"/>
          </a:xfrm>
          <a:prstGeom prst="rect">
            <a:avLst/>
          </a:prstGeom>
          <a:solidFill>
            <a:srgbClr val="3333CC"/>
          </a:solidFill>
          <a:ln w="38100">
            <a:solidFill>
              <a:srgbClr val="FFFF00"/>
            </a:solidFill>
            <a:miter lim="800000"/>
            <a:headEnd/>
            <a:tailEnd/>
          </a:ln>
        </p:spPr>
        <p:txBody>
          <a:bodyPr wrap="square">
            <a:spAutoFit/>
          </a:bodyPr>
          <a:lstStyle/>
          <a:p>
            <a:pPr algn="ctr">
              <a:lnSpc>
                <a:spcPct val="90000"/>
              </a:lnSpc>
              <a:spcBef>
                <a:spcPct val="50000"/>
              </a:spcBef>
              <a:buSzPct val="90000"/>
              <a:tabLst>
                <a:tab pos="287338" algn="l"/>
              </a:tabLst>
              <a:defRPr/>
            </a:pPr>
            <a:r>
              <a:rPr lang="en-US" altLang="en-US" sz="1400" b="1" kern="1300" dirty="0">
                <a:solidFill>
                  <a:srgbClr val="FFFF00"/>
                </a:solidFill>
                <a:latin typeface="Tahoma" pitchFamily="34" charset="0"/>
                <a:ea typeface="Tahoma" pitchFamily="34" charset="0"/>
                <a:cs typeface="Tahoma" pitchFamily="34" charset="0"/>
              </a:rPr>
              <a:t>Use Fuel transfer pump for transferring diesel</a:t>
            </a:r>
          </a:p>
        </p:txBody>
      </p:sp>
      <p:pic>
        <p:nvPicPr>
          <p:cNvPr id="34822" name="Content Placeholder 3"/>
          <p:cNvPicPr>
            <a:picLocks noChangeAspect="1"/>
          </p:cNvPicPr>
          <p:nvPr/>
        </p:nvPicPr>
        <p:blipFill>
          <a:blip r:embed="rId3" cstate="print"/>
          <a:srcRect/>
          <a:stretch>
            <a:fillRect/>
          </a:stretch>
        </p:blipFill>
        <p:spPr bwMode="auto">
          <a:xfrm>
            <a:off x="5562600" y="990600"/>
            <a:ext cx="3581400" cy="2392363"/>
          </a:xfrm>
          <a:prstGeom prst="rect">
            <a:avLst/>
          </a:prstGeom>
          <a:noFill/>
          <a:ln w="9525">
            <a:noFill/>
            <a:miter lim="800000"/>
            <a:headEnd/>
            <a:tailEnd/>
          </a:ln>
        </p:spPr>
      </p:pic>
      <p:pic>
        <p:nvPicPr>
          <p:cNvPr id="34823" name="Picture 3"/>
          <p:cNvPicPr>
            <a:picLocks noChangeAspect="1"/>
          </p:cNvPicPr>
          <p:nvPr/>
        </p:nvPicPr>
        <p:blipFill>
          <a:blip r:embed="rId4" cstate="print"/>
          <a:srcRect/>
          <a:stretch>
            <a:fillRect/>
          </a:stretch>
        </p:blipFill>
        <p:spPr bwMode="auto">
          <a:xfrm>
            <a:off x="8534400" y="1143000"/>
            <a:ext cx="365125" cy="533400"/>
          </a:xfrm>
          <a:prstGeom prst="rect">
            <a:avLst/>
          </a:prstGeom>
          <a:noFill/>
          <a:ln w="9525">
            <a:noFill/>
            <a:miter lim="800000"/>
            <a:headEnd/>
            <a:tailEnd/>
          </a:ln>
        </p:spPr>
      </p:pic>
      <p:pic>
        <p:nvPicPr>
          <p:cNvPr id="34824" name="Picture 1"/>
          <p:cNvPicPr>
            <a:picLocks noChangeAspect="1"/>
          </p:cNvPicPr>
          <p:nvPr/>
        </p:nvPicPr>
        <p:blipFill>
          <a:blip r:embed="rId5" cstate="print"/>
          <a:srcRect/>
          <a:stretch>
            <a:fillRect/>
          </a:stretch>
        </p:blipFill>
        <p:spPr bwMode="auto">
          <a:xfrm>
            <a:off x="5715000" y="3459163"/>
            <a:ext cx="3276600" cy="2560637"/>
          </a:xfrm>
          <a:prstGeom prst="rect">
            <a:avLst/>
          </a:prstGeom>
          <a:noFill/>
          <a:ln w="9525">
            <a:noFill/>
            <a:miter lim="800000"/>
            <a:headEnd/>
            <a:tailEnd/>
          </a:ln>
        </p:spPr>
      </p:pic>
      <p:pic>
        <p:nvPicPr>
          <p:cNvPr id="34825" name="Picture 13"/>
          <p:cNvPicPr preferRelativeResize="0">
            <a:picLocks/>
          </p:cNvPicPr>
          <p:nvPr/>
        </p:nvPicPr>
        <p:blipFill>
          <a:blip r:embed="rId6" cstate="print"/>
          <a:srcRect/>
          <a:stretch>
            <a:fillRect/>
          </a:stretch>
        </p:blipFill>
        <p:spPr bwMode="auto">
          <a:xfrm>
            <a:off x="8382000" y="5334000"/>
            <a:ext cx="541338" cy="539750"/>
          </a:xfrm>
          <a:prstGeom prst="rect">
            <a:avLst/>
          </a:prstGeom>
          <a:noFill/>
          <a:ln w="9525">
            <a:noFill/>
            <a:miter lim="800000"/>
            <a:headEnd/>
            <a:tailEnd/>
          </a:ln>
        </p:spPr>
      </p:pic>
      <p:sp>
        <p:nvSpPr>
          <p:cNvPr id="10" name="Rectangle 9"/>
          <p:cNvSpPr>
            <a:spLocks noChangeArrowheads="1"/>
          </p:cNvSpPr>
          <p:nvPr/>
        </p:nvSpPr>
        <p:spPr bwMode="auto">
          <a:xfrm>
            <a:off x="0" y="533400"/>
            <a:ext cx="9144000" cy="254000"/>
          </a:xfrm>
          <a:prstGeom prst="rect">
            <a:avLst/>
          </a:prstGeom>
          <a:solidFill>
            <a:schemeClr val="bg1">
              <a:lumMod val="85000"/>
            </a:schemeClr>
          </a:solidFill>
          <a:ln w="9525">
            <a:solidFill>
              <a:schemeClr val="tx1"/>
            </a:solidFill>
            <a:miter lim="800000"/>
            <a:headEnd/>
            <a:tailEnd/>
          </a:ln>
        </p:spPr>
        <p:txBody>
          <a:bodyPr>
            <a:spAutoFit/>
          </a:bodyPr>
          <a:ls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lgn="ctr" eaLnBrk="0" fontAlgn="auto" hangingPunct="0">
              <a:spcBef>
                <a:spcPts val="0"/>
              </a:spcBef>
              <a:spcAft>
                <a:spcPts val="0"/>
              </a:spcAft>
              <a:defRPr/>
            </a:pPr>
            <a:r>
              <a:rPr lang="en-US" sz="1050" b="1" dirty="0">
                <a:solidFill>
                  <a:schemeClr val="tx2">
                    <a:lumMod val="75000"/>
                  </a:schemeClr>
                </a:solidFill>
                <a:cs typeface="Calibri" pitchFamily="34" charset="0"/>
              </a:rPr>
              <a:t>Use this </a:t>
            </a:r>
            <a:r>
              <a:rPr lang="en-US" sz="1050" b="1" dirty="0" smtClean="0">
                <a:solidFill>
                  <a:schemeClr val="tx2">
                    <a:lumMod val="75000"/>
                  </a:schemeClr>
                </a:solidFill>
                <a:cs typeface="Calibri" pitchFamily="34" charset="0"/>
              </a:rPr>
              <a:t>Advice: </a:t>
            </a:r>
            <a:r>
              <a:rPr lang="en-US" sz="1050" b="1" dirty="0">
                <a:solidFill>
                  <a:schemeClr val="tx2">
                    <a:lumMod val="75000"/>
                  </a:schemeClr>
                </a:solidFill>
                <a:cs typeface="Calibri" pitchFamily="34" charset="0"/>
              </a:rPr>
              <a:t>Discuss in Tool Box Talks and HSE Meetings </a:t>
            </a:r>
            <a:r>
              <a:rPr lang="en-US" sz="1050" b="1" dirty="0">
                <a:solidFill>
                  <a:schemeClr val="tx2">
                    <a:lumMod val="75000"/>
                  </a:schemeClr>
                </a:solidFill>
                <a:cs typeface="Calibri" pitchFamily="34" charset="0"/>
                <a:sym typeface="Wingdings" pitchFamily="2" charset="2"/>
              </a:rPr>
              <a:t> Distribute to contractors  Post on HSE Notice </a:t>
            </a:r>
            <a:r>
              <a:rPr lang="en-US" sz="1050" b="1" dirty="0" smtClean="0">
                <a:solidFill>
                  <a:schemeClr val="tx2">
                    <a:lumMod val="75000"/>
                  </a:schemeClr>
                </a:solidFill>
                <a:cs typeface="Calibri" pitchFamily="34" charset="0"/>
                <a:sym typeface="Wingdings" pitchFamily="2" charset="2"/>
              </a:rPr>
              <a:t>Boards</a:t>
            </a:r>
            <a:endParaRPr lang="en-US" sz="1050" b="1" dirty="0">
              <a:solidFill>
                <a:schemeClr val="tx2">
                  <a:lumMod val="75000"/>
                </a:schemeClr>
              </a:solidFill>
              <a:cs typeface="Calibri" pitchFamily="34" charset="0"/>
            </a:endParaRPr>
          </a:p>
        </p:txBody>
      </p:sp>
      <p:sp>
        <p:nvSpPr>
          <p:cNvPr id="11" name="TextBox 1"/>
          <p:cNvSpPr txBox="1">
            <a:spLocks noChangeArrowheads="1"/>
          </p:cNvSpPr>
          <p:nvPr/>
        </p:nvSpPr>
        <p:spPr bwMode="auto">
          <a:xfrm>
            <a:off x="0" y="-51375"/>
            <a:ext cx="9144000" cy="584775"/>
          </a:xfrm>
          <a:prstGeom prst="rect">
            <a:avLst/>
          </a:prstGeom>
          <a:noFill/>
          <a:ln>
            <a:noFill/>
          </a:ln>
          <a:extLst/>
        </p:spPr>
        <p:txBody>
          <a:bodyPr wrap="square" anchor="ctr">
            <a:spAutoFit/>
          </a:bodyPr>
          <a:lstStyle>
            <a:lvl1pPr>
              <a:defRPr sz="2400">
                <a:solidFill>
                  <a:schemeClr val="tx1"/>
                </a:solidFill>
                <a:latin typeface="Times New Roman" pitchFamily="18" charset="0"/>
                <a:cs typeface="Arial" charset="0"/>
              </a:defRPr>
            </a:lvl1pPr>
            <a:lvl2pPr marL="742950" indent="-285750">
              <a:defRPr sz="2400">
                <a:solidFill>
                  <a:schemeClr val="tx1"/>
                </a:solidFill>
                <a:latin typeface="Times New Roman" pitchFamily="18" charset="0"/>
                <a:cs typeface="Arial" charset="0"/>
              </a:defRPr>
            </a:lvl2pPr>
            <a:lvl3pPr marL="1143000" indent="-228600">
              <a:defRPr sz="2400">
                <a:solidFill>
                  <a:schemeClr val="tx1"/>
                </a:solidFill>
                <a:latin typeface="Times New Roman" pitchFamily="18" charset="0"/>
                <a:cs typeface="Arial" charset="0"/>
              </a:defRPr>
            </a:lvl3pPr>
            <a:lvl4pPr marL="1600200" indent="-228600">
              <a:defRPr sz="2400">
                <a:solidFill>
                  <a:schemeClr val="tx1"/>
                </a:solidFill>
                <a:latin typeface="Times New Roman" pitchFamily="18" charset="0"/>
                <a:cs typeface="Arial" charset="0"/>
              </a:defRPr>
            </a:lvl4pPr>
            <a:lvl5pPr marL="2057400" indent="-228600">
              <a:defRPr sz="2400">
                <a:solidFill>
                  <a:schemeClr val="tx1"/>
                </a:solidFill>
                <a:latin typeface="Times New Roman" pitchFamily="18" charset="0"/>
                <a:cs typeface="Arial" charset="0"/>
              </a:defRPr>
            </a:lvl5pPr>
            <a:lvl6pPr marL="2514600" indent="-228600" eaLnBrk="0" fontAlgn="base" hangingPunct="0">
              <a:spcBef>
                <a:spcPct val="0"/>
              </a:spcBef>
              <a:spcAft>
                <a:spcPct val="0"/>
              </a:spcAft>
              <a:defRPr sz="2400">
                <a:solidFill>
                  <a:schemeClr val="tx1"/>
                </a:solidFill>
                <a:latin typeface="Times New Roman" pitchFamily="18" charset="0"/>
                <a:cs typeface="Arial" charset="0"/>
              </a:defRPr>
            </a:lvl6pPr>
            <a:lvl7pPr marL="2971800" indent="-228600" eaLnBrk="0" fontAlgn="base" hangingPunct="0">
              <a:spcBef>
                <a:spcPct val="0"/>
              </a:spcBef>
              <a:spcAft>
                <a:spcPct val="0"/>
              </a:spcAft>
              <a:defRPr sz="2400">
                <a:solidFill>
                  <a:schemeClr val="tx1"/>
                </a:solidFill>
                <a:latin typeface="Times New Roman" pitchFamily="18" charset="0"/>
                <a:cs typeface="Arial" charset="0"/>
              </a:defRPr>
            </a:lvl7pPr>
            <a:lvl8pPr marL="3429000" indent="-228600" eaLnBrk="0" fontAlgn="base" hangingPunct="0">
              <a:spcBef>
                <a:spcPct val="0"/>
              </a:spcBef>
              <a:spcAft>
                <a:spcPct val="0"/>
              </a:spcAft>
              <a:defRPr sz="2400">
                <a:solidFill>
                  <a:schemeClr val="tx1"/>
                </a:solidFill>
                <a:latin typeface="Times New Roman" pitchFamily="18" charset="0"/>
                <a:cs typeface="Arial" charset="0"/>
              </a:defRPr>
            </a:lvl8pPr>
            <a:lvl9pPr marL="3886200" indent="-228600" eaLnBrk="0" fontAlgn="base" hangingPunct="0">
              <a:spcBef>
                <a:spcPct val="0"/>
              </a:spcBef>
              <a:spcAft>
                <a:spcPct val="0"/>
              </a:spcAft>
              <a:defRPr sz="2400">
                <a:solidFill>
                  <a:schemeClr val="tx1"/>
                </a:solidFill>
                <a:latin typeface="Times New Roman" pitchFamily="18" charset="0"/>
                <a:cs typeface="Arial" charset="0"/>
              </a:defRPr>
            </a:lvl9pPr>
          </a:lstStyle>
          <a:p>
            <a:pPr algn="ctr"/>
            <a:r>
              <a:rPr lang="en-GB" sz="3200" b="1" dirty="0" smtClean="0">
                <a:solidFill>
                  <a:srgbClr val="0000FF"/>
                </a:solidFill>
              </a:rPr>
              <a:t>PDO Safety Advice</a:t>
            </a:r>
          </a:p>
        </p:txBody>
      </p:sp>
      <p:sp>
        <p:nvSpPr>
          <p:cNvPr id="12" name="Title 1"/>
          <p:cNvSpPr txBox="1">
            <a:spLocks/>
          </p:cNvSpPr>
          <p:nvPr/>
        </p:nvSpPr>
        <p:spPr>
          <a:xfrm>
            <a:off x="0" y="6705600"/>
            <a:ext cx="9144000" cy="152400"/>
          </a:xfrm>
          <a:prstGeom prst="rect">
            <a:avLst/>
          </a:prstGeom>
          <a:solidFill>
            <a:srgbClr val="FFFF00"/>
          </a:solidFill>
          <a:ln>
            <a:solidFill>
              <a:schemeClr val="tx1"/>
            </a:solidFill>
          </a:ln>
        </p:spPr>
        <p:txBody>
          <a:bodyPr anchor="ctr"/>
          <a:ls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fontAlgn="auto">
              <a:spcBef>
                <a:spcPts val="0"/>
              </a:spcBef>
              <a:spcAft>
                <a:spcPts val="0"/>
              </a:spcAft>
              <a:defRPr/>
            </a:pPr>
            <a:r>
              <a:rPr lang="en-US" sz="1000" dirty="0" smtClean="0">
                <a:cs typeface="Calibri" pitchFamily="34" charset="0"/>
              </a:rPr>
              <a:t>Contact MSE34 for further information 	                                        Learning No 27                                                                                  29/05/2015</a:t>
            </a:r>
            <a:endParaRPr lang="en-US" sz="1000" b="0" dirty="0" smtClean="0">
              <a:latin typeface="+mn-lt"/>
              <a:cs typeface="Calibri" pitchFamily="34" charset="0"/>
            </a:endParaRPr>
          </a:p>
        </p:txBody>
      </p:sp>
      <p:pic>
        <p:nvPicPr>
          <p:cNvPr id="13" name="Picture 12" descr="falling off.png"/>
          <p:cNvPicPr>
            <a:picLocks noChangeAspect="1"/>
          </p:cNvPicPr>
          <p:nvPr/>
        </p:nvPicPr>
        <p:blipFill>
          <a:blip r:embed="rId7" cstate="print"/>
          <a:stretch>
            <a:fillRect/>
          </a:stretch>
        </p:blipFill>
        <p:spPr>
          <a:xfrm>
            <a:off x="76200" y="834963"/>
            <a:ext cx="1143000" cy="1298637"/>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ext Box 2"/>
          <p:cNvSpPr txBox="1">
            <a:spLocks noChangeArrowheads="1"/>
          </p:cNvSpPr>
          <p:nvPr/>
        </p:nvSpPr>
        <p:spPr bwMode="auto">
          <a:xfrm>
            <a:off x="152400" y="1196975"/>
            <a:ext cx="8780463" cy="2677656"/>
          </a:xfrm>
          <a:prstGeom prst="rect">
            <a:avLst/>
          </a:prstGeom>
          <a:noFill/>
          <a:ln w="19050">
            <a:noFill/>
            <a:miter lim="800000"/>
            <a:headEnd/>
            <a:tailEnd/>
          </a:ln>
        </p:spPr>
        <p:txBody>
          <a:bodyPr>
            <a:spAutoFit/>
          </a:bodyPr>
          <a:lstStyle/>
          <a:p>
            <a:pPr>
              <a:buNone/>
              <a:defRPr/>
            </a:pPr>
            <a:r>
              <a:rPr lang="en-GB" sz="1400" b="1" dirty="0" smtClean="0">
                <a:solidFill>
                  <a:srgbClr val="333399"/>
                </a:solidFill>
                <a:latin typeface="Tahoma" pitchFamily="34" charset="0"/>
              </a:rPr>
              <a:t>Date:</a:t>
            </a:r>
            <a:r>
              <a:rPr lang="en-US" sz="1400" b="1" dirty="0" smtClean="0">
                <a:solidFill>
                  <a:srgbClr val="333399"/>
                </a:solidFill>
                <a:latin typeface="Tahoma" pitchFamily="34" charset="0"/>
              </a:rPr>
              <a:t> 29/05/2015</a:t>
            </a:r>
          </a:p>
          <a:p>
            <a:pPr>
              <a:buNone/>
              <a:defRPr/>
            </a:pPr>
            <a:r>
              <a:rPr lang="en-US" sz="1400" b="1" dirty="0" smtClean="0">
                <a:solidFill>
                  <a:srgbClr val="333399"/>
                </a:solidFill>
                <a:latin typeface="Tahoma" pitchFamily="34" charset="0"/>
              </a:rPr>
              <a:t>LTI: Injured knee</a:t>
            </a:r>
          </a:p>
          <a:p>
            <a:pPr marL="342900" indent="-342900"/>
            <a:endParaRPr lang="en-US" altLang="en-US" sz="1400" dirty="0" smtClean="0">
              <a:solidFill>
                <a:srgbClr val="FF0000"/>
              </a:solidFill>
              <a:latin typeface="Arial" charset="0"/>
            </a:endParaRPr>
          </a:p>
          <a:p>
            <a:pPr marL="342900" indent="-342900" eaLnBrk="1" hangingPunct="1">
              <a:defRPr/>
            </a:pPr>
            <a:r>
              <a:rPr lang="en-US" sz="1600" b="1" dirty="0" smtClean="0">
                <a:solidFill>
                  <a:srgbClr val="FF0000"/>
                </a:solidFill>
                <a:latin typeface="Tahoma" pitchFamily="34" charset="0"/>
              </a:rPr>
              <a:t>As a learning from this incident and ensure continual improvement all contract</a:t>
            </a:r>
          </a:p>
          <a:p>
            <a:pPr marL="342900" indent="-342900" eaLnBrk="1" hangingPunct="1">
              <a:defRPr/>
            </a:pPr>
            <a:r>
              <a:rPr lang="en-US" sz="1600" b="1" dirty="0" smtClean="0">
                <a:solidFill>
                  <a:srgbClr val="FF0000"/>
                </a:solidFill>
                <a:latin typeface="Tahoma" pitchFamily="34" charset="0"/>
              </a:rPr>
              <a:t>managers are to review their HSE HEMP against the questions asked below</a:t>
            </a:r>
          </a:p>
          <a:p>
            <a:pPr marL="342900" indent="-342900" eaLnBrk="1" hangingPunct="1">
              <a:defRPr/>
            </a:pPr>
            <a:endParaRPr lang="en-US" altLang="en-US" sz="1600" b="1" dirty="0" smtClean="0">
              <a:solidFill>
                <a:srgbClr val="FF0000"/>
              </a:solidFill>
              <a:latin typeface="Tahoma" pitchFamily="34" charset="0"/>
            </a:endParaRPr>
          </a:p>
          <a:p>
            <a:pPr marL="342900" indent="-342900" algn="just"/>
            <a:r>
              <a:rPr lang="en-US" sz="1600" b="1" dirty="0" smtClean="0">
                <a:solidFill>
                  <a:srgbClr val="0000FF"/>
                </a:solidFill>
                <a:latin typeface="Tahoma" pitchFamily="34" charset="0"/>
              </a:rPr>
              <a:t>Confirm the following:</a:t>
            </a:r>
            <a:endParaRPr lang="en-US" sz="1600" dirty="0" smtClean="0">
              <a:solidFill>
                <a:srgbClr val="0000FF"/>
              </a:solidFill>
              <a:latin typeface="Tahoma" pitchFamily="34" charset="0"/>
            </a:endParaRPr>
          </a:p>
          <a:p>
            <a:pPr marL="342900" indent="-342900" eaLnBrk="1" hangingPunct="1"/>
            <a:endParaRPr lang="en-US" altLang="en-US" sz="1400" dirty="0">
              <a:solidFill>
                <a:srgbClr val="FF0000"/>
              </a:solidFill>
              <a:latin typeface="Arial" charset="0"/>
            </a:endParaRPr>
          </a:p>
          <a:p>
            <a:pPr marL="119063" indent="-119063" eaLnBrk="1" hangingPunct="1">
              <a:buFontTx/>
              <a:buChar char="•"/>
              <a:defRPr/>
            </a:pPr>
            <a:r>
              <a:rPr lang="en-US" altLang="en-US" sz="1600" dirty="0">
                <a:latin typeface="+mj-lt"/>
                <a:sym typeface="Wingdings" pitchFamily="2" charset="2"/>
              </a:rPr>
              <a:t>Do you have all necessary equipment on site to carry out task on safest way? </a:t>
            </a:r>
          </a:p>
          <a:p>
            <a:pPr marL="119063" indent="-119063" eaLnBrk="1" hangingPunct="1">
              <a:buFontTx/>
              <a:buChar char="•"/>
              <a:defRPr/>
            </a:pPr>
            <a:r>
              <a:rPr lang="en-US" altLang="en-US" sz="1600" dirty="0">
                <a:latin typeface="+mj-lt"/>
                <a:sym typeface="Wingdings" pitchFamily="2" charset="2"/>
              </a:rPr>
              <a:t>Does  your procedures recommend  how to do task </a:t>
            </a:r>
            <a:r>
              <a:rPr lang="en-US" altLang="en-US" sz="1600" dirty="0" smtClean="0">
                <a:latin typeface="+mj-lt"/>
                <a:sym typeface="Wingdings" pitchFamily="2" charset="2"/>
              </a:rPr>
              <a:t>in </a:t>
            </a:r>
            <a:r>
              <a:rPr lang="en-US" altLang="en-US" sz="1600" dirty="0">
                <a:latin typeface="+mj-lt"/>
                <a:sym typeface="Wingdings" pitchFamily="2" charset="2"/>
              </a:rPr>
              <a:t>different </a:t>
            </a:r>
            <a:r>
              <a:rPr lang="en-US" altLang="en-US" sz="1600" dirty="0" smtClean="0">
                <a:latin typeface="+mj-lt"/>
                <a:sym typeface="Wingdings" pitchFamily="2" charset="2"/>
              </a:rPr>
              <a:t>way? </a:t>
            </a:r>
          </a:p>
          <a:p>
            <a:pPr marL="119063" indent="-119063" eaLnBrk="1" hangingPunct="1">
              <a:buFontTx/>
              <a:buChar char="•"/>
              <a:defRPr/>
            </a:pPr>
            <a:r>
              <a:rPr lang="en-US" altLang="en-US" sz="1600" dirty="0" smtClean="0">
                <a:latin typeface="+mj-lt"/>
                <a:sym typeface="Wingdings" pitchFamily="2" charset="2"/>
              </a:rPr>
              <a:t>Are staff aware of their empowerment to stop unsafe acts?</a:t>
            </a:r>
            <a:endParaRPr lang="en-US" altLang="en-US" sz="1600" dirty="0">
              <a:latin typeface="+mj-lt"/>
              <a:sym typeface="Wingdings" pitchFamily="2" charset="2"/>
            </a:endParaRPr>
          </a:p>
        </p:txBody>
      </p:sp>
      <p:sp>
        <p:nvSpPr>
          <p:cNvPr id="36868" name="Slide Number Placeholder 8"/>
          <p:cNvSpPr>
            <a:spLocks noGrp="1"/>
          </p:cNvSpPr>
          <p:nvPr>
            <p:ph type="sldNum" sz="quarter" idx="12"/>
          </p:nvPr>
        </p:nvSpPr>
        <p:spPr>
          <a:noFill/>
        </p:spPr>
        <p:txBody>
          <a:bodyPr/>
          <a:lstStyle/>
          <a:p>
            <a:fld id="{7C181CE1-27E0-4CEF-B7F8-DE6537B329D6}" type="slidenum">
              <a:rPr lang="en-US" altLang="en-US"/>
              <a:pPr/>
              <a:t>2</a:t>
            </a:fld>
            <a:endParaRPr lang="en-US" altLang="en-US"/>
          </a:p>
        </p:txBody>
      </p:sp>
      <p:sp>
        <p:nvSpPr>
          <p:cNvPr id="9" name="Rectangle 8"/>
          <p:cNvSpPr>
            <a:spLocks noChangeArrowheads="1"/>
          </p:cNvSpPr>
          <p:nvPr/>
        </p:nvSpPr>
        <p:spPr bwMode="auto">
          <a:xfrm>
            <a:off x="0" y="533400"/>
            <a:ext cx="9144000" cy="254000"/>
          </a:xfrm>
          <a:prstGeom prst="rect">
            <a:avLst/>
          </a:prstGeom>
          <a:solidFill>
            <a:schemeClr val="bg1">
              <a:lumMod val="85000"/>
            </a:schemeClr>
          </a:solidFill>
          <a:ln w="9525">
            <a:solidFill>
              <a:schemeClr val="tx1"/>
            </a:solidFill>
            <a:miter lim="800000"/>
            <a:headEnd/>
            <a:tailEnd/>
          </a:ln>
        </p:spPr>
        <p:txBody>
          <a:bodyPr>
            <a:spAutoFit/>
          </a:bodyPr>
          <a:ls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lgn="ctr" eaLnBrk="0" fontAlgn="auto" hangingPunct="0">
              <a:spcBef>
                <a:spcPts val="0"/>
              </a:spcBef>
              <a:spcAft>
                <a:spcPts val="0"/>
              </a:spcAft>
              <a:defRPr/>
            </a:pPr>
            <a:r>
              <a:rPr lang="en-US" sz="1050" b="1" dirty="0" smtClean="0">
                <a:solidFill>
                  <a:schemeClr val="tx2">
                    <a:lumMod val="75000"/>
                  </a:schemeClr>
                </a:solidFill>
                <a:cs typeface="Calibri" pitchFamily="34" charset="0"/>
              </a:rPr>
              <a:t> </a:t>
            </a:r>
            <a:r>
              <a:rPr lang="en-US" sz="1050" b="1" dirty="0" smtClean="0">
                <a:solidFill>
                  <a:schemeClr val="tx2">
                    <a:lumMod val="75000"/>
                  </a:schemeClr>
                </a:solidFill>
                <a:cs typeface="Calibri" pitchFamily="34" charset="0"/>
                <a:sym typeface="Wingdings" pitchFamily="2" charset="2"/>
              </a:rPr>
              <a:t>Distribute </a:t>
            </a:r>
            <a:r>
              <a:rPr lang="en-US" sz="1050" b="1" dirty="0">
                <a:solidFill>
                  <a:schemeClr val="tx2">
                    <a:lumMod val="75000"/>
                  </a:schemeClr>
                </a:solidFill>
                <a:cs typeface="Calibri" pitchFamily="34" charset="0"/>
                <a:sym typeface="Wingdings" pitchFamily="2" charset="2"/>
              </a:rPr>
              <a:t>to contractors  Post on HSE Notice </a:t>
            </a:r>
            <a:r>
              <a:rPr lang="en-US" sz="1050" b="1" dirty="0" smtClean="0">
                <a:solidFill>
                  <a:schemeClr val="tx2">
                    <a:lumMod val="75000"/>
                  </a:schemeClr>
                </a:solidFill>
                <a:cs typeface="Calibri" pitchFamily="34" charset="0"/>
                <a:sym typeface="Wingdings" pitchFamily="2" charset="2"/>
              </a:rPr>
              <a:t>Boards</a:t>
            </a:r>
            <a:endParaRPr lang="en-US" sz="1050" b="1" dirty="0">
              <a:solidFill>
                <a:schemeClr val="tx2">
                  <a:lumMod val="75000"/>
                </a:schemeClr>
              </a:solidFill>
              <a:cs typeface="Calibri" pitchFamily="34" charset="0"/>
            </a:endParaRPr>
          </a:p>
        </p:txBody>
      </p:sp>
      <p:sp>
        <p:nvSpPr>
          <p:cNvPr id="10" name="Text Box 12"/>
          <p:cNvSpPr txBox="1">
            <a:spLocks noChangeArrowheads="1"/>
          </p:cNvSpPr>
          <p:nvPr/>
        </p:nvSpPr>
        <p:spPr bwMode="auto">
          <a:xfrm>
            <a:off x="0" y="0"/>
            <a:ext cx="9144000" cy="584775"/>
          </a:xfrm>
          <a:prstGeom prst="rect">
            <a:avLst/>
          </a:prstGeom>
          <a:noFill/>
          <a:ln w="9525">
            <a:noFill/>
            <a:miter lim="800000"/>
            <a:headEnd/>
            <a:tailEnd/>
          </a:ln>
        </p:spPr>
        <p:txBody>
          <a:bodyPr wrap="square">
            <a:spAutoFit/>
          </a:bodyPr>
          <a:lstStyle/>
          <a:p>
            <a:pPr algn="ctr">
              <a:defRPr/>
            </a:pPr>
            <a:r>
              <a:rPr lang="en-GB" sz="3200" b="1" dirty="0" smtClean="0">
                <a:solidFill>
                  <a:srgbClr val="0000FF"/>
                </a:solidFill>
              </a:rPr>
              <a:t>Management learning's</a:t>
            </a:r>
            <a:endParaRPr lang="en-GB" sz="3200" dirty="0"/>
          </a:p>
        </p:txBody>
      </p:sp>
      <p:sp>
        <p:nvSpPr>
          <p:cNvPr id="11" name="Title 1"/>
          <p:cNvSpPr txBox="1">
            <a:spLocks/>
          </p:cNvSpPr>
          <p:nvPr/>
        </p:nvSpPr>
        <p:spPr>
          <a:xfrm>
            <a:off x="0" y="6705600"/>
            <a:ext cx="9144000" cy="152400"/>
          </a:xfrm>
          <a:prstGeom prst="rect">
            <a:avLst/>
          </a:prstGeom>
          <a:solidFill>
            <a:srgbClr val="FFFF00"/>
          </a:solidFill>
          <a:ln>
            <a:solidFill>
              <a:schemeClr val="tx1"/>
            </a:solidFill>
          </a:ln>
        </p:spPr>
        <p:txBody>
          <a:bodyPr anchor="ctr"/>
          <a:ls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lgn="ctr" fontAlgn="auto">
              <a:spcBef>
                <a:spcPts val="0"/>
              </a:spcBef>
              <a:spcAft>
                <a:spcPts val="0"/>
              </a:spcAft>
              <a:defRPr/>
            </a:pPr>
            <a:r>
              <a:rPr lang="en-US" sz="1000" dirty="0" smtClean="0">
                <a:cs typeface="Calibri" pitchFamily="34" charset="0"/>
              </a:rPr>
              <a:t>		Learning No 27                                                  29/05/2015</a:t>
            </a:r>
            <a:endParaRPr lang="en-US" sz="1000" b="0" dirty="0" smtClean="0">
              <a:latin typeface="+mn-lt"/>
              <a:cs typeface="Calibri" pitchFamily="34" charset="0"/>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Image" ma:contentTypeID="0x0101009148F5A04DDD49CBA7127AADA5FB792B00AADE34325A8B49CDA8BB4DB53328F214009C4067D375EDA046866D1CFD34BA6725" ma:contentTypeVersion="4" ma:contentTypeDescription="Upload an image." ma:contentTypeScope="" ma:versionID="5568808217e8896a20d35b78a187a54b">
  <xsd:schema xmlns:xsd="http://www.w3.org/2001/XMLSchema" xmlns:xs="http://www.w3.org/2001/XMLSchema" xmlns:p="http://schemas.microsoft.com/office/2006/metadata/properties" xmlns:ns1="http://schemas.microsoft.com/sharepoint/v3" xmlns:ns2="4880E4F8-4B7D-4BDD-91E3-E10D47036ECA" xmlns:ns3="http://schemas.microsoft.com/sharepoint/v3/fields" xmlns:ns4="4880e4f8-4b7d-4bdd-91e3-e10d47036eca" xmlns:ns5="9d51eac6-a7d5-47f5-a119-63d146adb134" targetNamespace="http://schemas.microsoft.com/office/2006/metadata/properties" ma:root="true" ma:fieldsID="95b9b289a8e8f4d106e4c69b136198e4" ns1:_="" ns2:_="" ns3:_="" ns4:_="" ns5:_="">
    <xsd:import namespace="http://schemas.microsoft.com/sharepoint/v3"/>
    <xsd:import namespace="4880E4F8-4B7D-4BDD-91E3-E10D47036ECA"/>
    <xsd:import namespace="http://schemas.microsoft.com/sharepoint/v3/fields"/>
    <xsd:import namespace="4880e4f8-4b7d-4bdd-91e3-e10d47036eca"/>
    <xsd:import namespace="9d51eac6-a7d5-47f5-a119-63d146adb134"/>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4:Language" minOccurs="0"/>
                <xsd:element ref="ns4:DocId" minOccurs="0"/>
                <xsd:element ref="ns5: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Path" ma:hidden="true" ma:list="Docs" ma:internalName="FileRef" ma:readOnly="true" ma:showField="FullUrl">
      <xsd:simpleType>
        <xsd:restriction base="dms:Lookup"/>
      </xsd:simpleType>
    </xsd:element>
    <xsd:element name="File_x0020_Type" ma:index="9" nillable="true" ma:displayName="File Type" ma:hidden="true" ma:internalName="File_x0020_Type" ma:readOnly="true">
      <xsd:simpleType>
        <xsd:restriction base="dms:Text"/>
      </xsd:simpleType>
    </xsd:element>
    <xsd:element name="HTML_x0020_File_x0020_Type" ma:index="10" nillable="true" ma:displayName="HTML File Type" ma:hidden="true" ma:internalName="HTML_x0020_File_x0020_Type" ma:readOnly="true">
      <xsd:simpleType>
        <xsd:restriction base="dms:Text"/>
      </xsd:simpleType>
    </xsd:element>
    <xsd:element name="FSObjType" ma:index="11" nillable="true" ma:displayName="Item Type" ma:hidden="true" ma:list="Docs" ma:internalName="FSObjType" ma:readOnly="true" ma:showField="FSType">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ThumbnailExists" ma:index="18" nillable="true" ma:displayName="Thumbnail Exists" ma:default="FALSE" ma:hidden="true" ma:internalName="ThumbnailExists" ma:readOnly="true">
      <xsd:simpleType>
        <xsd:restriction base="dms:Boolean"/>
      </xsd:simpleType>
    </xsd:element>
    <xsd:element name="PreviewExists" ma:index="19" nillable="true" ma:displayName="Preview Exists" ma:default="FALSE" ma:hidden="true" ma:internalName="PreviewExists" ma:readOnly="true">
      <xsd:simpleType>
        <xsd:restriction base="dms:Boolean"/>
      </xsd:simpleType>
    </xsd:element>
    <xsd:element name="ImageWidth" ma:index="20" nillable="true" ma:displayName="Width" ma:internalName="ImageWidth" ma:readOnly="true">
      <xsd:simpleType>
        <xsd:restriction base="dms:Unknown"/>
      </xsd:simpleType>
    </xsd:element>
    <xsd:element name="ImageHeight" ma:index="22" nillable="true" ma:displayName="Height" ma:internalName="ImageHeight" ma:readOnly="true">
      <xsd:simpleType>
        <xsd:restriction base="dms:Unknown"/>
      </xsd:simpleType>
    </xsd:element>
    <xsd:element name="ImageCreateDate" ma:index="25" nillable="true" ma:displayName="Date Picture Taken"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Copyright" ma:internalName="wic_System_Copyrigh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Language" ma:index="27" nillable="true" ma:displayName="Language" ma:default="English 1" ma:format="Dropdown" ma:internalName="Language">
      <xsd:simpleType>
        <xsd:restriction base="dms:Choice">
          <xsd:enumeration value="English"/>
          <xsd:enumeration value="Arabic"/>
          <xsd:enumeration value="Hindi"/>
          <xsd:enumeration value="English 1"/>
          <xsd:enumeration value="English 2"/>
          <xsd:enumeration value="Arabic 1"/>
          <xsd:enumeration value="Arabic 2"/>
          <xsd:enumeration value="Hindi 1"/>
          <xsd:enumeration value="Hindi 2"/>
          <xsd:enumeration value="Malayalam 1"/>
          <xsd:enumeration value="Malayalam 2"/>
        </xsd:restriction>
      </xsd:simpleType>
    </xsd:element>
    <xsd:element name="DocId" ma:index="28" nillable="true" ma:displayName="DocId" ma:list="{9de017a3-70b4-41a0-b3a1-4f7a098545da}" ma:internalName="DocId" ma:showField="ID" ma:web="9d51eac6-a7d5-47f5-a119-63d146adb134">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9d51eac6-a7d5-47f5-a119-63d146adb134" elementFormDefault="qualified">
    <xsd:import namespace="http://schemas.microsoft.com/office/2006/documentManagement/types"/>
    <xsd:import namespace="http://schemas.microsoft.com/office/infopath/2007/PartnerControls"/>
    <xsd:element name="SharedWithUsers" ma:index="2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3" ma:displayName="Comments"/>
        <xsd:element name="keywords" minOccurs="0" maxOccurs="1" type="xsd:string" ma:index="14"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anguage xmlns="4880e4f8-4b7d-4bdd-91e3-e10d47036eca">English 1</Language>
    <DocId xmlns="4880e4f8-4b7d-4bdd-91e3-e10d47036eca">19041</DocId>
    <ImageCreateDate xmlns="4880E4F8-4B7D-4BDD-91E3-E10D47036ECA" xsi:nil="true"/>
    <wic_System_Copyright xmlns="http://schemas.microsoft.com/sharepoint/v3/fields" xsi:nil="true"/>
  </documentManagement>
</p:properties>
</file>

<file path=customXml/itemProps1.xml><?xml version="1.0" encoding="utf-8"?>
<ds:datastoreItem xmlns:ds="http://schemas.openxmlformats.org/officeDocument/2006/customXml" ds:itemID="{25B565C5-A3D5-448A-95C9-924BC8DD298B}"/>
</file>

<file path=customXml/itemProps2.xml><?xml version="1.0" encoding="utf-8"?>
<ds:datastoreItem xmlns:ds="http://schemas.openxmlformats.org/officeDocument/2006/customXml" ds:itemID="{A9D4CED5-59AB-4FB2-931D-77128C14B467}"/>
</file>

<file path=customXml/itemProps3.xml><?xml version="1.0" encoding="utf-8"?>
<ds:datastoreItem xmlns:ds="http://schemas.openxmlformats.org/officeDocument/2006/customXml" ds:itemID="{F32F241F-96B4-404E-8228-A9E9624DD1AC}"/>
</file>

<file path=docProps/app.xml><?xml version="1.0" encoding="utf-8"?>
<Properties xmlns="http://schemas.openxmlformats.org/officeDocument/2006/extended-properties" xmlns:vt="http://schemas.openxmlformats.org/officeDocument/2006/docPropsVTypes">
  <Template>Flow</Template>
  <TotalTime>2731</TotalTime>
  <Words>237</Words>
  <Application>Microsoft Office PowerPoint</Application>
  <PresentationFormat>On-screen Show (4:3)</PresentationFormat>
  <Paragraphs>31</Paragraphs>
  <Slides>2</Slides>
  <Notes>1</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Flow</vt:lpstr>
      <vt:lpstr>Slide 1</vt:lpstr>
      <vt:lpstr>Slide 2</vt:lpstr>
    </vt:vector>
  </TitlesOfParts>
  <Company>Shell Information Services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Contractor RTA LTI on xx.xx.xx</dc:title>
  <dc:creator>MU93647</dc:creator>
  <cp:lastModifiedBy>mu93647</cp:lastModifiedBy>
  <cp:revision>240</cp:revision>
  <dcterms:created xsi:type="dcterms:W3CDTF">2001-05-03T06:07:08Z</dcterms:created>
  <dcterms:modified xsi:type="dcterms:W3CDTF">2015-08-03T07:09:22Z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0x0101009148F5A04DDD49CBA7127AADA5FB792B00AADE34325A8B49CDA8BB4DB53328F214009C4067D375EDA046866D1CFD34BA6725</vt:lpwstr>
  </property>
</Properties>
</file>