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4" r:id="rId1"/>
  </p:sldMasterIdLst>
  <p:notesMasterIdLst>
    <p:notesMasterId r:id="rId4"/>
  </p:notesMasterIdLst>
  <p:handoutMasterIdLst>
    <p:handoutMasterId r:id="rId5"/>
  </p:handoutMasterIdLst>
  <p:sldIdLst>
    <p:sldId id="298" r:id="rId2"/>
    <p:sldId id="299"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38BA85"/>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8" d="100"/>
          <a:sy n="88" d="100"/>
        </p:scale>
        <p:origin x="-1925"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altLang="en-US" smtClean="0"/>
          </a:p>
        </p:txBody>
      </p:sp>
      <p:sp>
        <p:nvSpPr>
          <p:cNvPr id="35844" name="Slide Number Placeholder 3"/>
          <p:cNvSpPr>
            <a:spLocks noGrp="1"/>
          </p:cNvSpPr>
          <p:nvPr>
            <p:ph type="sldNum" sz="quarter" idx="5"/>
          </p:nvPr>
        </p:nvSpPr>
        <p:spPr>
          <a:noFill/>
        </p:spPr>
        <p:txBody>
          <a:bodyPr/>
          <a:lstStyle/>
          <a:p>
            <a:fld id="{2DE31B09-42FC-4287-8DC1-E4797D070F73}" type="slidenum">
              <a:rPr lang="en-US" altLang="en-US"/>
              <a:pPr/>
              <a:t>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dirty="0"/>
          </a:p>
        </p:txBody>
      </p:sp>
      <p:sp>
        <p:nvSpPr>
          <p:cNvPr id="19" name="Footer Placeholder 18"/>
          <p:cNvSpPr>
            <a:spLocks noGrp="1"/>
          </p:cNvSpPr>
          <p:nvPr>
            <p:ph type="ftr" sz="quarter" idx="11"/>
          </p:nvPr>
        </p:nvSpPr>
        <p:spPr/>
        <p:txBody>
          <a:bodyPr/>
          <a:lstStyle/>
          <a:p>
            <a:pPr>
              <a:defRPr/>
            </a:pPr>
            <a:endParaRPr lang="en-US" dirty="0"/>
          </a:p>
        </p:txBody>
      </p:sp>
      <p:sp>
        <p:nvSpPr>
          <p:cNvPr id="27" name="Slide Number Placeholder 2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ECC799C-25FE-4C08-8A12-B3B3E526506B}"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4EB0343-92F4-423D-84C1-8B26F61D2401}"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pPr>
              <a:defRPr/>
            </a:pPr>
            <a:fld id="{93B2CDF5-6674-432C-8BEB-FD9BC991DE45}" type="slidenum">
              <a:rPr lang="en-US" smtClean="0"/>
              <a:pPr>
                <a:defRPr/>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3B2CDF5-6674-432C-8BEB-FD9BC991DE45}" type="slidenum">
              <a:rPr lang="en-US" smtClean="0"/>
              <a:pPr>
                <a:defRPr/>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
        <p:nvSpPr>
          <p:cNvPr id="14" name="TextBox 13"/>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15" name="Rectangle 14"/>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6" name="Content Placeholder 3" descr="PPT option1.jpg"/>
          <p:cNvPicPr>
            <a:picLocks noChangeAspect="1"/>
          </p:cNvPicPr>
          <p:nvPr userDrawn="1"/>
        </p:nvPicPr>
        <p:blipFill>
          <a:blip r:embed="rId15"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79" r:id="rId12"/>
    <p:sldLayoutId id="2147483782" r:id="rId13"/>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338137" y="1524000"/>
            <a:ext cx="5148263" cy="33270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114300" indent="-1143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14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buNone/>
              <a:defRPr/>
            </a:pPr>
            <a:r>
              <a:rPr lang="en-GB" sz="1200" b="1" dirty="0" smtClean="0">
                <a:solidFill>
                  <a:srgbClr val="333399"/>
                </a:solidFill>
                <a:latin typeface="Tahoma" pitchFamily="34" charset="0"/>
              </a:rPr>
              <a:t>Date:</a:t>
            </a:r>
            <a:r>
              <a:rPr lang="en-US" sz="1200" b="1" dirty="0" smtClean="0">
                <a:solidFill>
                  <a:srgbClr val="333399"/>
                </a:solidFill>
                <a:latin typeface="Tahoma" pitchFamily="34" charset="0"/>
              </a:rPr>
              <a:t> 29/05/2015</a:t>
            </a:r>
          </a:p>
          <a:p>
            <a:pPr algn="ctr">
              <a:buNone/>
              <a:defRPr/>
            </a:pPr>
            <a:r>
              <a:rPr lang="en-US" sz="1200" b="1" dirty="0" smtClean="0">
                <a:solidFill>
                  <a:srgbClr val="333399"/>
                </a:solidFill>
                <a:latin typeface="Tahoma" pitchFamily="34" charset="0"/>
              </a:rPr>
              <a:t>LTI: Injured knee</a:t>
            </a:r>
          </a:p>
          <a:p>
            <a:pPr algn="just">
              <a:spcBef>
                <a:spcPct val="0"/>
              </a:spcBef>
              <a:buFontTx/>
              <a:buNone/>
              <a:defRPr/>
            </a:pPr>
            <a:endParaRPr lang="en-US" altLang="en-US" sz="1300" b="1" dirty="0" smtClean="0">
              <a:latin typeface="Tahoma" panose="020B0604030504040204" pitchFamily="34" charset="0"/>
            </a:endParaRPr>
          </a:p>
          <a:p>
            <a:pPr algn="just">
              <a:spcBef>
                <a:spcPct val="0"/>
              </a:spcBef>
              <a:buNone/>
              <a:defRPr/>
            </a:pPr>
            <a:r>
              <a:rPr lang="en-US" sz="1400" b="1" dirty="0" smtClean="0">
                <a:solidFill>
                  <a:srgbClr val="FF0000"/>
                </a:solidFill>
                <a:latin typeface="Tahoma" pitchFamily="34" charset="0"/>
              </a:rPr>
              <a:t>What happened?</a:t>
            </a:r>
            <a:endParaRPr lang="en-US" sz="1400" dirty="0" smtClean="0">
              <a:solidFill>
                <a:srgbClr val="FF0000"/>
              </a:solidFill>
              <a:latin typeface="Tahoma" pitchFamily="34" charset="0"/>
            </a:endParaRPr>
          </a:p>
          <a:p>
            <a:pPr algn="just">
              <a:spcBef>
                <a:spcPct val="0"/>
              </a:spcBef>
              <a:buFontTx/>
              <a:buNone/>
              <a:defRPr/>
            </a:pPr>
            <a:r>
              <a:rPr lang="en-US" altLang="en-US" sz="1400" dirty="0" smtClean="0">
                <a:latin typeface="Arial" panose="020B0604020202020204" pitchFamily="34" charset="0"/>
              </a:rPr>
              <a:t>  </a:t>
            </a:r>
            <a:r>
              <a:rPr lang="en-US" altLang="en-US" sz="1400" dirty="0" smtClean="0">
                <a:latin typeface="+mj-lt"/>
              </a:rPr>
              <a:t>The mechanic was trying to fill the diesel from a drum into the hoist’s diesel tank. He decided to come out of the hoist carrier fence stepping on the fork in order to adjust the drum that was held by forklift. Whilst adjusting the drum he lost his balance and fell down to the ground from a height of approx. 1.2m.  </a:t>
            </a:r>
            <a:endParaRPr lang="en-US" altLang="en-US" sz="1400" dirty="0" smtClean="0">
              <a:latin typeface="Arial" panose="020B0604020202020204" pitchFamily="34" charset="0"/>
            </a:endParaRPr>
          </a:p>
          <a:p>
            <a:pPr algn="just">
              <a:buNone/>
              <a:defRPr/>
            </a:pPr>
            <a:r>
              <a:rPr lang="en-US" sz="1400" b="1" dirty="0" smtClean="0">
                <a:solidFill>
                  <a:srgbClr val="333399"/>
                </a:solidFill>
                <a:latin typeface="Tahoma" pitchFamily="34" charset="0"/>
              </a:rPr>
              <a:t>Your learning from this incident..</a:t>
            </a:r>
          </a:p>
          <a:p>
            <a:pPr marL="0" indent="0">
              <a:spcBef>
                <a:spcPct val="0"/>
              </a:spcBef>
              <a:buFontTx/>
              <a:buNone/>
              <a:defRPr/>
            </a:pPr>
            <a:endParaRPr lang="en-US" altLang="en-US" sz="1400" dirty="0" smtClean="0">
              <a:latin typeface="Arial" panose="020B0604020202020204" pitchFamily="34" charset="0"/>
            </a:endParaRPr>
          </a:p>
          <a:p>
            <a:pPr>
              <a:spcBef>
                <a:spcPct val="0"/>
              </a:spcBef>
              <a:defRPr/>
            </a:pPr>
            <a:r>
              <a:rPr lang="en-US" altLang="en-US" sz="1400" dirty="0" smtClean="0">
                <a:latin typeface="+mj-lt"/>
              </a:rPr>
              <a:t>Always exercise the right of empowerment to stop an unsafe act</a:t>
            </a:r>
          </a:p>
          <a:p>
            <a:pPr>
              <a:spcBef>
                <a:spcPct val="0"/>
              </a:spcBef>
              <a:defRPr/>
            </a:pPr>
            <a:r>
              <a:rPr lang="en-US" altLang="en-US" sz="1400" dirty="0" smtClean="0">
                <a:latin typeface="+mj-lt"/>
              </a:rPr>
              <a:t>Ensure availability of the right tool for the task</a:t>
            </a:r>
          </a:p>
          <a:p>
            <a:pPr>
              <a:spcBef>
                <a:spcPct val="0"/>
              </a:spcBef>
              <a:defRPr/>
            </a:pPr>
            <a:r>
              <a:rPr lang="en-US" altLang="en-US" sz="1400" dirty="0" smtClean="0">
                <a:latin typeface="+mj-lt"/>
              </a:rPr>
              <a:t>Recognize the non routine activity and manage change  accordingly</a:t>
            </a:r>
          </a:p>
        </p:txBody>
      </p:sp>
      <p:sp>
        <p:nvSpPr>
          <p:cNvPr id="34819" name="Slide Number Placeholder 12"/>
          <p:cNvSpPr>
            <a:spLocks noGrp="1"/>
          </p:cNvSpPr>
          <p:nvPr>
            <p:ph type="sldNum" sz="quarter" idx="12"/>
          </p:nvPr>
        </p:nvSpPr>
        <p:spPr>
          <a:noFill/>
        </p:spPr>
        <p:txBody>
          <a:bodyPr/>
          <a:lstStyle/>
          <a:p>
            <a:pPr>
              <a:spcBef>
                <a:spcPct val="20000"/>
              </a:spcBef>
              <a:buFontTx/>
              <a:buChar char="•"/>
            </a:pPr>
            <a:fld id="{7F553B3E-723E-4A7F-9892-058D96BA8B90}" type="slidenum">
              <a:rPr lang="en-US" altLang="en-US" sz="1100"/>
              <a:pPr>
                <a:spcBef>
                  <a:spcPct val="20000"/>
                </a:spcBef>
                <a:buFontTx/>
                <a:buChar char="•"/>
              </a:pPr>
              <a:t>1</a:t>
            </a:fld>
            <a:endParaRPr lang="en-US" altLang="en-US" sz="3200"/>
          </a:p>
        </p:txBody>
      </p:sp>
      <p:sp>
        <p:nvSpPr>
          <p:cNvPr id="34821" name="Text Box 5"/>
          <p:cNvSpPr txBox="1">
            <a:spLocks noChangeArrowheads="1"/>
          </p:cNvSpPr>
          <p:nvPr/>
        </p:nvSpPr>
        <p:spPr bwMode="auto">
          <a:xfrm>
            <a:off x="233363" y="5667375"/>
            <a:ext cx="5329237" cy="286232"/>
          </a:xfrm>
          <a:prstGeom prst="rect">
            <a:avLst/>
          </a:prstGeom>
          <a:solidFill>
            <a:srgbClr val="3333CC"/>
          </a:solidFill>
          <a:ln w="38100">
            <a:solidFill>
              <a:srgbClr val="FFFF00"/>
            </a:solidFill>
            <a:miter lim="800000"/>
            <a:headEnd/>
            <a:tailEnd/>
          </a:ln>
        </p:spPr>
        <p:txBody>
          <a:bodyPr wrap="square">
            <a:spAutoFit/>
          </a:bodyPr>
          <a:lstStyle/>
          <a:p>
            <a:pPr algn="ctr">
              <a:lnSpc>
                <a:spcPct val="90000"/>
              </a:lnSpc>
              <a:spcBef>
                <a:spcPct val="50000"/>
              </a:spcBef>
              <a:buSzPct val="90000"/>
              <a:tabLst>
                <a:tab pos="287338" algn="l"/>
              </a:tabLst>
              <a:defRPr/>
            </a:pPr>
            <a:r>
              <a:rPr lang="en-US" altLang="en-US" sz="1400" b="1" kern="1300" dirty="0">
                <a:solidFill>
                  <a:srgbClr val="FFFF00"/>
                </a:solidFill>
                <a:latin typeface="Tahoma" pitchFamily="34" charset="0"/>
                <a:ea typeface="Tahoma" pitchFamily="34" charset="0"/>
                <a:cs typeface="Tahoma" pitchFamily="34" charset="0"/>
              </a:rPr>
              <a:t>Use Fuel transfer pump for transferring diesel</a:t>
            </a:r>
          </a:p>
        </p:txBody>
      </p:sp>
      <p:pic>
        <p:nvPicPr>
          <p:cNvPr id="34822" name="Content Placeholder 3"/>
          <p:cNvPicPr>
            <a:picLocks noChangeAspect="1"/>
          </p:cNvPicPr>
          <p:nvPr/>
        </p:nvPicPr>
        <p:blipFill>
          <a:blip r:embed="rId3" cstate="print"/>
          <a:srcRect/>
          <a:stretch>
            <a:fillRect/>
          </a:stretch>
        </p:blipFill>
        <p:spPr bwMode="auto">
          <a:xfrm>
            <a:off x="5562600" y="990600"/>
            <a:ext cx="3581400" cy="2392363"/>
          </a:xfrm>
          <a:prstGeom prst="rect">
            <a:avLst/>
          </a:prstGeom>
          <a:noFill/>
          <a:ln w="9525">
            <a:noFill/>
            <a:miter lim="800000"/>
            <a:headEnd/>
            <a:tailEnd/>
          </a:ln>
        </p:spPr>
      </p:pic>
      <p:pic>
        <p:nvPicPr>
          <p:cNvPr id="34823" name="Picture 3"/>
          <p:cNvPicPr>
            <a:picLocks noChangeAspect="1"/>
          </p:cNvPicPr>
          <p:nvPr/>
        </p:nvPicPr>
        <p:blipFill>
          <a:blip r:embed="rId4" cstate="print"/>
          <a:srcRect/>
          <a:stretch>
            <a:fillRect/>
          </a:stretch>
        </p:blipFill>
        <p:spPr bwMode="auto">
          <a:xfrm>
            <a:off x="8534400" y="1143000"/>
            <a:ext cx="365125" cy="533400"/>
          </a:xfrm>
          <a:prstGeom prst="rect">
            <a:avLst/>
          </a:prstGeom>
          <a:noFill/>
          <a:ln w="9525">
            <a:noFill/>
            <a:miter lim="800000"/>
            <a:headEnd/>
            <a:tailEnd/>
          </a:ln>
        </p:spPr>
      </p:pic>
      <p:pic>
        <p:nvPicPr>
          <p:cNvPr id="34824" name="Picture 1"/>
          <p:cNvPicPr>
            <a:picLocks noChangeAspect="1"/>
          </p:cNvPicPr>
          <p:nvPr/>
        </p:nvPicPr>
        <p:blipFill>
          <a:blip r:embed="rId5" cstate="print"/>
          <a:srcRect/>
          <a:stretch>
            <a:fillRect/>
          </a:stretch>
        </p:blipFill>
        <p:spPr bwMode="auto">
          <a:xfrm>
            <a:off x="5715000" y="3459163"/>
            <a:ext cx="3276600" cy="2560637"/>
          </a:xfrm>
          <a:prstGeom prst="rect">
            <a:avLst/>
          </a:prstGeom>
          <a:noFill/>
          <a:ln w="9525">
            <a:noFill/>
            <a:miter lim="800000"/>
            <a:headEnd/>
            <a:tailEnd/>
          </a:ln>
        </p:spPr>
      </p:pic>
      <p:pic>
        <p:nvPicPr>
          <p:cNvPr id="34825" name="Picture 13"/>
          <p:cNvPicPr preferRelativeResize="0">
            <a:picLocks/>
          </p:cNvPicPr>
          <p:nvPr/>
        </p:nvPicPr>
        <p:blipFill>
          <a:blip r:embed="rId6" cstate="print"/>
          <a:srcRect/>
          <a:stretch>
            <a:fillRect/>
          </a:stretch>
        </p:blipFill>
        <p:spPr bwMode="auto">
          <a:xfrm>
            <a:off x="8382000" y="5334000"/>
            <a:ext cx="541338" cy="539750"/>
          </a:xfrm>
          <a:prstGeom prst="rect">
            <a:avLst/>
          </a:prstGeom>
          <a:noFill/>
          <a:ln w="9525">
            <a:noFill/>
            <a:miter lim="800000"/>
            <a:headEnd/>
            <a:tailEnd/>
          </a:ln>
        </p:spPr>
      </p:pic>
      <p:sp>
        <p:nvSpPr>
          <p:cNvPr id="10" name="Rectangle 9"/>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t>
            </a:r>
            <a:r>
              <a:rPr lang="en-US" sz="1050" b="1" dirty="0" smtClean="0">
                <a:solidFill>
                  <a:schemeClr val="tx2">
                    <a:lumMod val="75000"/>
                  </a:schemeClr>
                </a:solidFill>
                <a:cs typeface="Calibri" pitchFamily="34" charset="0"/>
              </a:rPr>
              <a:t>Advice: </a:t>
            </a:r>
            <a:r>
              <a:rPr lang="en-US" sz="1050" b="1" dirty="0">
                <a:solidFill>
                  <a:schemeClr val="tx2">
                    <a:lumMod val="75000"/>
                  </a:schemeClr>
                </a:solidFill>
                <a:cs typeface="Calibri" pitchFamily="34" charset="0"/>
              </a:rPr>
              <a:t>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1"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12"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dirty="0" smtClean="0">
                <a:cs typeface="Calibri" pitchFamily="34" charset="0"/>
              </a:rPr>
              <a:t>Contact MSE34 for further information 	                                        Learning No 27                                                                                  29/05/2015</a:t>
            </a:r>
            <a:endParaRPr lang="en-US" sz="1000" b="0" dirty="0" smtClean="0">
              <a:latin typeface="+mn-lt"/>
              <a:cs typeface="Calibri" pitchFamily="34" charset="0"/>
            </a:endParaRPr>
          </a:p>
        </p:txBody>
      </p:sp>
      <p:pic>
        <p:nvPicPr>
          <p:cNvPr id="13" name="Picture 12" descr="falling off.png"/>
          <p:cNvPicPr>
            <a:picLocks noChangeAspect="1"/>
          </p:cNvPicPr>
          <p:nvPr/>
        </p:nvPicPr>
        <p:blipFill>
          <a:blip r:embed="rId7" cstate="print"/>
          <a:stretch>
            <a:fillRect/>
          </a:stretch>
        </p:blipFill>
        <p:spPr>
          <a:xfrm>
            <a:off x="76200" y="834963"/>
            <a:ext cx="1143000" cy="129863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152400" y="1196975"/>
            <a:ext cx="8780463" cy="2677656"/>
          </a:xfrm>
          <a:prstGeom prst="rect">
            <a:avLst/>
          </a:prstGeom>
          <a:noFill/>
          <a:ln w="19050">
            <a:noFill/>
            <a:miter lim="800000"/>
            <a:headEnd/>
            <a:tailEnd/>
          </a:ln>
        </p:spPr>
        <p:txBody>
          <a:bodyPr>
            <a:spAutoFit/>
          </a:bodyPr>
          <a:lstStyle/>
          <a:p>
            <a:pPr>
              <a:buNone/>
              <a:defRPr/>
            </a:pPr>
            <a:r>
              <a:rPr lang="en-GB" sz="1400" b="1" dirty="0" smtClean="0">
                <a:solidFill>
                  <a:srgbClr val="333399"/>
                </a:solidFill>
                <a:latin typeface="Tahoma" pitchFamily="34" charset="0"/>
              </a:rPr>
              <a:t>Date:</a:t>
            </a:r>
            <a:r>
              <a:rPr lang="en-US" sz="1400" b="1" dirty="0" smtClean="0">
                <a:solidFill>
                  <a:srgbClr val="333399"/>
                </a:solidFill>
                <a:latin typeface="Tahoma" pitchFamily="34" charset="0"/>
              </a:rPr>
              <a:t> 29/05/2015</a:t>
            </a:r>
          </a:p>
          <a:p>
            <a:pPr>
              <a:buNone/>
              <a:defRPr/>
            </a:pPr>
            <a:r>
              <a:rPr lang="en-US" sz="1400" b="1" dirty="0" smtClean="0">
                <a:solidFill>
                  <a:srgbClr val="333399"/>
                </a:solidFill>
                <a:latin typeface="Tahoma" pitchFamily="34" charset="0"/>
              </a:rPr>
              <a:t>LTI: Injured knee</a:t>
            </a:r>
          </a:p>
          <a:p>
            <a:pPr marL="342900" indent="-342900"/>
            <a:endParaRPr lang="en-US" altLang="en-US" sz="1400" dirty="0" smtClean="0">
              <a:solidFill>
                <a:srgbClr val="FF0000"/>
              </a:solidFill>
              <a:latin typeface="Arial" charset="0"/>
            </a:endParaRPr>
          </a:p>
          <a:p>
            <a:pPr marL="342900" indent="-342900" eaLnBrk="1" hangingPunct="1">
              <a:defRPr/>
            </a:pPr>
            <a:r>
              <a:rPr lang="en-US" sz="1600" b="1" dirty="0" smtClean="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smtClean="0">
                <a:solidFill>
                  <a:srgbClr val="FF0000"/>
                </a:solidFill>
                <a:latin typeface="Tahoma" pitchFamily="34" charset="0"/>
              </a:rPr>
              <a:t>managers are to review their HSE HEMP against the questions asked below</a:t>
            </a:r>
          </a:p>
          <a:p>
            <a:pPr marL="342900" indent="-342900" eaLnBrk="1" hangingPunct="1">
              <a:defRPr/>
            </a:pPr>
            <a:endParaRPr lang="en-US" altLang="en-US" sz="1600" b="1" dirty="0" smtClean="0">
              <a:solidFill>
                <a:srgbClr val="FF0000"/>
              </a:solidFill>
              <a:latin typeface="Tahoma" pitchFamily="34" charset="0"/>
            </a:endParaRPr>
          </a:p>
          <a:p>
            <a:pPr marL="342900" indent="-342900" algn="just"/>
            <a:r>
              <a:rPr lang="en-US" sz="1600" b="1" dirty="0" smtClean="0">
                <a:solidFill>
                  <a:srgbClr val="0000FF"/>
                </a:solidFill>
                <a:latin typeface="Tahoma" pitchFamily="34" charset="0"/>
              </a:rPr>
              <a:t>Confirm the following:</a:t>
            </a:r>
            <a:endParaRPr lang="en-US" sz="1600" dirty="0" smtClean="0">
              <a:solidFill>
                <a:srgbClr val="0000FF"/>
              </a:solidFill>
              <a:latin typeface="Tahoma" pitchFamily="34" charset="0"/>
            </a:endParaRPr>
          </a:p>
          <a:p>
            <a:pPr marL="342900" indent="-342900" eaLnBrk="1" hangingPunct="1"/>
            <a:endParaRPr lang="en-US" altLang="en-US" sz="1400" dirty="0">
              <a:solidFill>
                <a:srgbClr val="FF0000"/>
              </a:solidFill>
              <a:latin typeface="Arial" charset="0"/>
            </a:endParaRPr>
          </a:p>
          <a:p>
            <a:pPr marL="119063" indent="-119063" eaLnBrk="1" hangingPunct="1">
              <a:buFontTx/>
              <a:buChar char="•"/>
              <a:defRPr/>
            </a:pPr>
            <a:r>
              <a:rPr lang="en-US" altLang="en-US" sz="1600" dirty="0">
                <a:latin typeface="+mj-lt"/>
                <a:sym typeface="Wingdings" pitchFamily="2" charset="2"/>
              </a:rPr>
              <a:t>Do you have all necessary equipment on site to carry out task on safest way? </a:t>
            </a:r>
          </a:p>
          <a:p>
            <a:pPr marL="119063" indent="-119063" eaLnBrk="1" hangingPunct="1">
              <a:buFontTx/>
              <a:buChar char="•"/>
              <a:defRPr/>
            </a:pPr>
            <a:r>
              <a:rPr lang="en-US" altLang="en-US" sz="1600" dirty="0">
                <a:latin typeface="+mj-lt"/>
                <a:sym typeface="Wingdings" pitchFamily="2" charset="2"/>
              </a:rPr>
              <a:t>Does  your procedures recommend  how to do task </a:t>
            </a:r>
            <a:r>
              <a:rPr lang="en-US" altLang="en-US" sz="1600" dirty="0" smtClean="0">
                <a:latin typeface="+mj-lt"/>
                <a:sym typeface="Wingdings" pitchFamily="2" charset="2"/>
              </a:rPr>
              <a:t>in </a:t>
            </a:r>
            <a:r>
              <a:rPr lang="en-US" altLang="en-US" sz="1600" dirty="0">
                <a:latin typeface="+mj-lt"/>
                <a:sym typeface="Wingdings" pitchFamily="2" charset="2"/>
              </a:rPr>
              <a:t>different </a:t>
            </a:r>
            <a:r>
              <a:rPr lang="en-US" altLang="en-US" sz="1600" dirty="0" smtClean="0">
                <a:latin typeface="+mj-lt"/>
                <a:sym typeface="Wingdings" pitchFamily="2" charset="2"/>
              </a:rPr>
              <a:t>way? </a:t>
            </a:r>
          </a:p>
          <a:p>
            <a:pPr marL="119063" indent="-119063" eaLnBrk="1" hangingPunct="1">
              <a:buFontTx/>
              <a:buChar char="•"/>
              <a:defRPr/>
            </a:pPr>
            <a:r>
              <a:rPr lang="en-US" altLang="en-US" sz="1600" dirty="0" smtClean="0">
                <a:latin typeface="+mj-lt"/>
                <a:sym typeface="Wingdings" pitchFamily="2" charset="2"/>
              </a:rPr>
              <a:t>Are staff aware of their empowerment to stop unsafe acts?</a:t>
            </a:r>
            <a:endParaRPr lang="en-US" altLang="en-US" sz="1600" dirty="0">
              <a:latin typeface="+mj-lt"/>
              <a:sym typeface="Wingdings" pitchFamily="2" charset="2"/>
            </a:endParaRPr>
          </a:p>
        </p:txBody>
      </p:sp>
      <p:sp>
        <p:nvSpPr>
          <p:cNvPr id="36868" name="Slide Number Placeholder 8"/>
          <p:cNvSpPr>
            <a:spLocks noGrp="1"/>
          </p:cNvSpPr>
          <p:nvPr>
            <p:ph type="sldNum" sz="quarter" idx="12"/>
          </p:nvPr>
        </p:nvSpPr>
        <p:spPr>
          <a:noFill/>
        </p:spPr>
        <p:txBody>
          <a:bodyPr/>
          <a:lstStyle/>
          <a:p>
            <a:fld id="{7C181CE1-27E0-4CEF-B7F8-DE6537B329D6}" type="slidenum">
              <a:rPr lang="en-US" altLang="en-US"/>
              <a:pPr/>
              <a:t>2</a:t>
            </a:fld>
            <a:endParaRPr lang="en-US" altLang="en-US"/>
          </a:p>
        </p:txBody>
      </p:sp>
      <p:sp>
        <p:nvSpPr>
          <p:cNvPr id="9" name="Rectangle 8"/>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0"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11"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cs typeface="Calibri" pitchFamily="34" charset="0"/>
              </a:rPr>
              <a:t>		Learning No 27                                                  29/05/2015</a:t>
            </a:r>
            <a:endParaRPr lang="en-US" sz="1000" b="0" dirty="0" smtClean="0">
              <a:latin typeface="+mn-lt"/>
              <a:cs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19041</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25B565C5-A3D5-448A-95C9-924BC8DD298B}"/>
</file>

<file path=customXml/itemProps2.xml><?xml version="1.0" encoding="utf-8"?>
<ds:datastoreItem xmlns:ds="http://schemas.openxmlformats.org/officeDocument/2006/customXml" ds:itemID="{A9D4CED5-59AB-4FB2-931D-77128C14B467}"/>
</file>

<file path=customXml/itemProps3.xml><?xml version="1.0" encoding="utf-8"?>
<ds:datastoreItem xmlns:ds="http://schemas.openxmlformats.org/officeDocument/2006/customXml" ds:itemID="{F32F241F-96B4-404E-8228-A9E9624DD1AC}"/>
</file>

<file path=docProps/app.xml><?xml version="1.0" encoding="utf-8"?>
<Properties xmlns="http://schemas.openxmlformats.org/officeDocument/2006/extended-properties" xmlns:vt="http://schemas.openxmlformats.org/officeDocument/2006/docPropsVTypes">
  <Template>Flow</Template>
  <TotalTime>2731</TotalTime>
  <Words>237</Words>
  <Application>Microsoft Office PowerPoint</Application>
  <PresentationFormat>On-screen Show (4:3)</PresentationFormat>
  <Paragraphs>31</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240</cp:revision>
  <dcterms:created xsi:type="dcterms:W3CDTF">2001-05-03T06:07:08Z</dcterms:created>
  <dcterms:modified xsi:type="dcterms:W3CDTF">2015-08-03T07:09:22Z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