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dirty="0">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0" y="2209800"/>
            <a:ext cx="5562600" cy="1446550"/>
          </a:xfrm>
          <a:prstGeom prst="rect">
            <a:avLst/>
          </a:prstGeom>
          <a:noFill/>
          <a:ln w="9525">
            <a:noFill/>
            <a:miter lim="800000"/>
            <a:headEnd/>
            <a:tailEnd/>
          </a:ln>
        </p:spPr>
        <p:txBody>
          <a:bodyPr wrap="square">
            <a:spAutoFit/>
          </a:bodyPr>
          <a:lstStyle/>
          <a:p>
            <a:r>
              <a:rPr lang="en-US" sz="1600" b="1" dirty="0">
                <a:solidFill>
                  <a:schemeClr val="accent2"/>
                </a:solidFill>
                <a:latin typeface="Calibri" pitchFamily="34" charset="0"/>
                <a:cs typeface="Calibri" pitchFamily="34" charset="0"/>
              </a:rPr>
              <a:t>What happened </a:t>
            </a:r>
          </a:p>
          <a:p>
            <a:pPr algn="just"/>
            <a:endParaRPr lang="en-US" sz="1200" dirty="0">
              <a:latin typeface="Calibri" pitchFamily="34" charset="0"/>
              <a:cs typeface="Calibri" pitchFamily="34" charset="0"/>
            </a:endParaRPr>
          </a:p>
          <a:p>
            <a:r>
              <a:rPr lang="en-US" sz="1200" dirty="0"/>
              <a:t>Whilst filling a liner hanger with polymer the engineer loosened the locking screws on the junk cover, lifted it and then re-locked it.  An operator had placed his finger in a pinch point under the junk cover so the engineer  demonstrated the risk to him by showing him what might have happened and at that moment the junk cover dropped and crushed his finger</a:t>
            </a:r>
            <a:endParaRPr lang="en-US" sz="1200" dirty="0">
              <a:latin typeface="Calibri" pitchFamily="34" charset="0"/>
              <a:cs typeface="Calibri" pitchFamily="34" charset="0"/>
            </a:endParaRPr>
          </a:p>
        </p:txBody>
      </p:sp>
      <p:sp>
        <p:nvSpPr>
          <p:cNvPr id="18" name="Rectangle 4"/>
          <p:cNvSpPr>
            <a:spLocks noChangeArrowheads="1"/>
          </p:cNvSpPr>
          <p:nvPr/>
        </p:nvSpPr>
        <p:spPr bwMode="auto">
          <a:xfrm>
            <a:off x="685800" y="36576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print"/>
          <a:stretch>
            <a:fillRect/>
          </a:stretch>
        </p:blipFill>
        <p:spPr>
          <a:xfrm>
            <a:off x="6248400" y="4512650"/>
            <a:ext cx="914400" cy="2184906"/>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1274454878"/>
              </p:ext>
            </p:extLst>
          </p:nvPr>
        </p:nvGraphicFramePr>
        <p:xfrm>
          <a:off x="1524001" y="762000"/>
          <a:ext cx="7467599" cy="914400"/>
        </p:xfrm>
        <a:graphic>
          <a:graphicData uri="http://schemas.openxmlformats.org/drawingml/2006/table">
            <a:tbl>
              <a:tblPr firstRow="1" bandRow="1">
                <a:tableStyleId>{5C22544A-7EE6-4342-B048-85BDC9FD1C3A}</a:tableStyleId>
              </a:tblPr>
              <a:tblGrid>
                <a:gridCol w="1459916">
                  <a:extLst>
                    <a:ext uri="{9D8B030D-6E8A-4147-A177-3AD203B41FA5}">
                      <a16:colId xmlns:a16="http://schemas.microsoft.com/office/drawing/2014/main" val="20000"/>
                    </a:ext>
                  </a:extLst>
                </a:gridCol>
                <a:gridCol w="2856355">
                  <a:extLst>
                    <a:ext uri="{9D8B030D-6E8A-4147-A177-3AD203B41FA5}">
                      <a16:colId xmlns:a16="http://schemas.microsoft.com/office/drawing/2014/main" val="20001"/>
                    </a:ext>
                  </a:extLst>
                </a:gridCol>
                <a:gridCol w="1060399">
                  <a:extLst>
                    <a:ext uri="{9D8B030D-6E8A-4147-A177-3AD203B41FA5}">
                      <a16:colId xmlns:a16="http://schemas.microsoft.com/office/drawing/2014/main" val="20002"/>
                    </a:ext>
                  </a:extLst>
                </a:gridCol>
                <a:gridCol w="2090929">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 (#30)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latin typeface="Calibri" pitchFamily="34" charset="0"/>
                          <a:ea typeface="+mn-ea"/>
                          <a:cs typeface="Calibri" pitchFamily="34" charset="0"/>
                        </a:rPr>
                        <a:t>1090500</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05/08/2015 (04:15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Rig</a:t>
                      </a:r>
                      <a:r>
                        <a:rPr lang="en-US" sz="1400" b="0" kern="1200" baseline="0" dirty="0">
                          <a:solidFill>
                            <a:schemeClr val="dk1"/>
                          </a:solidFill>
                          <a:latin typeface="Calibri" pitchFamily="34" charset="0"/>
                          <a:ea typeface="+mn-ea"/>
                          <a:cs typeface="Calibri" pitchFamily="34" charset="0"/>
                        </a:rPr>
                        <a:t> 45</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457200" y="4191000"/>
            <a:ext cx="5181600" cy="838200"/>
          </a:xfrm>
          <a:prstGeom prst="wedgeRoundRectCallout">
            <a:avLst>
              <a:gd name="adj1" fmla="val 65847"/>
              <a:gd name="adj2" fmla="val 58695"/>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Do you  keep your fingers out of pinch points?</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use TBT material to educate rather than putting yourself at risk?</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always control your work-zone to keep others safe?</a:t>
            </a:r>
          </a:p>
          <a:p>
            <a:pPr marL="342900" indent="-342900">
              <a:buFont typeface="Arial" charset="0"/>
              <a:buAutoNum type="arabicPeriod"/>
            </a:pPr>
            <a:endParaRPr lang="en-GB" sz="1200" dirty="0">
              <a:solidFill>
                <a:srgbClr val="000000"/>
              </a:solidFill>
              <a:latin typeface="Calibri" pitchFamily="34" charset="0"/>
              <a:cs typeface="Calibri" pitchFamily="34" charset="0"/>
            </a:endParaRPr>
          </a:p>
          <a:p>
            <a:pPr marL="342900" indent="-342900">
              <a:buFont typeface="Arial" charset="0"/>
              <a:buAutoNum type="arabicPeriod"/>
            </a:pPr>
            <a:endParaRPr lang="en-GB" sz="1200" dirty="0">
              <a:solidFill>
                <a:srgbClr val="000000"/>
              </a:solidFill>
              <a:latin typeface="Calibri" pitchFamily="34" charset="0"/>
              <a:cs typeface="Calibri" pitchFamily="34" charset="0"/>
            </a:endParaRPr>
          </a:p>
          <a:p>
            <a:pPr marL="342900" indent="-342900">
              <a:buFont typeface="Arial" charset="0"/>
              <a:buAutoNum type="arabicPeriod"/>
            </a:pPr>
            <a:endParaRPr lang="en-GB"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GB" sz="12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pic>
        <p:nvPicPr>
          <p:cNvPr id="21" name="Picture 20" descr="SQASHED Fingers.png"/>
          <p:cNvPicPr>
            <a:picLocks noChangeAspect="1"/>
          </p:cNvPicPr>
          <p:nvPr/>
        </p:nvPicPr>
        <p:blipFill>
          <a:blip r:embed="rId5" cstate="print"/>
          <a:stretch>
            <a:fillRect/>
          </a:stretch>
        </p:blipFill>
        <p:spPr>
          <a:xfrm>
            <a:off x="34504" y="762000"/>
            <a:ext cx="1371600" cy="1526401"/>
          </a:xfrm>
          <a:prstGeom prst="rect">
            <a:avLst/>
          </a:prstGeom>
        </p:spPr>
      </p:pic>
      <p:sp>
        <p:nvSpPr>
          <p:cNvPr id="28" name="TextBox 27"/>
          <p:cNvSpPr txBox="1"/>
          <p:nvPr/>
        </p:nvSpPr>
        <p:spPr>
          <a:xfrm>
            <a:off x="5943600" y="2495490"/>
            <a:ext cx="1143000" cy="400110"/>
          </a:xfrm>
          <a:prstGeom prst="rect">
            <a:avLst/>
          </a:prstGeom>
          <a:solidFill>
            <a:schemeClr val="bg1"/>
          </a:solidFill>
          <a:ln>
            <a:solidFill>
              <a:schemeClr val="tx1"/>
            </a:solidFill>
          </a:ln>
        </p:spPr>
        <p:txBody>
          <a:bodyPr wrap="square" rtlCol="0">
            <a:spAutoFit/>
          </a:bodyPr>
          <a:lstStyle/>
          <a:p>
            <a:r>
              <a:rPr lang="en-GB" sz="1000" dirty="0"/>
              <a:t>Trapping point for fingers</a:t>
            </a:r>
          </a:p>
        </p:txBody>
      </p:sp>
      <p:sp>
        <p:nvSpPr>
          <p:cNvPr id="35" name="TextBox 34"/>
          <p:cNvSpPr txBox="1"/>
          <p:nvPr/>
        </p:nvSpPr>
        <p:spPr>
          <a:xfrm>
            <a:off x="7772400" y="4724400"/>
            <a:ext cx="1219200" cy="246221"/>
          </a:xfrm>
          <a:prstGeom prst="rect">
            <a:avLst/>
          </a:prstGeom>
          <a:solidFill>
            <a:schemeClr val="bg1"/>
          </a:solidFill>
          <a:ln>
            <a:solidFill>
              <a:schemeClr val="tx1"/>
            </a:solidFill>
          </a:ln>
        </p:spPr>
        <p:txBody>
          <a:bodyPr wrap="square" rtlCol="0">
            <a:spAutoFit/>
          </a:bodyPr>
          <a:lstStyle/>
          <a:p>
            <a:r>
              <a:rPr lang="en-GB" sz="1000" dirty="0"/>
              <a:t>Junk cover</a:t>
            </a:r>
          </a:p>
        </p:txBody>
      </p:sp>
      <p:pic>
        <p:nvPicPr>
          <p:cNvPr id="24"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15200" y="2139777"/>
            <a:ext cx="1703084" cy="2356023"/>
          </a:xfrm>
          <a:prstGeom prst="rect">
            <a:avLst/>
          </a:prstGeom>
          <a:noFill/>
          <a:extLst>
            <a:ext uri="{909E8E84-426E-40DD-AFC4-6F175D3DCCD1}">
              <a14:hiddenFill xmlns:a14="http://schemas.microsoft.com/office/drawing/2010/main">
                <a:solidFill>
                  <a:srgbClr val="FFFFFF"/>
                </a:solidFill>
              </a14:hiddenFill>
            </a:ext>
          </a:extLst>
        </p:spPr>
      </p:pic>
      <p:cxnSp>
        <p:nvCxnSpPr>
          <p:cNvPr id="41" name="Straight Arrow Connector 40"/>
          <p:cNvCxnSpPr>
            <a:stCxn id="35" idx="0"/>
          </p:cNvCxnSpPr>
          <p:nvPr/>
        </p:nvCxnSpPr>
        <p:spPr bwMode="auto">
          <a:xfrm flipH="1" flipV="1">
            <a:off x="8229600" y="3048000"/>
            <a:ext cx="152400" cy="1676400"/>
          </a:xfrm>
          <a:prstGeom prst="straightConnector1">
            <a:avLst/>
          </a:prstGeom>
          <a:solidFill>
            <a:schemeClr val="accent1"/>
          </a:solidFill>
          <a:ln w="28575" cap="flat" cmpd="sng" algn="ctr">
            <a:solidFill>
              <a:srgbClr val="C00000"/>
            </a:solidFill>
            <a:prstDash val="solid"/>
            <a:round/>
            <a:headEnd type="none" w="med" len="med"/>
            <a:tailEnd type="arrow"/>
          </a:ln>
          <a:effectLst/>
        </p:spPr>
      </p:cxnSp>
      <p:cxnSp>
        <p:nvCxnSpPr>
          <p:cNvPr id="30" name="Straight Arrow Connector 29"/>
          <p:cNvCxnSpPr>
            <a:stCxn id="28" idx="2"/>
          </p:cNvCxnSpPr>
          <p:nvPr/>
        </p:nvCxnSpPr>
        <p:spPr bwMode="auto">
          <a:xfrm>
            <a:off x="6515100" y="2895600"/>
            <a:ext cx="1333500" cy="533400"/>
          </a:xfrm>
          <a:prstGeom prst="straightConnector1">
            <a:avLst/>
          </a:prstGeom>
          <a:solidFill>
            <a:schemeClr val="accent1"/>
          </a:solidFill>
          <a:ln w="31750" cap="flat" cmpd="sng" algn="ctr">
            <a:solidFill>
              <a:srgbClr val="C00000"/>
            </a:solidFill>
            <a:prstDash val="solid"/>
            <a:round/>
            <a:headEnd type="none" w="med" len="med"/>
            <a:tailEnd type="arrow"/>
          </a:ln>
          <a:effectLst/>
        </p:spPr>
      </p:cxnSp>
      <p:cxnSp>
        <p:nvCxnSpPr>
          <p:cNvPr id="38" name="Straight Arrow Connector 37"/>
          <p:cNvCxnSpPr/>
          <p:nvPr/>
        </p:nvCxnSpPr>
        <p:spPr bwMode="auto">
          <a:xfrm>
            <a:off x="8610600" y="2514600"/>
            <a:ext cx="76200" cy="685800"/>
          </a:xfrm>
          <a:prstGeom prst="straightConnector1">
            <a:avLst/>
          </a:prstGeom>
          <a:solidFill>
            <a:schemeClr val="accent1"/>
          </a:solidFill>
          <a:ln w="38100" cap="flat" cmpd="sng" algn="ctr">
            <a:solidFill>
              <a:srgbClr val="C00000"/>
            </a:solidFill>
            <a:prstDash val="solid"/>
            <a:round/>
            <a:headEnd type="none" w="med" len="med"/>
            <a:tailEnd type="arrow"/>
          </a:ln>
          <a:effectLst/>
        </p:spPr>
      </p:cxn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19047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5DD1B059-48B9-4F9E-B501-B584A413AF88}"/>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9d51eac6-a7d5-47f5-a119-63d146adb134"/>
    <ds:schemaRef ds:uri="http://schemas.openxmlformats.org/package/2006/metadata/core-properties"/>
    <ds:schemaRef ds:uri="4880e4f8-4b7d-4bdd-91e3-e10d47036eca"/>
    <ds:schemaRef ds:uri="http://schemas.microsoft.com/sharepoint/v3"/>
    <ds:schemaRef ds:uri="http://purl.org/dc/dcmitype/"/>
    <ds:schemaRef ds:uri="http://schemas.microsoft.com/office/2006/metadata/properties"/>
    <ds:schemaRef ds:uri="http://schemas.microsoft.com/office/infopath/2007/PartnerControls"/>
    <ds:schemaRef ds:uri="4880E4F8-4B7D-4BDD-91E3-E10D47036ECA"/>
    <ds:schemaRef ds:uri="http://schemas.microsoft.com/office/2006/documentManagement/types"/>
    <ds:schemaRef ds:uri="http://schemas.microsoft.com/sharepoint/v3/fields"/>
    <ds:schemaRef ds:uri="http://www.w3.org/XML/1998/namespace"/>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3911</TotalTime>
  <Words>174</Words>
  <Application>Microsoft Office PowerPoint</Application>
  <PresentationFormat>On-screen Show (4:3)</PresentationFormat>
  <Paragraphs>34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394</cp:revision>
  <dcterms:created xsi:type="dcterms:W3CDTF">2001-05-03T06:07:08Z</dcterms:created>
  <dcterms:modified xsi:type="dcterms:W3CDTF">2024-04-21T11:09:22Z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