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1261884"/>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mechanic was testing the operation of a hydraulic valve and was repositioning the valve gate with his hand inside the valve mechanism.  The control room operator with whom he had been coordinating by radio (to open and close the valve) accidently closed it amputating the mechanics finger tip. </a:t>
            </a:r>
          </a:p>
          <a:p>
            <a:r>
              <a:rPr lang="en-US" sz="1200" dirty="0"/>
              <a:t> </a:t>
            </a:r>
          </a:p>
        </p:txBody>
      </p:sp>
      <p:sp>
        <p:nvSpPr>
          <p:cNvPr id="18" name="Rectangle 4"/>
          <p:cNvSpPr>
            <a:spLocks noChangeArrowheads="1"/>
          </p:cNvSpPr>
          <p:nvPr/>
        </p:nvSpPr>
        <p:spPr bwMode="auto">
          <a:xfrm>
            <a:off x="7620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266777668"/>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(#32)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1090549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11/08/2015 (16:40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Saih</a:t>
                      </a:r>
                      <a:r>
                        <a:rPr lang="en-US" sz="1400" b="0" kern="1200" dirty="0">
                          <a:solidFill>
                            <a:schemeClr val="dk1"/>
                          </a:solidFill>
                          <a:latin typeface="Calibri" pitchFamily="34" charset="0"/>
                          <a:ea typeface="+mn-ea"/>
                          <a:cs typeface="Calibri" pitchFamily="34" charset="0"/>
                        </a:rPr>
                        <a:t> </a:t>
                      </a:r>
                      <a:r>
                        <a:rPr lang="en-US" sz="1400" b="0" kern="1200" dirty="0" err="1">
                          <a:solidFill>
                            <a:schemeClr val="dk1"/>
                          </a:solidFill>
                          <a:latin typeface="Calibri" pitchFamily="34" charset="0"/>
                          <a:ea typeface="+mn-ea"/>
                          <a:cs typeface="Calibri" pitchFamily="34" charset="0"/>
                        </a:rPr>
                        <a:t>Rawl</a:t>
                      </a:r>
                      <a:r>
                        <a:rPr lang="en-US" sz="1400" b="0" kern="1200" dirty="0">
                          <a:solidFill>
                            <a:schemeClr val="dk1"/>
                          </a:solidFill>
                          <a:latin typeface="Calibri" pitchFamily="34" charset="0"/>
                          <a:ea typeface="+mn-ea"/>
                          <a:cs typeface="Calibri" pitchFamily="34" charset="0"/>
                        </a:rPr>
                        <a:t> pumping</a:t>
                      </a:r>
                      <a:r>
                        <a:rPr lang="en-US" sz="1400" b="0" kern="1200" baseline="0" dirty="0">
                          <a:solidFill>
                            <a:schemeClr val="dk1"/>
                          </a:solidFill>
                          <a:latin typeface="Calibri" pitchFamily="34" charset="0"/>
                          <a:ea typeface="+mn-ea"/>
                          <a:cs typeface="Calibri" pitchFamily="34" charset="0"/>
                        </a:rPr>
                        <a:t> station</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86200"/>
            <a:ext cx="5181600" cy="838200"/>
          </a:xfrm>
          <a:prstGeom prst="wedgeRoundRectCallout">
            <a:avLst>
              <a:gd name="adj1" fmla="val 65014"/>
              <a:gd name="adj2" fmla="val 9462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keep your fingers out of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clear communication?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equipment is isolated?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know when a PTW is needed?</a:t>
            </a:r>
          </a:p>
        </p:txBody>
      </p:sp>
      <p:pic>
        <p:nvPicPr>
          <p:cNvPr id="33" name="Picture 32" descr="Trapped Fingers.png"/>
          <p:cNvPicPr>
            <a:picLocks noChangeAspect="1"/>
          </p:cNvPicPr>
          <p:nvPr/>
        </p:nvPicPr>
        <p:blipFill>
          <a:blip r:embed="rId4" cstate="print"/>
          <a:stretch>
            <a:fillRect/>
          </a:stretch>
        </p:blipFill>
        <p:spPr>
          <a:xfrm>
            <a:off x="152401" y="762000"/>
            <a:ext cx="1295400" cy="1295401"/>
          </a:xfrm>
          <a:prstGeom prst="rect">
            <a:avLst/>
          </a:prstGeom>
        </p:spPr>
      </p:pic>
      <p:pic>
        <p:nvPicPr>
          <p:cNvPr id="1026" name="Picture 1" descr="cid:image002.jpg@01D0D4D2.1CF6EE70"/>
          <p:cNvPicPr>
            <a:picLocks noChangeAspect="1" noChangeArrowheads="1"/>
          </p:cNvPicPr>
          <p:nvPr/>
        </p:nvPicPr>
        <p:blipFill>
          <a:blip r:embed="rId5" cstate="print"/>
          <a:srcRect/>
          <a:stretch>
            <a:fillRect/>
          </a:stretch>
        </p:blipFill>
        <p:spPr bwMode="auto">
          <a:xfrm>
            <a:off x="5791200" y="1828800"/>
            <a:ext cx="3013977" cy="2057400"/>
          </a:xfrm>
          <a:prstGeom prst="rect">
            <a:avLst/>
          </a:prstGeom>
          <a:noFill/>
          <a:ln w="9525">
            <a:noFill/>
            <a:miter lim="800000"/>
            <a:headEnd/>
            <a:tailEnd/>
          </a:ln>
        </p:spPr>
      </p:pic>
      <p:sp>
        <p:nvSpPr>
          <p:cNvPr id="1027" name="Text Box 3"/>
          <p:cNvSpPr txBox="1">
            <a:spLocks noChangeArrowheads="1"/>
          </p:cNvSpPr>
          <p:nvPr/>
        </p:nvSpPr>
        <p:spPr bwMode="auto">
          <a:xfrm>
            <a:off x="5791200" y="1905000"/>
            <a:ext cx="1066799"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Arial" pitchFamily="34" charset="0"/>
                <a:cs typeface="Arial" pitchFamily="34" charset="0"/>
              </a:rPr>
              <a:t>Open valve gate</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6858000" y="2133600"/>
            <a:ext cx="762000" cy="914400"/>
          </a:xfrm>
          <a:prstGeom prst="straightConnector1">
            <a:avLst/>
          </a:prstGeom>
          <a:noFill/>
          <a:ln w="28575">
            <a:solidFill>
              <a:srgbClr val="C00000"/>
            </a:solidFill>
            <a:round/>
            <a:headEnd/>
            <a:tailEnd type="triangle" w="med" len="med"/>
          </a:ln>
        </p:spPr>
      </p:cxnSp>
      <p:sp>
        <p:nvSpPr>
          <p:cNvPr id="1029" name="Text Box 5"/>
          <p:cNvSpPr txBox="1">
            <a:spLocks noChangeArrowheads="1"/>
          </p:cNvSpPr>
          <p:nvPr/>
        </p:nvSpPr>
        <p:spPr bwMode="auto">
          <a:xfrm>
            <a:off x="5867400" y="3581400"/>
            <a:ext cx="7620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Arial" pitchFamily="34" charset="0"/>
                <a:cs typeface="Arial" pitchFamily="34" charset="0"/>
              </a:rPr>
              <a:t>Valve body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V="1">
            <a:off x="6629400" y="3352800"/>
            <a:ext cx="685800" cy="228600"/>
          </a:xfrm>
          <a:prstGeom prst="straightConnector1">
            <a:avLst/>
          </a:prstGeom>
          <a:noFill/>
          <a:ln w="28575">
            <a:solidFill>
              <a:srgbClr val="C00000"/>
            </a:solidFill>
            <a:round/>
            <a:headEnd/>
            <a:tailEnd type="triangle" w="med" len="med"/>
          </a:ln>
        </p:spPr>
      </p:cxnSp>
      <p:sp>
        <p:nvSpPr>
          <p:cNvPr id="1031" name="Text Box 7"/>
          <p:cNvSpPr txBox="1">
            <a:spLocks noChangeArrowheads="1"/>
          </p:cNvSpPr>
          <p:nvPr/>
        </p:nvSpPr>
        <p:spPr bwMode="auto">
          <a:xfrm>
            <a:off x="7848600" y="3962400"/>
            <a:ext cx="914399"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alibri" pitchFamily="34" charset="0"/>
                <a:ea typeface="Arial" pitchFamily="34" charset="0"/>
                <a:cs typeface="Arial" pitchFamily="34" charset="0"/>
              </a:rPr>
              <a:t>Finger pinch point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1032" name="AutoShape 8"/>
          <p:cNvCxnSpPr>
            <a:cxnSpLocks noChangeShapeType="1"/>
            <a:stCxn id="1031" idx="0"/>
          </p:cNvCxnSpPr>
          <p:nvPr/>
        </p:nvCxnSpPr>
        <p:spPr bwMode="auto">
          <a:xfrm flipH="1" flipV="1">
            <a:off x="8077200" y="2590800"/>
            <a:ext cx="228600" cy="1371600"/>
          </a:xfrm>
          <a:prstGeom prst="straightConnector1">
            <a:avLst/>
          </a:prstGeom>
          <a:noFill/>
          <a:ln w="28575">
            <a:solidFill>
              <a:srgbClr val="C00000"/>
            </a:solidFill>
            <a:round/>
            <a:headEnd/>
            <a:tailEnd type="triangle" w="med" len="med"/>
          </a:ln>
        </p:spPr>
      </p:cxnSp>
      <p:pic>
        <p:nvPicPr>
          <p:cNvPr id="52" name="Picture 51" descr="posing.png"/>
          <p:cNvPicPr>
            <a:picLocks noChangeAspect="1"/>
          </p:cNvPicPr>
          <p:nvPr/>
        </p:nvPicPr>
        <p:blipFill>
          <a:blip r:embed="rId6" cstate="print"/>
          <a:stretch>
            <a:fillRect/>
          </a:stretch>
        </p:blipFill>
        <p:spPr>
          <a:xfrm>
            <a:off x="6248400" y="4343400"/>
            <a:ext cx="914400" cy="211039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19049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5FB6058-FADD-4C02-8532-80D8E3F3AD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www.w3.org/XML/1998/namespace"/>
    <ds:schemaRef ds:uri="http://schemas.microsoft.com/sharepoint/v3/fields"/>
    <ds:schemaRef ds:uri="http://schemas.microsoft.com/office/2006/documentManagement/types"/>
    <ds:schemaRef ds:uri="http://purl.org/dc/elements/1.1/"/>
    <ds:schemaRef ds:uri="http://schemas.microsoft.com/sharepoint/v3"/>
    <ds:schemaRef ds:uri="http://purl.org/dc/dcmitype/"/>
    <ds:schemaRef ds:uri="http://schemas.microsoft.com/office/infopath/2007/PartnerControls"/>
    <ds:schemaRef ds:uri="9d51eac6-a7d5-47f5-a119-63d146adb134"/>
    <ds:schemaRef ds:uri="http://schemas.openxmlformats.org/package/2006/metadata/core-properties"/>
    <ds:schemaRef ds:uri="4880e4f8-4b7d-4bdd-91e3-e10d47036eca"/>
    <ds:schemaRef ds:uri="4880E4F8-4B7D-4BDD-91E3-E10D47036ECA"/>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4037</TotalTime>
  <Words>166</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405</cp:revision>
  <dcterms:created xsi:type="dcterms:W3CDTF">2001-05-03T06:07:08Z</dcterms:created>
  <dcterms:modified xsi:type="dcterms:W3CDTF">2024-04-21T11:08:14Z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