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47" autoAdjust="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dirty="0">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0" y="2209800"/>
            <a:ext cx="5562600" cy="1261884"/>
          </a:xfrm>
          <a:prstGeom prst="rect">
            <a:avLst/>
          </a:prstGeom>
          <a:noFill/>
          <a:ln w="9525">
            <a:noFill/>
            <a:miter lim="800000"/>
            <a:headEnd/>
            <a:tailEnd/>
          </a:ln>
        </p:spPr>
        <p:txBody>
          <a:bodyPr wrap="square">
            <a:spAutoFit/>
          </a:bodyPr>
          <a:lstStyle/>
          <a:p>
            <a:r>
              <a:rPr lang="en-US" sz="1600" b="1" dirty="0">
                <a:solidFill>
                  <a:schemeClr val="accent2"/>
                </a:solidFill>
                <a:latin typeface="Calibri" pitchFamily="34" charset="0"/>
                <a:cs typeface="Calibri" pitchFamily="34" charset="0"/>
              </a:rPr>
              <a:t>What happened </a:t>
            </a:r>
          </a:p>
          <a:p>
            <a:pPr algn="just"/>
            <a:r>
              <a:rPr lang="en-US" sz="1200" dirty="0">
                <a:latin typeface="Calibri" pitchFamily="34" charset="0"/>
                <a:cs typeface="Calibri" pitchFamily="34" charset="0"/>
              </a:rPr>
              <a:t>A mechanic was testing the operation of a hydraulic valve and was repositioning the valve gate with his hand inside the valve mechanism.  The control room operator with whom he had been coordinating by radio (to open and close the valve) accidently closed it amputating the mechanics finger tip. </a:t>
            </a:r>
          </a:p>
          <a:p>
            <a:r>
              <a:rPr lang="en-US" sz="1200" dirty="0"/>
              <a:t> </a:t>
            </a:r>
          </a:p>
        </p:txBody>
      </p:sp>
      <p:sp>
        <p:nvSpPr>
          <p:cNvPr id="18" name="Rectangle 4"/>
          <p:cNvSpPr>
            <a:spLocks noChangeArrowheads="1"/>
          </p:cNvSpPr>
          <p:nvPr/>
        </p:nvSpPr>
        <p:spPr bwMode="auto">
          <a:xfrm>
            <a:off x="762000" y="34290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print"/>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graphicFrame>
        <p:nvGraphicFramePr>
          <p:cNvPr id="32" name="Table 31"/>
          <p:cNvGraphicFramePr>
            <a:graphicFrameLocks noGrp="1"/>
          </p:cNvGraphicFramePr>
          <p:nvPr>
            <p:extLst>
              <p:ext uri="{D42A27DB-BD31-4B8C-83A1-F6EECF244321}">
                <p14:modId xmlns:p14="http://schemas.microsoft.com/office/powerpoint/2010/main" val="266777668"/>
              </p:ext>
            </p:extLst>
          </p:nvPr>
        </p:nvGraphicFramePr>
        <p:xfrm>
          <a:off x="1524001" y="762000"/>
          <a:ext cx="7467599" cy="914400"/>
        </p:xfrm>
        <a:graphic>
          <a:graphicData uri="http://schemas.openxmlformats.org/drawingml/2006/table">
            <a:tbl>
              <a:tblPr firstRow="1" bandRow="1">
                <a:tableStyleId>{5C22544A-7EE6-4342-B048-85BDC9FD1C3A}</a:tableStyleId>
              </a:tblPr>
              <a:tblGrid>
                <a:gridCol w="1459916">
                  <a:extLst>
                    <a:ext uri="{9D8B030D-6E8A-4147-A177-3AD203B41FA5}">
                      <a16:colId xmlns:a16="http://schemas.microsoft.com/office/drawing/2014/main" val="20000"/>
                    </a:ext>
                  </a:extLst>
                </a:gridCol>
                <a:gridCol w="2856355">
                  <a:extLst>
                    <a:ext uri="{9D8B030D-6E8A-4147-A177-3AD203B41FA5}">
                      <a16:colId xmlns:a16="http://schemas.microsoft.com/office/drawing/2014/main" val="20001"/>
                    </a:ext>
                  </a:extLst>
                </a:gridCol>
                <a:gridCol w="1060399">
                  <a:extLst>
                    <a:ext uri="{9D8B030D-6E8A-4147-A177-3AD203B41FA5}">
                      <a16:colId xmlns:a16="http://schemas.microsoft.com/office/drawing/2014/main" val="20002"/>
                    </a:ext>
                  </a:extLst>
                </a:gridCol>
                <a:gridCol w="2090929">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LTI (#32) </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tx1"/>
                          </a:solidFill>
                          <a:latin typeface="Calibri" pitchFamily="34" charset="0"/>
                          <a:ea typeface="+mn-ea"/>
                          <a:cs typeface="Calibri" pitchFamily="34" charset="0"/>
                        </a:rPr>
                        <a:t>1090549</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11/08/2015 (16:40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err="1">
                          <a:solidFill>
                            <a:schemeClr val="dk1"/>
                          </a:solidFill>
                          <a:latin typeface="Calibri" pitchFamily="34" charset="0"/>
                          <a:ea typeface="+mn-ea"/>
                          <a:cs typeface="Calibri" pitchFamily="34" charset="0"/>
                        </a:rPr>
                        <a:t>Saih</a:t>
                      </a:r>
                      <a:r>
                        <a:rPr lang="en-US" sz="1400" b="0" kern="1200" dirty="0">
                          <a:solidFill>
                            <a:schemeClr val="dk1"/>
                          </a:solidFill>
                          <a:latin typeface="Calibri" pitchFamily="34" charset="0"/>
                          <a:ea typeface="+mn-ea"/>
                          <a:cs typeface="Calibri" pitchFamily="34" charset="0"/>
                        </a:rPr>
                        <a:t> </a:t>
                      </a:r>
                      <a:r>
                        <a:rPr lang="en-US" sz="1400" b="0" kern="1200" dirty="0" err="1">
                          <a:solidFill>
                            <a:schemeClr val="dk1"/>
                          </a:solidFill>
                          <a:latin typeface="Calibri" pitchFamily="34" charset="0"/>
                          <a:ea typeface="+mn-ea"/>
                          <a:cs typeface="Calibri" pitchFamily="34" charset="0"/>
                        </a:rPr>
                        <a:t>Rawl</a:t>
                      </a:r>
                      <a:r>
                        <a:rPr lang="en-US" sz="1400" b="0" kern="1200" dirty="0">
                          <a:solidFill>
                            <a:schemeClr val="dk1"/>
                          </a:solidFill>
                          <a:latin typeface="Calibri" pitchFamily="34" charset="0"/>
                          <a:ea typeface="+mn-ea"/>
                          <a:cs typeface="Calibri" pitchFamily="34" charset="0"/>
                        </a:rPr>
                        <a:t> pumping</a:t>
                      </a:r>
                      <a:r>
                        <a:rPr lang="en-US" sz="1400" b="0" kern="1200" baseline="0" dirty="0">
                          <a:solidFill>
                            <a:schemeClr val="dk1"/>
                          </a:solidFill>
                          <a:latin typeface="Calibri" pitchFamily="34" charset="0"/>
                          <a:ea typeface="+mn-ea"/>
                          <a:cs typeface="Calibri" pitchFamily="34" charset="0"/>
                        </a:rPr>
                        <a:t> station</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533400" y="3886200"/>
            <a:ext cx="5181600" cy="838200"/>
          </a:xfrm>
          <a:prstGeom prst="wedgeRoundRectCallout">
            <a:avLst>
              <a:gd name="adj1" fmla="val 65014"/>
              <a:gd name="adj2" fmla="val 94624"/>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GB" sz="1200" dirty="0">
                <a:solidFill>
                  <a:srgbClr val="000000"/>
                </a:solidFill>
                <a:latin typeface="Calibri" pitchFamily="34" charset="0"/>
                <a:cs typeface="Calibri" pitchFamily="34" charset="0"/>
              </a:rPr>
              <a:t>Do you  keep your fingers out of the “line of fire”?</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ensure clear communication?  </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ensure equipment is isolated? </a:t>
            </a:r>
          </a:p>
          <a:p>
            <a:pPr marL="342900" indent="-342900">
              <a:buFont typeface="Arial" charset="0"/>
              <a:buAutoNum type="arabicPeriod"/>
            </a:pPr>
            <a:r>
              <a:rPr lang="en-GB" sz="1200" dirty="0">
                <a:solidFill>
                  <a:srgbClr val="000000"/>
                </a:solidFill>
                <a:latin typeface="Calibri" pitchFamily="34" charset="0"/>
                <a:cs typeface="Calibri" pitchFamily="34" charset="0"/>
              </a:rPr>
              <a:t>Do you know when a PTW is needed?</a:t>
            </a:r>
          </a:p>
        </p:txBody>
      </p:sp>
      <p:pic>
        <p:nvPicPr>
          <p:cNvPr id="33" name="Picture 32" descr="Trapped Fingers.png"/>
          <p:cNvPicPr>
            <a:picLocks noChangeAspect="1"/>
          </p:cNvPicPr>
          <p:nvPr/>
        </p:nvPicPr>
        <p:blipFill>
          <a:blip r:embed="rId4" cstate="print"/>
          <a:stretch>
            <a:fillRect/>
          </a:stretch>
        </p:blipFill>
        <p:spPr>
          <a:xfrm>
            <a:off x="152401" y="762000"/>
            <a:ext cx="1295400" cy="1295401"/>
          </a:xfrm>
          <a:prstGeom prst="rect">
            <a:avLst/>
          </a:prstGeom>
        </p:spPr>
      </p:pic>
      <p:pic>
        <p:nvPicPr>
          <p:cNvPr id="1026" name="Picture 1" descr="cid:image002.jpg@01D0D4D2.1CF6EE70"/>
          <p:cNvPicPr>
            <a:picLocks noChangeAspect="1" noChangeArrowheads="1"/>
          </p:cNvPicPr>
          <p:nvPr/>
        </p:nvPicPr>
        <p:blipFill>
          <a:blip r:embed="rId5" cstate="print"/>
          <a:srcRect/>
          <a:stretch>
            <a:fillRect/>
          </a:stretch>
        </p:blipFill>
        <p:spPr bwMode="auto">
          <a:xfrm>
            <a:off x="5791200" y="1828800"/>
            <a:ext cx="3013977" cy="2057400"/>
          </a:xfrm>
          <a:prstGeom prst="rect">
            <a:avLst/>
          </a:prstGeom>
          <a:noFill/>
          <a:ln w="9525">
            <a:noFill/>
            <a:miter lim="800000"/>
            <a:headEnd/>
            <a:tailEnd/>
          </a:ln>
        </p:spPr>
      </p:pic>
      <p:sp>
        <p:nvSpPr>
          <p:cNvPr id="1027" name="Text Box 3"/>
          <p:cNvSpPr txBox="1">
            <a:spLocks noChangeArrowheads="1"/>
          </p:cNvSpPr>
          <p:nvPr/>
        </p:nvSpPr>
        <p:spPr bwMode="auto">
          <a:xfrm>
            <a:off x="5791200" y="1905000"/>
            <a:ext cx="1066799" cy="228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Calibri" pitchFamily="34" charset="0"/>
                <a:ea typeface="Arial" pitchFamily="34" charset="0"/>
                <a:cs typeface="Arial" pitchFamily="34" charset="0"/>
              </a:rPr>
              <a:t>Open valve gate</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cxnSp>
        <p:nvCxnSpPr>
          <p:cNvPr id="1028" name="AutoShape 4"/>
          <p:cNvCxnSpPr>
            <a:cxnSpLocks noChangeShapeType="1"/>
          </p:cNvCxnSpPr>
          <p:nvPr/>
        </p:nvCxnSpPr>
        <p:spPr bwMode="auto">
          <a:xfrm>
            <a:off x="6858000" y="2133600"/>
            <a:ext cx="762000" cy="914400"/>
          </a:xfrm>
          <a:prstGeom prst="straightConnector1">
            <a:avLst/>
          </a:prstGeom>
          <a:noFill/>
          <a:ln w="28575">
            <a:solidFill>
              <a:srgbClr val="C00000"/>
            </a:solidFill>
            <a:round/>
            <a:headEnd/>
            <a:tailEnd type="triangle" w="med" len="med"/>
          </a:ln>
        </p:spPr>
      </p:cxnSp>
      <p:sp>
        <p:nvSpPr>
          <p:cNvPr id="1029" name="Text Box 5"/>
          <p:cNvSpPr txBox="1">
            <a:spLocks noChangeArrowheads="1"/>
          </p:cNvSpPr>
          <p:nvPr/>
        </p:nvSpPr>
        <p:spPr bwMode="auto">
          <a:xfrm>
            <a:off x="5867400" y="3581400"/>
            <a:ext cx="762000" cy="2286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Calibri" pitchFamily="34" charset="0"/>
                <a:ea typeface="Arial" pitchFamily="34" charset="0"/>
                <a:cs typeface="Arial" pitchFamily="34" charset="0"/>
              </a:rPr>
              <a:t>Valve body</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cxnSp>
        <p:nvCxnSpPr>
          <p:cNvPr id="1030" name="AutoShape 6"/>
          <p:cNvCxnSpPr>
            <a:cxnSpLocks noChangeShapeType="1"/>
          </p:cNvCxnSpPr>
          <p:nvPr/>
        </p:nvCxnSpPr>
        <p:spPr bwMode="auto">
          <a:xfrm flipV="1">
            <a:off x="6629400" y="3352800"/>
            <a:ext cx="685800" cy="228600"/>
          </a:xfrm>
          <a:prstGeom prst="straightConnector1">
            <a:avLst/>
          </a:prstGeom>
          <a:noFill/>
          <a:ln w="28575">
            <a:solidFill>
              <a:srgbClr val="C00000"/>
            </a:solidFill>
            <a:round/>
            <a:headEnd/>
            <a:tailEnd type="triangle" w="med" len="med"/>
          </a:ln>
        </p:spPr>
      </p:cxnSp>
      <p:sp>
        <p:nvSpPr>
          <p:cNvPr id="1031" name="Text Box 7"/>
          <p:cNvSpPr txBox="1">
            <a:spLocks noChangeArrowheads="1"/>
          </p:cNvSpPr>
          <p:nvPr/>
        </p:nvSpPr>
        <p:spPr bwMode="auto">
          <a:xfrm>
            <a:off x="7848600" y="3962400"/>
            <a:ext cx="914399" cy="38100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a:ln>
                  <a:noFill/>
                </a:ln>
                <a:solidFill>
                  <a:schemeClr val="tx1"/>
                </a:solidFill>
                <a:effectLst/>
                <a:latin typeface="Calibri" pitchFamily="34" charset="0"/>
                <a:ea typeface="Arial" pitchFamily="34" charset="0"/>
                <a:cs typeface="Arial" pitchFamily="34" charset="0"/>
              </a:rPr>
              <a:t>Finger pinch point</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cxnSp>
        <p:nvCxnSpPr>
          <p:cNvPr id="1032" name="AutoShape 8"/>
          <p:cNvCxnSpPr>
            <a:cxnSpLocks noChangeShapeType="1"/>
            <a:stCxn id="1031" idx="0"/>
          </p:cNvCxnSpPr>
          <p:nvPr/>
        </p:nvCxnSpPr>
        <p:spPr bwMode="auto">
          <a:xfrm flipH="1" flipV="1">
            <a:off x="8077200" y="2590800"/>
            <a:ext cx="228600" cy="1371600"/>
          </a:xfrm>
          <a:prstGeom prst="straightConnector1">
            <a:avLst/>
          </a:prstGeom>
          <a:noFill/>
          <a:ln w="28575">
            <a:solidFill>
              <a:srgbClr val="C00000"/>
            </a:solidFill>
            <a:round/>
            <a:headEnd/>
            <a:tailEnd type="triangle" w="med" len="med"/>
          </a:ln>
        </p:spPr>
      </p:cxnSp>
      <p:pic>
        <p:nvPicPr>
          <p:cNvPr id="52" name="Picture 51" descr="posing.png"/>
          <p:cNvPicPr>
            <a:picLocks noChangeAspect="1"/>
          </p:cNvPicPr>
          <p:nvPr/>
        </p:nvPicPr>
        <p:blipFill>
          <a:blip r:embed="rId6" cstate="print"/>
          <a:stretch>
            <a:fillRect/>
          </a:stretch>
        </p:blipFill>
        <p:spPr>
          <a:xfrm>
            <a:off x="6248400" y="4343400"/>
            <a:ext cx="914400" cy="2110396"/>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19049</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786213C7-432C-42AD-AA86-7638616B4B20}"/>
</file>

<file path=customXml/itemProps2.xml><?xml version="1.0" encoding="utf-8"?>
<ds:datastoreItem xmlns:ds="http://schemas.openxmlformats.org/officeDocument/2006/customXml" ds:itemID="{85FDC16C-F63C-417A-BF49-6BFDCAFEB574}">
  <ds:schemaRefs>
    <ds:schemaRef ds:uri="http://schemas.microsoft.com/sharepoint/v3/contenttype/forms"/>
  </ds:schemaRefs>
</ds:datastoreItem>
</file>

<file path=customXml/itemProps3.xml><?xml version="1.0" encoding="utf-8"?>
<ds:datastoreItem xmlns:ds="http://schemas.openxmlformats.org/officeDocument/2006/customXml" ds:itemID="{3A5D88EA-5F43-417B-8A80-9407E5803871}">
  <ds:schemaRefs>
    <ds:schemaRef ds:uri="http://www.w3.org/XML/1998/namespace"/>
    <ds:schemaRef ds:uri="http://schemas.microsoft.com/sharepoint/v3/fields"/>
    <ds:schemaRef ds:uri="http://schemas.microsoft.com/office/2006/documentManagement/types"/>
    <ds:schemaRef ds:uri="http://purl.org/dc/elements/1.1/"/>
    <ds:schemaRef ds:uri="http://schemas.microsoft.com/sharepoint/v3"/>
    <ds:schemaRef ds:uri="http://purl.org/dc/dcmitype/"/>
    <ds:schemaRef ds:uri="http://schemas.microsoft.com/office/infopath/2007/PartnerControls"/>
    <ds:schemaRef ds:uri="9d51eac6-a7d5-47f5-a119-63d146adb134"/>
    <ds:schemaRef ds:uri="http://schemas.openxmlformats.org/package/2006/metadata/core-properties"/>
    <ds:schemaRef ds:uri="4880e4f8-4b7d-4bdd-91e3-e10d47036eca"/>
    <ds:schemaRef ds:uri="4880E4F8-4B7D-4BDD-91E3-E10D47036ECA"/>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4037</TotalTime>
  <Words>166</Words>
  <Application>Microsoft Office PowerPoint</Application>
  <PresentationFormat>On-screen Show (4:3)</PresentationFormat>
  <Paragraphs>31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405</cp:revision>
  <dcterms:created xsi:type="dcterms:W3CDTF">2001-05-03T06:07:08Z</dcterms:created>
  <dcterms:modified xsi:type="dcterms:W3CDTF">2024-04-21T11:08:14Z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