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6"/>
  </p:notesMasterIdLst>
  <p:handoutMasterIdLst>
    <p:handoutMasterId r:id="rId7"/>
  </p:handoutMasterIdLst>
  <p:sldIdLst>
    <p:sldId id="261" r:id="rId5"/>
  </p:sldIdLst>
  <p:sldSz cx="9144000" cy="6858000" type="screen4x3"/>
  <p:notesSz cx="6670675" cy="9929813"/>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8">
          <p15:clr>
            <a:srgbClr val="A4A3A4"/>
          </p15:clr>
        </p15:guide>
        <p15:guide id="2" pos="210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DD5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747" autoAdjust="0"/>
  </p:normalViewPr>
  <p:slideViewPr>
    <p:cSldViewPr>
      <p:cViewPr varScale="1">
        <p:scale>
          <a:sx n="69" d="100"/>
          <a:sy n="69" d="100"/>
        </p:scale>
        <p:origin x="118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70" y="-108"/>
      </p:cViewPr>
      <p:guideLst>
        <p:guide orient="horz" pos="3128"/>
        <p:guide pos="210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890838"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9219" name="Rectangle 3"/>
          <p:cNvSpPr>
            <a:spLocks noGrp="1" noChangeArrowheads="1"/>
          </p:cNvSpPr>
          <p:nvPr>
            <p:ph type="dt" sz="quarter" idx="1"/>
          </p:nvPr>
        </p:nvSpPr>
        <p:spPr bwMode="auto">
          <a:xfrm>
            <a:off x="3779838" y="0"/>
            <a:ext cx="2890837"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9220" name="Rectangle 4"/>
          <p:cNvSpPr>
            <a:spLocks noGrp="1" noChangeArrowheads="1"/>
          </p:cNvSpPr>
          <p:nvPr>
            <p:ph type="ftr" sz="quarter" idx="2"/>
          </p:nvPr>
        </p:nvSpPr>
        <p:spPr bwMode="auto">
          <a:xfrm>
            <a:off x="0" y="9432925"/>
            <a:ext cx="2890838"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9221" name="Rectangle 5"/>
          <p:cNvSpPr>
            <a:spLocks noGrp="1" noChangeArrowheads="1"/>
          </p:cNvSpPr>
          <p:nvPr>
            <p:ph type="sldNum" sz="quarter" idx="3"/>
          </p:nvPr>
        </p:nvSpPr>
        <p:spPr bwMode="auto">
          <a:xfrm>
            <a:off x="3779838" y="9432925"/>
            <a:ext cx="2890837"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47850DC-4B7B-4DDB-AF95-BE45BC800185}" type="slidenum">
              <a:rPr lang="en-US"/>
              <a:pPr>
                <a:defRPr/>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890838"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8195" name="Rectangle 3"/>
          <p:cNvSpPr>
            <a:spLocks noGrp="1" noChangeArrowheads="1"/>
          </p:cNvSpPr>
          <p:nvPr>
            <p:ph type="dt" idx="1"/>
          </p:nvPr>
        </p:nvSpPr>
        <p:spPr bwMode="auto">
          <a:xfrm>
            <a:off x="3779838" y="0"/>
            <a:ext cx="2890837"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7172" name="Rectangle 4"/>
          <p:cNvSpPr>
            <a:spLocks noGrp="1" noRot="1" noChangeAspect="1" noChangeArrowheads="1" noTextEdit="1"/>
          </p:cNvSpPr>
          <p:nvPr>
            <p:ph type="sldImg" idx="2"/>
          </p:nvPr>
        </p:nvSpPr>
        <p:spPr bwMode="auto">
          <a:xfrm>
            <a:off x="852488" y="744538"/>
            <a:ext cx="4965700" cy="3724275"/>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889000" y="4716463"/>
            <a:ext cx="4892675" cy="44688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9432925"/>
            <a:ext cx="2890838"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8199" name="Rectangle 7"/>
          <p:cNvSpPr>
            <a:spLocks noGrp="1" noChangeArrowheads="1"/>
          </p:cNvSpPr>
          <p:nvPr>
            <p:ph type="sldNum" sz="quarter" idx="5"/>
          </p:nvPr>
        </p:nvSpPr>
        <p:spPr bwMode="auto">
          <a:xfrm>
            <a:off x="3779838" y="9432925"/>
            <a:ext cx="2890837"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D9F01EB-EC81-47AB-BA30-57B692915657}"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D641B58E-A7C1-4628-991B-46E81AD7F1F5}" type="slidenum">
              <a:rPr lang="en-US" smtClean="0"/>
              <a:pPr/>
              <a:t>1</a:t>
            </a:fld>
            <a:endParaRPr lang="en-US" dirty="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lgn="ctr">
              <a:defRPr/>
            </a:lvl1pPr>
          </a:lstStyle>
          <a:p>
            <a:pPr>
              <a:defRPr/>
            </a:pPr>
            <a:fld id="{4F40A6A1-EDEA-49E7-9EBE-CCE48D7C39AA}"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077200" cy="685800"/>
          </a:xfrm>
          <a:prstGeom prst="rect">
            <a:avLst/>
          </a:prstGeom>
        </p:spPr>
        <p:txBody>
          <a:bodyPr/>
          <a:lstStyle>
            <a:lvl1pPr>
              <a:defRPr sz="2000"/>
            </a:lvl1pPr>
          </a:lstStyle>
          <a:p>
            <a:r>
              <a:rPr lang="en-US"/>
              <a:t>Click to edit Master title style</a:t>
            </a:r>
            <a:endParaRPr lang="en-US" dirty="0"/>
          </a:p>
        </p:txBody>
      </p:sp>
      <p:sp>
        <p:nvSpPr>
          <p:cNvPr id="3" name="Rectangle 4"/>
          <p:cNvSpPr>
            <a:spLocks noGrp="1" noChangeArrowheads="1"/>
          </p:cNvSpPr>
          <p:nvPr>
            <p:ph type="dt" sz="half" idx="10"/>
          </p:nvPr>
        </p:nvSpPr>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p:txBody>
          <a:bodyPr/>
          <a:lstStyle>
            <a:lvl1pPr algn="ctr">
              <a:defRPr/>
            </a:lvl1pPr>
          </a:lstStyle>
          <a:p>
            <a:pPr>
              <a:defRPr/>
            </a:pPr>
            <a:fld id="{08737962-356F-4FE4-81D9-35F7017D157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p:txBody>
          <a:bodyPr/>
          <a:lstStyle>
            <a:lvl1pPr algn="ctr">
              <a:defRPr/>
            </a:lvl1pPr>
          </a:lstStyle>
          <a:p>
            <a:pPr>
              <a:defRPr/>
            </a:pPr>
            <a:fld id="{AEA803EE-8FA3-4F22-9D29-81750D76E988}"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p:txBody>
          <a:bodyPr/>
          <a:lstStyle>
            <a:lvl1pPr algn="ctr">
              <a:defRPr/>
            </a:lvl1pPr>
          </a:lstStyle>
          <a:p>
            <a:pPr>
              <a:defRPr/>
            </a:pPr>
            <a:fld id="{3D438053-C4AA-4E08-BCC6-BC89ADAA5D9C}"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06026161-7E6D-47DA-9480-04F3657FA99F}" type="slidenum">
              <a:rPr lang="en-US"/>
              <a:pPr>
                <a:defRPr/>
              </a:pPr>
              <a:t>‹#›</a:t>
            </a:fld>
            <a:endParaRPr lang="en-US" dirty="0"/>
          </a:p>
        </p:txBody>
      </p:sp>
      <p:sp>
        <p:nvSpPr>
          <p:cNvPr id="7" name="TextBox 6"/>
          <p:cNvSpPr txBox="1"/>
          <p:nvPr userDrawn="1"/>
        </p:nvSpPr>
        <p:spPr>
          <a:xfrm>
            <a:off x="762000" y="228600"/>
            <a:ext cx="7467600" cy="400050"/>
          </a:xfrm>
          <a:prstGeom prst="rect">
            <a:avLst/>
          </a:prstGeom>
          <a:noFill/>
        </p:spPr>
        <p:txBody>
          <a:bodyPr>
            <a:spAutoFit/>
          </a:bodyPr>
          <a:lstStyle/>
          <a:p>
            <a:pPr>
              <a:defRPr/>
            </a:pPr>
            <a:r>
              <a:rPr lang="en-US" sz="2000" b="1" i="1" kern="0" dirty="0">
                <a:solidFill>
                  <a:srgbClr val="CCCCFF"/>
                </a:solidFill>
                <a:latin typeface="Arial"/>
                <a:ea typeface="+mj-ea"/>
                <a:cs typeface="Arial"/>
              </a:rPr>
              <a:t>Main contractor name – LTI# - Date of incident</a:t>
            </a:r>
            <a:endParaRPr lang="en-US" dirty="0"/>
          </a:p>
        </p:txBody>
      </p:sp>
      <p:sp>
        <p:nvSpPr>
          <p:cNvPr id="8" name="Rectangle 7"/>
          <p:cNvSpPr/>
          <p:nvPr userDrawn="1"/>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a:lstStyle/>
          <a:p>
            <a:pPr>
              <a:defRPr/>
            </a:pPr>
            <a:endParaRPr lang="en-US" dirty="0"/>
          </a:p>
        </p:txBody>
      </p:sp>
      <p:pic>
        <p:nvPicPr>
          <p:cNvPr id="1032" name="Content Placeholder 3" descr="PPT option1.jpg"/>
          <p:cNvPicPr>
            <a:picLocks noChangeAspect="1"/>
          </p:cNvPicPr>
          <p:nvPr userDrawn="1"/>
        </p:nvPicPr>
        <p:blipFill>
          <a:blip r:embed="rId6" cstate="print"/>
          <a:srcRect/>
          <a:stretch>
            <a:fillRect/>
          </a:stretch>
        </p:blipFill>
        <p:spPr bwMode="auto">
          <a:xfrm>
            <a:off x="-11113" y="0"/>
            <a:ext cx="9155113"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63" r:id="rId1"/>
    <p:sldLayoutId id="2147483964" r:id="rId2"/>
    <p:sldLayoutId id="2147483965" r:id="rId3"/>
    <p:sldLayoutId id="2147483966" r:id="rId4"/>
  </p:sldLayoutIdLst>
  <p:hf hdr="0" ftr="0" dt="0"/>
  <p:txStyles>
    <p:titleStyle>
      <a:lvl1pPr algn="ctr" rtl="0" eaLnBrk="0" fontAlgn="base" hangingPunct="0">
        <a:spcBef>
          <a:spcPct val="0"/>
        </a:spcBef>
        <a:spcAft>
          <a:spcPct val="0"/>
        </a:spcAft>
        <a:defRPr sz="2000" i="1">
          <a:solidFill>
            <a:schemeClr val="hlink"/>
          </a:solidFill>
          <a:latin typeface="+mj-lt"/>
          <a:ea typeface="+mj-ea"/>
          <a:cs typeface="+mj-cs"/>
        </a:defRPr>
      </a:lvl1pPr>
      <a:lvl2pPr algn="ctr" rtl="0" eaLnBrk="0" fontAlgn="base" hangingPunct="0">
        <a:spcBef>
          <a:spcPct val="0"/>
        </a:spcBef>
        <a:spcAft>
          <a:spcPct val="0"/>
        </a:spcAft>
        <a:defRPr sz="2000" i="1">
          <a:solidFill>
            <a:schemeClr val="hlink"/>
          </a:solidFill>
          <a:latin typeface="Arial" charset="0"/>
          <a:cs typeface="Arial" charset="0"/>
        </a:defRPr>
      </a:lvl2pPr>
      <a:lvl3pPr algn="ctr" rtl="0" eaLnBrk="0" fontAlgn="base" hangingPunct="0">
        <a:spcBef>
          <a:spcPct val="0"/>
        </a:spcBef>
        <a:spcAft>
          <a:spcPct val="0"/>
        </a:spcAft>
        <a:defRPr sz="2000" i="1">
          <a:solidFill>
            <a:schemeClr val="hlink"/>
          </a:solidFill>
          <a:latin typeface="Arial" charset="0"/>
          <a:cs typeface="Arial" charset="0"/>
        </a:defRPr>
      </a:lvl3pPr>
      <a:lvl4pPr algn="ctr" rtl="0" eaLnBrk="0" fontAlgn="base" hangingPunct="0">
        <a:spcBef>
          <a:spcPct val="0"/>
        </a:spcBef>
        <a:spcAft>
          <a:spcPct val="0"/>
        </a:spcAft>
        <a:defRPr sz="2000" i="1">
          <a:solidFill>
            <a:schemeClr val="hlink"/>
          </a:solidFill>
          <a:latin typeface="Arial" charset="0"/>
          <a:cs typeface="Arial" charset="0"/>
        </a:defRPr>
      </a:lvl4pPr>
      <a:lvl5pPr algn="ctr" rtl="0" eaLnBrk="0" fontAlgn="base" hangingPunct="0">
        <a:spcBef>
          <a:spcPct val="0"/>
        </a:spcBef>
        <a:spcAft>
          <a:spcPct val="0"/>
        </a:spcAft>
        <a:defRPr sz="2000" i="1">
          <a:solidFill>
            <a:schemeClr val="hlink"/>
          </a:solidFill>
          <a:latin typeface="Arial" charset="0"/>
          <a:cs typeface="Arial" charset="0"/>
        </a:defRPr>
      </a:lvl5pPr>
      <a:lvl6pPr marL="457200" algn="ctr" rtl="0" eaLnBrk="0" fontAlgn="base" hangingPunct="0">
        <a:spcBef>
          <a:spcPct val="0"/>
        </a:spcBef>
        <a:spcAft>
          <a:spcPct val="0"/>
        </a:spcAft>
        <a:defRPr sz="2800">
          <a:solidFill>
            <a:schemeClr val="hlink"/>
          </a:solidFill>
          <a:latin typeface="Arial" charset="0"/>
          <a:cs typeface="Arial" charset="0"/>
        </a:defRPr>
      </a:lvl6pPr>
      <a:lvl7pPr marL="914400" algn="ctr" rtl="0" eaLnBrk="0" fontAlgn="base" hangingPunct="0">
        <a:spcBef>
          <a:spcPct val="0"/>
        </a:spcBef>
        <a:spcAft>
          <a:spcPct val="0"/>
        </a:spcAft>
        <a:defRPr sz="2800">
          <a:solidFill>
            <a:schemeClr val="hlink"/>
          </a:solidFill>
          <a:latin typeface="Arial" charset="0"/>
          <a:cs typeface="Arial" charset="0"/>
        </a:defRPr>
      </a:lvl7pPr>
      <a:lvl8pPr marL="1371600" algn="ctr" rtl="0" eaLnBrk="0" fontAlgn="base" hangingPunct="0">
        <a:spcBef>
          <a:spcPct val="0"/>
        </a:spcBef>
        <a:spcAft>
          <a:spcPct val="0"/>
        </a:spcAft>
        <a:defRPr sz="2800">
          <a:solidFill>
            <a:schemeClr val="hlink"/>
          </a:solidFill>
          <a:latin typeface="Arial" charset="0"/>
          <a:cs typeface="Arial" charset="0"/>
        </a:defRPr>
      </a:lvl8pPr>
      <a:lvl9pPr marL="1828800" algn="ctr" rtl="0" eaLnBrk="0" fontAlgn="base" hangingPunct="0">
        <a:spcBef>
          <a:spcPct val="0"/>
        </a:spcBef>
        <a:spcAft>
          <a:spcPct val="0"/>
        </a:spcAft>
        <a:defRPr sz="2800">
          <a:solidFill>
            <a:schemeClr val="hlink"/>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p:cNvSpPr>
            <a:spLocks noChangeArrowheads="1"/>
          </p:cNvSpPr>
          <p:nvPr/>
        </p:nvSpPr>
        <p:spPr bwMode="auto">
          <a:xfrm>
            <a:off x="609600" y="0"/>
            <a:ext cx="7772400" cy="1143000"/>
          </a:xfrm>
          <a:prstGeom prst="rect">
            <a:avLst/>
          </a:prstGeom>
          <a:noFill/>
          <a:ln w="9525">
            <a:noFill/>
            <a:miter lim="800000"/>
            <a:headEnd/>
            <a:tailEnd/>
          </a:ln>
        </p:spPr>
        <p:txBody>
          <a:bodyPr anchor="ctr"/>
          <a:lstStyle/>
          <a:p>
            <a:pPr algn="ctr"/>
            <a:endParaRPr lang="en-US" sz="2800" b="1" dirty="0">
              <a:solidFill>
                <a:schemeClr val="hlink"/>
              </a:solidFill>
              <a:latin typeface="Arial" charset="0"/>
              <a:cs typeface="Arial" charset="0"/>
            </a:endParaRPr>
          </a:p>
        </p:txBody>
      </p:sp>
      <p:sp>
        <p:nvSpPr>
          <p:cNvPr id="6" name="TextBox 5"/>
          <p:cNvSpPr txBox="1"/>
          <p:nvPr/>
        </p:nvSpPr>
        <p:spPr>
          <a:xfrm>
            <a:off x="1143000" y="1600200"/>
            <a:ext cx="8153400" cy="1570038"/>
          </a:xfrm>
          <a:prstGeom prst="rect">
            <a:avLst/>
          </a:prstGeom>
          <a:noFill/>
        </p:spPr>
        <p:txBody>
          <a:bodyPr>
            <a:spAutoFit/>
          </a:bodyPr>
          <a:lstStyle/>
          <a:p>
            <a:pPr>
              <a:buFont typeface="Arial" pitchFamily="34" charset="0"/>
              <a:buChar char="•"/>
              <a:defRPr/>
            </a:pPr>
            <a:endParaRPr lang="en-US" sz="1600" dirty="0">
              <a:solidFill>
                <a:schemeClr val="accent2">
                  <a:lumMod val="60000"/>
                  <a:lumOff val="40000"/>
                </a:schemeClr>
              </a:solidFill>
              <a:latin typeface="Calibri" pitchFamily="34" charset="0"/>
              <a:cs typeface="Calibri" pitchFamily="34" charset="0"/>
            </a:endParaRPr>
          </a:p>
          <a:p>
            <a:pPr>
              <a:buFont typeface="Arial" pitchFamily="34" charset="0"/>
              <a:buChar char="•"/>
              <a:defRPr/>
            </a:pPr>
            <a:endParaRPr lang="en-US" sz="1600" dirty="0">
              <a:solidFill>
                <a:schemeClr val="accent2">
                  <a:lumMod val="60000"/>
                  <a:lumOff val="40000"/>
                </a:schemeClr>
              </a:solidFill>
              <a:latin typeface="Calibri" pitchFamily="34" charset="0"/>
              <a:cs typeface="Calibri" pitchFamily="34" charset="0"/>
            </a:endParaRPr>
          </a:p>
          <a:p>
            <a:pPr>
              <a:defRPr/>
            </a:pPr>
            <a:endParaRPr lang="en-US" sz="1600" dirty="0">
              <a:solidFill>
                <a:schemeClr val="accent2">
                  <a:lumMod val="60000"/>
                  <a:lumOff val="40000"/>
                </a:schemeClr>
              </a:solidFill>
              <a:latin typeface="Calibri" pitchFamily="34" charset="0"/>
              <a:cs typeface="Calibri" pitchFamily="34" charset="0"/>
            </a:endParaRPr>
          </a:p>
          <a:p>
            <a:pPr>
              <a:defRPr/>
            </a:pPr>
            <a:endParaRPr lang="en-US" dirty="0">
              <a:latin typeface="Calibri" pitchFamily="34" charset="0"/>
              <a:cs typeface="Calibri" pitchFamily="34" charset="0"/>
            </a:endParaRPr>
          </a:p>
          <a:p>
            <a:pPr>
              <a:defRPr/>
            </a:pPr>
            <a:r>
              <a:rPr lang="en-US" dirty="0">
                <a:latin typeface="Calibri" pitchFamily="34" charset="0"/>
                <a:cs typeface="Calibri" pitchFamily="34" charset="0"/>
              </a:rPr>
              <a:t> </a:t>
            </a:r>
          </a:p>
        </p:txBody>
      </p:sp>
      <p:sp>
        <p:nvSpPr>
          <p:cNvPr id="6148" name="Rectangle 5"/>
          <p:cNvSpPr>
            <a:spLocks noChangeArrowheads="1"/>
          </p:cNvSpPr>
          <p:nvPr/>
        </p:nvSpPr>
        <p:spPr bwMode="auto">
          <a:xfrm>
            <a:off x="0" y="152400"/>
            <a:ext cx="9144000" cy="609600"/>
          </a:xfrm>
          <a:prstGeom prst="rect">
            <a:avLst/>
          </a:prstGeom>
          <a:noFill/>
          <a:ln w="9525">
            <a:noFill/>
            <a:miter lim="800000"/>
            <a:headEnd/>
            <a:tailEnd/>
          </a:ln>
        </p:spPr>
        <p:txBody>
          <a:bodyPr/>
          <a:lstStyle/>
          <a:p>
            <a:pPr algn="ctr"/>
            <a:endParaRPr lang="en-GB" b="1" dirty="0">
              <a:solidFill>
                <a:srgbClr val="FFFFFF"/>
              </a:solidFill>
              <a:latin typeface="Calibri" pitchFamily="34" charset="0"/>
              <a:cs typeface="Calibri" pitchFamily="34" charset="0"/>
            </a:endParaRPr>
          </a:p>
        </p:txBody>
      </p:sp>
      <p:sp>
        <p:nvSpPr>
          <p:cNvPr id="6149" name="Rectangle 4"/>
          <p:cNvSpPr>
            <a:spLocks noChangeArrowheads="1"/>
          </p:cNvSpPr>
          <p:nvPr/>
        </p:nvSpPr>
        <p:spPr bwMode="auto">
          <a:xfrm>
            <a:off x="0" y="44450"/>
            <a:ext cx="184150" cy="368300"/>
          </a:xfrm>
          <a:prstGeom prst="rect">
            <a:avLst/>
          </a:prstGeom>
          <a:noFill/>
          <a:ln w="9525">
            <a:noFill/>
            <a:miter lim="800000"/>
            <a:headEnd/>
            <a:tailEnd/>
          </a:ln>
        </p:spPr>
        <p:txBody>
          <a:bodyPr wrap="none" anchor="ctr">
            <a:spAutoFit/>
          </a:bodyPr>
          <a:lstStyle/>
          <a:p>
            <a:pPr eaLnBrk="1" hangingPunct="1"/>
            <a:endParaRPr lang="en-US" sz="1800" dirty="0">
              <a:latin typeface="Calibri" pitchFamily="34" charset="0"/>
              <a:cs typeface="Calibri" pitchFamily="34" charset="0"/>
            </a:endParaRPr>
          </a:p>
        </p:txBody>
      </p:sp>
      <p:sp>
        <p:nvSpPr>
          <p:cNvPr id="6150" name="Rectangle 5"/>
          <p:cNvSpPr>
            <a:spLocks noChangeArrowheads="1"/>
          </p:cNvSpPr>
          <p:nvPr/>
        </p:nvSpPr>
        <p:spPr bwMode="auto">
          <a:xfrm>
            <a:off x="0" y="227013"/>
            <a:ext cx="396875" cy="460375"/>
          </a:xfrm>
          <a:prstGeom prst="rect">
            <a:avLst/>
          </a:prstGeom>
          <a:noFill/>
          <a:ln w="9525">
            <a:noFill/>
            <a:miter lim="800000"/>
            <a:headEnd/>
            <a:tailEnd/>
          </a:ln>
        </p:spPr>
        <p:txBody>
          <a:bodyPr wrap="none" anchor="ctr">
            <a:spAutoFit/>
          </a:bodyPr>
          <a:lstStyle/>
          <a:p>
            <a:pPr eaLnBrk="1" hangingPunct="1"/>
            <a:endParaRPr lang="en-US" sz="600" dirty="0">
              <a:latin typeface="Calibri" pitchFamily="34" charset="0"/>
              <a:cs typeface="Calibri" pitchFamily="34" charset="0"/>
            </a:endParaRPr>
          </a:p>
          <a:p>
            <a:r>
              <a:rPr lang="en-US" sz="1800" dirty="0">
                <a:latin typeface="Calibri" pitchFamily="34" charset="0"/>
                <a:cs typeface="Calibri" pitchFamily="34" charset="0"/>
              </a:rPr>
              <a:t>    </a:t>
            </a:r>
          </a:p>
        </p:txBody>
      </p:sp>
      <p:sp>
        <p:nvSpPr>
          <p:cNvPr id="6153" name="Rectangle 17"/>
          <p:cNvSpPr>
            <a:spLocks noChangeArrowheads="1"/>
          </p:cNvSpPr>
          <p:nvPr/>
        </p:nvSpPr>
        <p:spPr bwMode="auto">
          <a:xfrm>
            <a:off x="0" y="2209800"/>
            <a:ext cx="5562600" cy="2554545"/>
          </a:xfrm>
          <a:prstGeom prst="rect">
            <a:avLst/>
          </a:prstGeom>
          <a:noFill/>
          <a:ln w="9525">
            <a:noFill/>
            <a:miter lim="800000"/>
            <a:headEnd/>
            <a:tailEnd/>
          </a:ln>
        </p:spPr>
        <p:txBody>
          <a:bodyPr wrap="square">
            <a:spAutoFit/>
          </a:bodyPr>
          <a:lstStyle/>
          <a:p>
            <a:r>
              <a:rPr lang="en-US" sz="1600" b="1" dirty="0">
                <a:solidFill>
                  <a:schemeClr val="accent2"/>
                </a:solidFill>
                <a:latin typeface="Calibri" pitchFamily="34" charset="0"/>
                <a:cs typeface="Calibri" pitchFamily="34" charset="0"/>
              </a:rPr>
              <a:t>What happened </a:t>
            </a:r>
          </a:p>
          <a:p>
            <a:r>
              <a:rPr lang="en-US" sz="1200" dirty="0"/>
              <a:t>An electrician and his colleague were transferring a heavy safe to the camp radio cabin. On reaching the radio room front door he turned and walked backwards up the steps into the cabin. As his colleague began to climb the steps the electrician lost his balance and fell over inside the cabin with the safe landing on his left hand crushing his ring finger. </a:t>
            </a:r>
          </a:p>
          <a:p>
            <a:endParaRPr lang="en-US" sz="1200" dirty="0"/>
          </a:p>
          <a:p>
            <a:r>
              <a:rPr lang="en-US" sz="1200" dirty="0"/>
              <a:t> </a:t>
            </a:r>
          </a:p>
          <a:p>
            <a:endParaRPr lang="en-US" sz="1200" dirty="0"/>
          </a:p>
          <a:p>
            <a:endParaRPr lang="en-US" sz="1200" dirty="0"/>
          </a:p>
          <a:p>
            <a:r>
              <a:rPr lang="en-US" sz="1200" dirty="0"/>
              <a:t> </a:t>
            </a:r>
          </a:p>
          <a:p>
            <a:pPr algn="just"/>
            <a:r>
              <a:rPr lang="en-US" sz="1200" dirty="0">
                <a:latin typeface="Calibri" pitchFamily="34" charset="0"/>
                <a:cs typeface="Calibri" pitchFamily="34" charset="0"/>
              </a:rPr>
              <a:t> </a:t>
            </a:r>
          </a:p>
          <a:p>
            <a:r>
              <a:rPr lang="en-US" sz="1200" dirty="0"/>
              <a:t> </a:t>
            </a:r>
          </a:p>
        </p:txBody>
      </p:sp>
      <p:sp>
        <p:nvSpPr>
          <p:cNvPr id="18" name="Rectangle 4"/>
          <p:cNvSpPr>
            <a:spLocks noChangeArrowheads="1"/>
          </p:cNvSpPr>
          <p:nvPr/>
        </p:nvSpPr>
        <p:spPr bwMode="auto">
          <a:xfrm>
            <a:off x="762000" y="3429000"/>
            <a:ext cx="4343400" cy="307975"/>
          </a:xfrm>
          <a:prstGeom prst="rect">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a:spAutoFit/>
          </a:bodyPr>
          <a:lstStyle/>
          <a:p>
            <a:pPr marL="342900" indent="-342900">
              <a:defRPr/>
            </a:pPr>
            <a:r>
              <a:rPr lang="en-GB" sz="1400" b="1" dirty="0">
                <a:solidFill>
                  <a:srgbClr val="000000"/>
                </a:solidFill>
                <a:latin typeface="Calibri" pitchFamily="34" charset="0"/>
                <a:cs typeface="Calibri" pitchFamily="34" charset="0"/>
              </a:rPr>
              <a:t>Mr. Musleh asks the questions of can it happen to you?</a:t>
            </a:r>
          </a:p>
        </p:txBody>
      </p:sp>
      <p:pic>
        <p:nvPicPr>
          <p:cNvPr id="6178" name="Picture 18" descr="speakers-beu.png"/>
          <p:cNvPicPr>
            <a:picLocks noChangeAspect="1"/>
          </p:cNvPicPr>
          <p:nvPr/>
        </p:nvPicPr>
        <p:blipFill>
          <a:blip r:embed="rId3" cstate="print"/>
          <a:srcRect/>
          <a:stretch>
            <a:fillRect/>
          </a:stretch>
        </p:blipFill>
        <p:spPr bwMode="auto">
          <a:xfrm>
            <a:off x="152400" y="5562600"/>
            <a:ext cx="1016000" cy="762000"/>
          </a:xfrm>
          <a:prstGeom prst="rect">
            <a:avLst/>
          </a:prstGeom>
          <a:noFill/>
          <a:ln w="9525">
            <a:noFill/>
            <a:miter lim="800000"/>
            <a:headEnd/>
            <a:tailEnd/>
          </a:ln>
        </p:spPr>
      </p:pic>
      <p:sp>
        <p:nvSpPr>
          <p:cNvPr id="20" name="Curved Down Arrow 19"/>
          <p:cNvSpPr/>
          <p:nvPr/>
        </p:nvSpPr>
        <p:spPr bwMode="auto">
          <a:xfrm>
            <a:off x="1066800" y="5410200"/>
            <a:ext cx="609600" cy="228600"/>
          </a:xfrm>
          <a:prstGeom prst="curvedDownArrow">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a:lstStyle/>
          <a:p>
            <a:pPr>
              <a:defRPr/>
            </a:pPr>
            <a:endParaRPr lang="en-US" dirty="0">
              <a:solidFill>
                <a:schemeClr val="tx1"/>
              </a:solidFill>
            </a:endParaRPr>
          </a:p>
        </p:txBody>
      </p:sp>
      <p:sp>
        <p:nvSpPr>
          <p:cNvPr id="6183" name="Rounded Rectangle 20"/>
          <p:cNvSpPr>
            <a:spLocks noChangeArrowheads="1"/>
          </p:cNvSpPr>
          <p:nvPr/>
        </p:nvSpPr>
        <p:spPr bwMode="auto">
          <a:xfrm>
            <a:off x="1295400" y="5715000"/>
            <a:ext cx="3276600" cy="609600"/>
          </a:xfrm>
          <a:prstGeom prst="roundRect">
            <a:avLst>
              <a:gd name="adj" fmla="val 16667"/>
            </a:avLst>
          </a:prstGeom>
          <a:solidFill>
            <a:schemeClr val="bg1">
              <a:alpha val="0"/>
            </a:schemeClr>
          </a:solidFill>
          <a:ln w="15875" algn="ctr">
            <a:solidFill>
              <a:srgbClr val="0070C0"/>
            </a:solidFill>
            <a:round/>
            <a:headEnd/>
            <a:tailEnd/>
          </a:ln>
        </p:spPr>
        <p:txBody>
          <a:bodyPr/>
          <a:lstStyle/>
          <a:p>
            <a:pPr algn="justLow"/>
            <a:r>
              <a:rPr lang="en-US" sz="1000" b="1" dirty="0">
                <a:solidFill>
                  <a:srgbClr val="000000"/>
                </a:solidFill>
                <a:latin typeface="Calibri" pitchFamily="34" charset="0"/>
                <a:cs typeface="Calibri" pitchFamily="34" charset="0"/>
              </a:rPr>
              <a:t>Please disseminate this LTI notification to your teams and use it in your tool box talks and HSE meetings and notice boards.</a:t>
            </a:r>
            <a:endParaRPr lang="en-US" sz="1000" dirty="0">
              <a:solidFill>
                <a:srgbClr val="000000"/>
              </a:solidFill>
              <a:latin typeface="Calibri" pitchFamily="34" charset="0"/>
              <a:cs typeface="Calibri" pitchFamily="34" charset="0"/>
            </a:endParaRPr>
          </a:p>
        </p:txBody>
      </p:sp>
      <p:graphicFrame>
        <p:nvGraphicFramePr>
          <p:cNvPr id="32" name="Table 31"/>
          <p:cNvGraphicFramePr>
            <a:graphicFrameLocks noGrp="1"/>
          </p:cNvGraphicFramePr>
          <p:nvPr>
            <p:extLst>
              <p:ext uri="{D42A27DB-BD31-4B8C-83A1-F6EECF244321}">
                <p14:modId xmlns:p14="http://schemas.microsoft.com/office/powerpoint/2010/main" val="941672496"/>
              </p:ext>
            </p:extLst>
          </p:nvPr>
        </p:nvGraphicFramePr>
        <p:xfrm>
          <a:off x="1524001" y="762000"/>
          <a:ext cx="7467599" cy="914400"/>
        </p:xfrm>
        <a:graphic>
          <a:graphicData uri="http://schemas.openxmlformats.org/drawingml/2006/table">
            <a:tbl>
              <a:tblPr firstRow="1" bandRow="1">
                <a:tableStyleId>{5C22544A-7EE6-4342-B048-85BDC9FD1C3A}</a:tableStyleId>
              </a:tblPr>
              <a:tblGrid>
                <a:gridCol w="1459916">
                  <a:extLst>
                    <a:ext uri="{9D8B030D-6E8A-4147-A177-3AD203B41FA5}">
                      <a16:colId xmlns:a16="http://schemas.microsoft.com/office/drawing/2014/main" val="20000"/>
                    </a:ext>
                  </a:extLst>
                </a:gridCol>
                <a:gridCol w="2856355">
                  <a:extLst>
                    <a:ext uri="{9D8B030D-6E8A-4147-A177-3AD203B41FA5}">
                      <a16:colId xmlns:a16="http://schemas.microsoft.com/office/drawing/2014/main" val="20001"/>
                    </a:ext>
                  </a:extLst>
                </a:gridCol>
                <a:gridCol w="1060399">
                  <a:extLst>
                    <a:ext uri="{9D8B030D-6E8A-4147-A177-3AD203B41FA5}">
                      <a16:colId xmlns:a16="http://schemas.microsoft.com/office/drawing/2014/main" val="20002"/>
                    </a:ext>
                  </a:extLst>
                </a:gridCol>
                <a:gridCol w="2090929">
                  <a:extLst>
                    <a:ext uri="{9D8B030D-6E8A-4147-A177-3AD203B41FA5}">
                      <a16:colId xmlns:a16="http://schemas.microsoft.com/office/drawing/2014/main" val="20003"/>
                    </a:ext>
                  </a:extLst>
                </a:gridCol>
              </a:tblGrid>
              <a:tr h="185351">
                <a:tc>
                  <a:txBody>
                    <a:bodyPr/>
                    <a:lstStyle/>
                    <a:p>
                      <a:r>
                        <a:rPr lang="en-US" sz="1400" b="1" dirty="0">
                          <a:solidFill>
                            <a:srgbClr val="C00000"/>
                          </a:solidFill>
                          <a:latin typeface="Calibri" pitchFamily="34" charset="0"/>
                          <a:cs typeface="Calibri" pitchFamily="34" charset="0"/>
                        </a:rPr>
                        <a:t>Incident type </a:t>
                      </a:r>
                      <a:endParaRPr lang="en-US" sz="1200" b="1" dirty="0">
                        <a:solidFill>
                          <a:srgbClr val="C00000"/>
                        </a:solidFill>
                        <a:latin typeface="Calibri" pitchFamily="34" charset="0"/>
                        <a:cs typeface="Calibri" pitchFamily="34" charset="0"/>
                      </a:endParaRPr>
                    </a:p>
                  </a:txBody>
                  <a:tcPr>
                    <a:noFill/>
                  </a:tcPr>
                </a:tc>
                <a:tc>
                  <a:txBody>
                    <a:bodyPr/>
                    <a:lstStyle/>
                    <a:p>
                      <a:r>
                        <a:rPr lang="en-US" sz="1400" b="0" kern="1200" dirty="0">
                          <a:solidFill>
                            <a:schemeClr val="dk1"/>
                          </a:solidFill>
                          <a:latin typeface="Calibri" pitchFamily="34" charset="0"/>
                          <a:ea typeface="+mn-ea"/>
                          <a:cs typeface="Calibri" pitchFamily="34" charset="0"/>
                        </a:rPr>
                        <a:t>LTI (#34) </a:t>
                      </a:r>
                    </a:p>
                  </a:txBody>
                  <a:tcPr>
                    <a:noFill/>
                  </a:tcPr>
                </a:tc>
                <a:tc>
                  <a:txBody>
                    <a:bodyPr/>
                    <a:lstStyle/>
                    <a:p>
                      <a:pPr marL="0" algn="l" defTabSz="914400" rtl="0" eaLnBrk="1" latinLnBrk="0" hangingPunct="1"/>
                      <a:r>
                        <a:rPr lang="en-US" sz="1400" b="1" kern="1200" dirty="0">
                          <a:solidFill>
                            <a:schemeClr val="dk1"/>
                          </a:solidFill>
                          <a:latin typeface="Calibri" pitchFamily="34" charset="0"/>
                          <a:ea typeface="+mn-ea"/>
                          <a:cs typeface="Calibri" pitchFamily="34" charset="0"/>
                        </a:rPr>
                        <a:t>PIM ID </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0" kern="1200" dirty="0">
                          <a:solidFill>
                            <a:schemeClr val="tx1"/>
                          </a:solidFill>
                          <a:latin typeface="Calibri" pitchFamily="34" charset="0"/>
                          <a:ea typeface="+mn-ea"/>
                          <a:cs typeface="Calibri" pitchFamily="34" charset="0"/>
                        </a:rPr>
                        <a:t>1090625</a:t>
                      </a:r>
                      <a:endParaRPr lang="en-US" sz="1400" b="0" kern="1200" dirty="0">
                        <a:solidFill>
                          <a:schemeClr val="tx1"/>
                        </a:solidFill>
                        <a:latin typeface="Calibri" pitchFamily="34" charset="0"/>
                        <a:ea typeface="+mn-ea"/>
                        <a:cs typeface="Calibri" pitchFamily="34" charset="0"/>
                      </a:endParaRPr>
                    </a:p>
                  </a:txBody>
                  <a:tcPr>
                    <a:noFill/>
                  </a:tcPr>
                </a:tc>
                <a:extLst>
                  <a:ext uri="{0D108BD9-81ED-4DB2-BD59-A6C34878D82A}">
                    <a16:rowId xmlns:a16="http://schemas.microsoft.com/office/drawing/2014/main" val="10000"/>
                  </a:ext>
                </a:extLst>
              </a:tr>
              <a:tr h="185351">
                <a:tc>
                  <a:txBody>
                    <a:bodyPr/>
                    <a:lstStyle/>
                    <a:p>
                      <a:r>
                        <a:rPr lang="en-US" sz="1400" b="1" dirty="0">
                          <a:latin typeface="Calibri" pitchFamily="34" charset="0"/>
                          <a:cs typeface="Calibri" pitchFamily="34" charset="0"/>
                        </a:rPr>
                        <a:t>Date/</a:t>
                      </a:r>
                      <a:r>
                        <a:rPr lang="en-US" sz="1400" b="1" baseline="0" dirty="0">
                          <a:latin typeface="Calibri" pitchFamily="34" charset="0"/>
                          <a:cs typeface="Calibri" pitchFamily="34" charset="0"/>
                        </a:rPr>
                        <a:t> time </a:t>
                      </a:r>
                      <a:endParaRPr lang="en-US" sz="1400" b="1" dirty="0">
                        <a:latin typeface="Calibri" pitchFamily="34" charset="0"/>
                        <a:cs typeface="Calibri" pitchFamily="34" charset="0"/>
                      </a:endParaRP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dk1"/>
                          </a:solidFill>
                          <a:latin typeface="Calibri" pitchFamily="34" charset="0"/>
                          <a:ea typeface="+mn-ea"/>
                          <a:cs typeface="Calibri" pitchFamily="34" charset="0"/>
                        </a:rPr>
                        <a:t>19/08/2015 (14:40 hrs)</a:t>
                      </a:r>
                    </a:p>
                  </a:txBody>
                  <a:tcPr>
                    <a:noFill/>
                  </a:tcPr>
                </a:tc>
                <a:tc>
                  <a:txBody>
                    <a:bodyPr/>
                    <a:lstStyle/>
                    <a:p>
                      <a:pPr marL="0" algn="l" defTabSz="914400" rtl="0" eaLnBrk="1" latinLnBrk="0" hangingPunct="1"/>
                      <a:r>
                        <a:rPr lang="en-US" sz="1400" b="1" kern="1200" dirty="0">
                          <a:solidFill>
                            <a:schemeClr val="dk1"/>
                          </a:solidFill>
                          <a:latin typeface="Calibri" pitchFamily="34" charset="0"/>
                          <a:ea typeface="+mn-ea"/>
                          <a:cs typeface="Calibri" pitchFamily="34" charset="0"/>
                        </a:rPr>
                        <a:t>Directorate</a:t>
                      </a:r>
                    </a:p>
                  </a:txBody>
                  <a:tcPr>
                    <a:noFill/>
                  </a:tcPr>
                </a:tc>
                <a:tc>
                  <a:txBody>
                    <a:bodyPr/>
                    <a:lstStyle/>
                    <a:p>
                      <a:pPr marL="0" algn="l" defTabSz="914400" rtl="0" eaLnBrk="1" latinLnBrk="0" hangingPunct="1"/>
                      <a:endParaRPr lang="en-US" sz="1400" b="0" kern="1200" dirty="0">
                        <a:solidFill>
                          <a:schemeClr val="dk1"/>
                        </a:solidFill>
                        <a:latin typeface="Calibri" pitchFamily="34" charset="0"/>
                        <a:ea typeface="+mn-ea"/>
                        <a:cs typeface="Calibri" pitchFamily="34" charset="0"/>
                      </a:endParaRPr>
                    </a:p>
                  </a:txBody>
                  <a:tcPr>
                    <a:noFill/>
                  </a:tcPr>
                </a:tc>
                <a:extLst>
                  <a:ext uri="{0D108BD9-81ED-4DB2-BD59-A6C34878D82A}">
                    <a16:rowId xmlns:a16="http://schemas.microsoft.com/office/drawing/2014/main" val="10001"/>
                  </a:ext>
                </a:extLst>
              </a:tr>
              <a:tr h="304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a:latin typeface="Calibri" pitchFamily="34" charset="0"/>
                          <a:cs typeface="Calibri" pitchFamily="34" charset="0"/>
                        </a:rPr>
                        <a:t>Location</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dk1"/>
                          </a:solidFill>
                          <a:latin typeface="Calibri" pitchFamily="34" charset="0"/>
                          <a:ea typeface="+mn-ea"/>
                          <a:cs typeface="Calibri" pitchFamily="34" charset="0"/>
                        </a:rPr>
                        <a:t>Rig#60 </a:t>
                      </a:r>
                      <a:r>
                        <a:rPr lang="en-US" sz="1400" b="0" kern="1200" dirty="0" err="1">
                          <a:solidFill>
                            <a:schemeClr val="dk1"/>
                          </a:solidFill>
                          <a:latin typeface="Calibri" pitchFamily="34" charset="0"/>
                          <a:ea typeface="+mn-ea"/>
                          <a:cs typeface="Calibri" pitchFamily="34" charset="0"/>
                        </a:rPr>
                        <a:t>Qarn</a:t>
                      </a:r>
                      <a:r>
                        <a:rPr lang="en-US" sz="1400" b="0" kern="1200" dirty="0">
                          <a:solidFill>
                            <a:schemeClr val="dk1"/>
                          </a:solidFill>
                          <a:latin typeface="Calibri" pitchFamily="34" charset="0"/>
                          <a:ea typeface="+mn-ea"/>
                          <a:cs typeface="Calibri" pitchFamily="34" charset="0"/>
                        </a:rPr>
                        <a:t> Alam </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latin typeface="Calibri" pitchFamily="34" charset="0"/>
                          <a:ea typeface="+mn-ea"/>
                          <a:cs typeface="Calibri" pitchFamily="34" charset="0"/>
                        </a:rPr>
                        <a:t>Dept</a:t>
                      </a:r>
                    </a:p>
                  </a:txBody>
                  <a:tcPr>
                    <a:noFill/>
                  </a:tcPr>
                </a:tc>
                <a:tc>
                  <a:txBody>
                    <a:bodyPr/>
                    <a:lstStyle/>
                    <a:p>
                      <a:pPr marL="0" algn="l" defTabSz="914400" rtl="0" eaLnBrk="1" latinLnBrk="0" hangingPunct="1"/>
                      <a:endParaRPr lang="en-US" sz="1400" b="0" kern="1200" dirty="0">
                        <a:solidFill>
                          <a:schemeClr val="dk1"/>
                        </a:solidFill>
                        <a:latin typeface="Calibri" pitchFamily="34" charset="0"/>
                        <a:ea typeface="+mn-ea"/>
                        <a:cs typeface="Calibri" pitchFamily="34" charset="0"/>
                      </a:endParaRPr>
                    </a:p>
                  </a:txBody>
                  <a:tcPr>
                    <a:noFill/>
                  </a:tcPr>
                </a:tc>
                <a:extLst>
                  <a:ext uri="{0D108BD9-81ED-4DB2-BD59-A6C34878D82A}">
                    <a16:rowId xmlns:a16="http://schemas.microsoft.com/office/drawing/2014/main" val="10002"/>
                  </a:ext>
                </a:extLst>
              </a:tr>
            </a:tbl>
          </a:graphicData>
        </a:graphic>
      </p:graphicFrame>
      <p:sp>
        <p:nvSpPr>
          <p:cNvPr id="34" name="Rectangle 15"/>
          <p:cNvSpPr>
            <a:spLocks noChangeArrowheads="1"/>
          </p:cNvSpPr>
          <p:nvPr/>
        </p:nvSpPr>
        <p:spPr bwMode="auto">
          <a:xfrm>
            <a:off x="152400" y="152400"/>
            <a:ext cx="8991600" cy="461963"/>
          </a:xfrm>
          <a:prstGeom prst="rect">
            <a:avLst/>
          </a:prstGeom>
          <a:noFill/>
          <a:ln w="9525">
            <a:noFill/>
            <a:miter lim="800000"/>
            <a:headEnd/>
            <a:tailEnd/>
          </a:ln>
        </p:spPr>
        <p:txBody>
          <a:bodyPr>
            <a:spAutoFit/>
          </a:bodyPr>
          <a:lstStyle/>
          <a:p>
            <a:pPr algn="ctr"/>
            <a:r>
              <a:rPr lang="en-GB" b="1" dirty="0">
                <a:solidFill>
                  <a:srgbClr val="FFC000"/>
                </a:solidFill>
                <a:latin typeface="Calibri" pitchFamily="34" charset="0"/>
                <a:cs typeface="Calibri" pitchFamily="34" charset="0"/>
              </a:rPr>
              <a:t>PDO Incident First </a:t>
            </a:r>
            <a:r>
              <a:rPr lang="en-GB" b="1">
                <a:solidFill>
                  <a:srgbClr val="FFC000"/>
                </a:solidFill>
                <a:latin typeface="Calibri" pitchFamily="34" charset="0"/>
                <a:cs typeface="Calibri" pitchFamily="34" charset="0"/>
              </a:rPr>
              <a:t>Alert </a:t>
            </a:r>
            <a:endParaRPr lang="en-GB" sz="1600" b="1" dirty="0">
              <a:solidFill>
                <a:schemeClr val="bg1"/>
              </a:solidFill>
              <a:latin typeface="Calibri" pitchFamily="34" charset="0"/>
              <a:cs typeface="Calibri" pitchFamily="34" charset="0"/>
            </a:endParaRPr>
          </a:p>
        </p:txBody>
      </p:sp>
      <p:sp>
        <p:nvSpPr>
          <p:cNvPr id="36" name="Rounded Rectangular Callout 20"/>
          <p:cNvSpPr>
            <a:spLocks noChangeArrowheads="1"/>
          </p:cNvSpPr>
          <p:nvPr/>
        </p:nvSpPr>
        <p:spPr bwMode="auto">
          <a:xfrm>
            <a:off x="381000" y="3886200"/>
            <a:ext cx="5410200" cy="1066800"/>
          </a:xfrm>
          <a:prstGeom prst="wedgeRoundRectCallout">
            <a:avLst>
              <a:gd name="adj1" fmla="val 65014"/>
              <a:gd name="adj2" fmla="val 94624"/>
              <a:gd name="adj3" fmla="val 16667"/>
            </a:avLst>
          </a:prstGeom>
          <a:solidFill>
            <a:srgbClr val="FFC000">
              <a:alpha val="59999"/>
            </a:srgbClr>
          </a:solidFill>
          <a:ln w="9525" algn="ctr">
            <a:solidFill>
              <a:schemeClr val="tx1"/>
            </a:solidFill>
            <a:round/>
            <a:headEnd/>
            <a:tailEnd/>
          </a:ln>
        </p:spPr>
        <p:txBody>
          <a:bodyPr/>
          <a:lstStyle/>
          <a:p>
            <a:pPr marL="342900" indent="-342900">
              <a:buFont typeface="Arial" charset="0"/>
              <a:buAutoNum type="arabicPeriod"/>
            </a:pPr>
            <a:r>
              <a:rPr lang="en-GB" sz="1200" dirty="0">
                <a:solidFill>
                  <a:srgbClr val="000000"/>
                </a:solidFill>
                <a:latin typeface="Calibri" pitchFamily="34" charset="0"/>
                <a:cs typeface="Calibri" pitchFamily="34" charset="0"/>
              </a:rPr>
              <a:t>Do you plan your route before carrying heavy loads?</a:t>
            </a:r>
          </a:p>
          <a:p>
            <a:pPr marL="342900" indent="-342900">
              <a:buFont typeface="Arial" charset="0"/>
              <a:buAutoNum type="arabicPeriod"/>
            </a:pPr>
            <a:r>
              <a:rPr lang="en-GB" sz="1200" dirty="0">
                <a:solidFill>
                  <a:srgbClr val="000000"/>
                </a:solidFill>
                <a:latin typeface="Calibri" pitchFamily="34" charset="0"/>
                <a:cs typeface="Calibri" pitchFamily="34" charset="0"/>
              </a:rPr>
              <a:t>Do you make sure you are capable of lifting the load beforehand? </a:t>
            </a:r>
          </a:p>
          <a:p>
            <a:pPr marL="342900" indent="-342900">
              <a:buFont typeface="Arial" charset="0"/>
              <a:buAutoNum type="arabicPeriod"/>
            </a:pPr>
            <a:r>
              <a:rPr lang="en-GB" sz="1200" dirty="0">
                <a:solidFill>
                  <a:srgbClr val="000000"/>
                </a:solidFill>
                <a:latin typeface="Calibri" pitchFamily="34" charset="0"/>
                <a:cs typeface="Calibri" pitchFamily="34" charset="0"/>
              </a:rPr>
              <a:t>How do you coordinate with someone else helping you carry the load? </a:t>
            </a:r>
          </a:p>
          <a:p>
            <a:pPr marL="342900" indent="-342900">
              <a:buFont typeface="Arial" charset="0"/>
              <a:buAutoNum type="arabicPeriod"/>
            </a:pPr>
            <a:r>
              <a:rPr lang="en-GB" sz="1200" dirty="0">
                <a:solidFill>
                  <a:srgbClr val="000000"/>
                </a:solidFill>
                <a:latin typeface="Calibri" pitchFamily="34" charset="0"/>
                <a:cs typeface="Calibri" pitchFamily="34" charset="0"/>
              </a:rPr>
              <a:t>How do you plan to climb steps when carrying  a heavy load with someone?</a:t>
            </a:r>
          </a:p>
          <a:p>
            <a:pPr marL="342900" indent="-342900">
              <a:buFont typeface="Arial" charset="0"/>
              <a:buAutoNum type="arabicPeriod"/>
            </a:pPr>
            <a:endParaRPr lang="en-GB" sz="1200" dirty="0">
              <a:solidFill>
                <a:srgbClr val="000000"/>
              </a:solidFill>
              <a:latin typeface="Calibri" pitchFamily="34" charset="0"/>
              <a:cs typeface="Calibri" pitchFamily="34" charset="0"/>
            </a:endParaRPr>
          </a:p>
        </p:txBody>
      </p:sp>
      <p:pic>
        <p:nvPicPr>
          <p:cNvPr id="52" name="Picture 51" descr="posing.png"/>
          <p:cNvPicPr>
            <a:picLocks noChangeAspect="1"/>
          </p:cNvPicPr>
          <p:nvPr/>
        </p:nvPicPr>
        <p:blipFill>
          <a:blip r:embed="rId4" cstate="print"/>
          <a:stretch>
            <a:fillRect/>
          </a:stretch>
        </p:blipFill>
        <p:spPr>
          <a:xfrm>
            <a:off x="6248400" y="4343400"/>
            <a:ext cx="914400" cy="2110396"/>
          </a:xfrm>
          <a:prstGeom prst="rect">
            <a:avLst/>
          </a:prstGeom>
        </p:spPr>
      </p:pic>
      <p:pic>
        <p:nvPicPr>
          <p:cNvPr id="3" name="Picture 3" descr="G:\MSE3\Mr Musleh\use these Mr Musleh Images\GENERAL\swinging pipe.png"/>
          <p:cNvPicPr>
            <a:picLocks noChangeAspect="1" noChangeArrowheads="1"/>
          </p:cNvPicPr>
          <p:nvPr/>
        </p:nvPicPr>
        <p:blipFill>
          <a:blip r:embed="rId5" cstate="print"/>
          <a:srcRect/>
          <a:stretch>
            <a:fillRect/>
          </a:stretch>
        </p:blipFill>
        <p:spPr bwMode="auto">
          <a:xfrm>
            <a:off x="152400" y="609600"/>
            <a:ext cx="1056653" cy="1580505"/>
          </a:xfrm>
          <a:prstGeom prst="rect">
            <a:avLst/>
          </a:prstGeom>
          <a:noFill/>
        </p:spPr>
      </p:pic>
      <p:pic>
        <p:nvPicPr>
          <p:cNvPr id="22" name="Picture 21" descr="cid:image001.jpg@01D0DF36.844EF720"/>
          <p:cNvPicPr/>
          <p:nvPr/>
        </p:nvPicPr>
        <p:blipFill>
          <a:blip r:embed="rId6" cstate="print"/>
          <a:srcRect/>
          <a:stretch>
            <a:fillRect/>
          </a:stretch>
        </p:blipFill>
        <p:spPr bwMode="auto">
          <a:xfrm>
            <a:off x="5638800" y="1828800"/>
            <a:ext cx="2286000" cy="1981200"/>
          </a:xfrm>
          <a:prstGeom prst="rect">
            <a:avLst/>
          </a:prstGeom>
          <a:noFill/>
          <a:ln w="9525">
            <a:noFill/>
            <a:miter lim="800000"/>
            <a:headEnd/>
            <a:tailEnd/>
          </a:ln>
        </p:spPr>
      </p:pic>
      <p:sp>
        <p:nvSpPr>
          <p:cNvPr id="2" name="Text Box 2"/>
          <p:cNvSpPr txBox="1">
            <a:spLocks noChangeArrowheads="1"/>
          </p:cNvSpPr>
          <p:nvPr/>
        </p:nvSpPr>
        <p:spPr bwMode="auto">
          <a:xfrm>
            <a:off x="8077200" y="1828800"/>
            <a:ext cx="838200" cy="25876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Calibri" pitchFamily="34" charset="0"/>
                <a:ea typeface="Arial" pitchFamily="34" charset="0"/>
                <a:cs typeface="Arial" pitchFamily="34" charset="0"/>
              </a:rPr>
              <a:t>Heavy Safe </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027" name="Text Box 3"/>
          <p:cNvSpPr txBox="1">
            <a:spLocks noChangeArrowheads="1"/>
          </p:cNvSpPr>
          <p:nvPr/>
        </p:nvSpPr>
        <p:spPr bwMode="auto">
          <a:xfrm>
            <a:off x="8077200" y="2362200"/>
            <a:ext cx="838200" cy="7620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Calibri" pitchFamily="34" charset="0"/>
                <a:ea typeface="Arial" pitchFamily="34" charset="0"/>
                <a:cs typeface="Arial" pitchFamily="34" charset="0"/>
              </a:rPr>
              <a:t>Electrician walking backward and fell  </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cxnSp>
        <p:nvCxnSpPr>
          <p:cNvPr id="4" name="AutoShape 5"/>
          <p:cNvCxnSpPr>
            <a:cxnSpLocks noChangeShapeType="1"/>
          </p:cNvCxnSpPr>
          <p:nvPr/>
        </p:nvCxnSpPr>
        <p:spPr bwMode="auto">
          <a:xfrm flipH="1">
            <a:off x="7239000" y="1981200"/>
            <a:ext cx="762000" cy="152400"/>
          </a:xfrm>
          <a:prstGeom prst="straightConnector1">
            <a:avLst/>
          </a:prstGeom>
          <a:noFill/>
          <a:ln w="19050">
            <a:solidFill>
              <a:srgbClr val="FF0000"/>
            </a:solidFill>
            <a:round/>
            <a:headEnd/>
            <a:tailEnd type="triangle" w="med" len="med"/>
          </a:ln>
        </p:spPr>
      </p:cxnSp>
      <p:cxnSp>
        <p:nvCxnSpPr>
          <p:cNvPr id="29" name="AutoShape 5"/>
          <p:cNvCxnSpPr>
            <a:cxnSpLocks noChangeShapeType="1"/>
            <a:stCxn id="1027" idx="1"/>
          </p:cNvCxnSpPr>
          <p:nvPr/>
        </p:nvCxnSpPr>
        <p:spPr bwMode="auto">
          <a:xfrm flipH="1" flipV="1">
            <a:off x="5943600" y="2362200"/>
            <a:ext cx="2133600" cy="381000"/>
          </a:xfrm>
          <a:prstGeom prst="straightConnector1">
            <a:avLst/>
          </a:prstGeom>
          <a:noFill/>
          <a:ln w="19050">
            <a:solidFill>
              <a:srgbClr val="FF0000"/>
            </a:solidFill>
            <a:round/>
            <a:headEnd/>
            <a:tailEnd type="triangle" w="med" len="med"/>
          </a:ln>
        </p:spPr>
      </p:cxn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Arial"/>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9C4067D375EDA046866D1CFD34BA6725" ma:contentTypeVersion="4" ma:contentTypeDescription="Upload an image." ma:contentTypeScope="" ma:versionID="5568808217e8896a20d35b78a187a54b">
  <xsd:schema xmlns:xsd="http://www.w3.org/2001/XMLSchema" xmlns:xs="http://www.w3.org/2001/XMLSchema" xmlns:p="http://schemas.microsoft.com/office/2006/metadata/properties" xmlns:ns1="http://schemas.microsoft.com/sharepoint/v3" xmlns:ns2="4880E4F8-4B7D-4BDD-91E3-E10D47036ECA" xmlns:ns3="http://schemas.microsoft.com/sharepoint/v3/fields" xmlns:ns4="4880e4f8-4b7d-4bdd-91e3-e10d47036eca" xmlns:ns5="9d51eac6-a7d5-47f5-a119-63d146adb134" targetNamespace="http://schemas.microsoft.com/office/2006/metadata/properties" ma:root="true" ma:fieldsID="95b9b289a8e8f4d106e4c69b136198e4" ns1:_="" ns2:_="" ns3:_="" ns4:_="" ns5:_="">
    <xsd:import namespace="http://schemas.microsoft.com/sharepoint/v3"/>
    <xsd:import namespace="4880E4F8-4B7D-4BDD-91E3-E10D47036ECA"/>
    <xsd:import namespace="http://schemas.microsoft.com/sharepoint/v3/fields"/>
    <xsd:import namespace="4880e4f8-4b7d-4bdd-91e3-e10d47036eca"/>
    <xsd:import namespace="9d51eac6-a7d5-47f5-a119-63d146adb134"/>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Language" minOccurs="0"/>
                <xsd:element ref="ns4:DocId" minOccurs="0"/>
                <xsd:element ref="ns5: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Language" ma:index="27" nillable="true" ma:displayName="Language" ma:default="English 1" ma:format="Dropdown" ma:internalName="Language">
      <xsd:simpleType>
        <xsd:restriction base="dms:Choice">
          <xsd:enumeration value="English"/>
          <xsd:enumeration value="Arabic"/>
          <xsd:enumeration value="Hindi"/>
          <xsd:enumeration value="English 1"/>
          <xsd:enumeration value="English 2"/>
          <xsd:enumeration value="Arabic 1"/>
          <xsd:enumeration value="Arabic 2"/>
          <xsd:enumeration value="Hindi 1"/>
          <xsd:enumeration value="Hindi 2"/>
          <xsd:enumeration value="Malayalam 1"/>
          <xsd:enumeration value="Malayalam 2"/>
        </xsd:restriction>
      </xsd:simpleType>
    </xsd:element>
    <xsd:element name="DocId" ma:index="28" nillable="true" ma:displayName="DocId" ma:list="{9de017a3-70b4-41a0-b3a1-4f7a098545da}" ma:internalName="DocId" ma:showField="ID" ma:web="9d51eac6-a7d5-47f5-a119-63d146adb134">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9d51eac6-a7d5-47f5-a119-63d146adb134" elementFormDefault="qualified">
    <xsd:import namespace="http://schemas.microsoft.com/office/2006/documentManagement/types"/>
    <xsd:import namespace="http://schemas.microsoft.com/office/infopath/2007/PartnerControls"/>
    <xsd:element name="SharedWithUsers" ma:index="2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anguage xmlns="4880e4f8-4b7d-4bdd-91e3-e10d47036eca">English 1</Language>
    <DocId xmlns="4880e4f8-4b7d-4bdd-91e3-e10d47036eca">19066</DocId>
    <ImageCreateDate xmlns="4880E4F8-4B7D-4BDD-91E3-E10D47036ECA" xsi:nil="true"/>
    <wic_System_Copyright xmlns="http://schemas.microsoft.com/sharepoint/v3/fields"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F2C25FA-3D8F-4180-BB21-DD3E4729D9F3}"/>
</file>

<file path=customXml/itemProps2.xml><?xml version="1.0" encoding="utf-8"?>
<ds:datastoreItem xmlns:ds="http://schemas.openxmlformats.org/officeDocument/2006/customXml" ds:itemID="{3A5D88EA-5F43-417B-8A80-9407E5803871}">
  <ds:schemaRefs>
    <ds:schemaRef ds:uri="http://purl.org/dc/terms/"/>
    <ds:schemaRef ds:uri="http://schemas.microsoft.com/office/2006/documentManagement/types"/>
    <ds:schemaRef ds:uri="http://schemas.microsoft.com/office/2006/metadata/properties"/>
    <ds:schemaRef ds:uri="http://schemas.microsoft.com/sharepoint/v3/fields"/>
    <ds:schemaRef ds:uri="http://purl.org/dc/elements/1.1/"/>
    <ds:schemaRef ds:uri="http://purl.org/dc/dcmitype/"/>
    <ds:schemaRef ds:uri="http://schemas.microsoft.com/sharepoint/v3"/>
    <ds:schemaRef ds:uri="http://schemas.openxmlformats.org/package/2006/metadata/core-properties"/>
    <ds:schemaRef ds:uri="http://schemas.microsoft.com/office/infopath/2007/PartnerControls"/>
    <ds:schemaRef ds:uri="9d51eac6-a7d5-47f5-a119-63d146adb134"/>
    <ds:schemaRef ds:uri="4880e4f8-4b7d-4bdd-91e3-e10d47036eca"/>
    <ds:schemaRef ds:uri="4880E4F8-4B7D-4BDD-91E3-E10D47036ECA"/>
    <ds:schemaRef ds:uri="http://www.w3.org/XML/1998/namespace"/>
  </ds:schemaRefs>
</ds:datastoreItem>
</file>

<file path=customXml/itemProps3.xml><?xml version="1.0" encoding="utf-8"?>
<ds:datastoreItem xmlns:ds="http://schemas.openxmlformats.org/officeDocument/2006/customXml" ds:itemID="{85FDC16C-F63C-417A-BF49-6BFDCAFEB57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4379</TotalTime>
  <Words>199</Words>
  <Application>Microsoft Office PowerPoint</Application>
  <PresentationFormat>On-screen Show (4:3)</PresentationFormat>
  <Paragraphs>36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Default Design</vt:lpstr>
      <vt:lpstr>PowerPoint Presentation</vt:lpstr>
    </vt:vector>
  </TitlesOfParts>
  <Company>Shell Information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Contractor RTA LTI on xx.xx.xx</dc:title>
  <dc:creator>MU93647</dc:creator>
  <cp:lastModifiedBy>Konduru, Raju IDI63X</cp:lastModifiedBy>
  <cp:revision>416</cp:revision>
  <dcterms:created xsi:type="dcterms:W3CDTF">2001-05-03T06:07:08Z</dcterms:created>
  <dcterms:modified xsi:type="dcterms:W3CDTF">2024-04-21T11:07:11Z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0x0101009148F5A04DDD49CBA7127AADA5FB792B00AADE34325A8B49CDA8BB4DB53328F214009C4067D375EDA046866D1CFD34BA6725</vt:lpwstr>
  </property>
</Properties>
</file>