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61" r:id="rId5"/>
  </p:sldIdLst>
  <p:sldSz cx="9144000" cy="6858000" type="screen4x3"/>
  <p:notesSz cx="6670675" cy="99298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D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747" autoAdjust="0"/>
  </p:normalViewPr>
  <p:slideViewPr>
    <p:cSldViewPr>
      <p:cViewPr varScale="1">
        <p:scale>
          <a:sx n="69" d="100"/>
          <a:sy n="69" d="100"/>
        </p:scale>
        <p:origin x="118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3128"/>
        <p:guide pos="210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9219" name="Rectangle 3"/>
          <p:cNvSpPr>
            <a:spLocks noGrp="1" noChangeArrowheads="1"/>
          </p:cNvSpPr>
          <p:nvPr>
            <p:ph type="dt" sz="quarter"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9220" name="Rectangle 4"/>
          <p:cNvSpPr>
            <a:spLocks noGrp="1" noChangeArrowheads="1"/>
          </p:cNvSpPr>
          <p:nvPr>
            <p:ph type="ftr" sz="quarter" idx="2"/>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9221" name="Rectangle 5"/>
          <p:cNvSpPr>
            <a:spLocks noGrp="1" noChangeArrowheads="1"/>
          </p:cNvSpPr>
          <p:nvPr>
            <p:ph type="sldNum" sz="quarter" idx="3"/>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47850DC-4B7B-4DDB-AF95-BE45BC800185}"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8195" name="Rectangle 3"/>
          <p:cNvSpPr>
            <a:spLocks noGrp="1" noChangeArrowheads="1"/>
          </p:cNvSpPr>
          <p:nvPr>
            <p:ph type="dt"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852488" y="744538"/>
            <a:ext cx="4965700" cy="3724275"/>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889000" y="4716463"/>
            <a:ext cx="4892675" cy="44688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8199" name="Rectangle 7"/>
          <p:cNvSpPr>
            <a:spLocks noGrp="1" noChangeArrowheads="1"/>
          </p:cNvSpPr>
          <p:nvPr>
            <p:ph type="sldNum" sz="quarter" idx="5"/>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D9F01EB-EC81-47AB-BA30-57B69291565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D641B58E-A7C1-4628-991B-46E81AD7F1F5}" type="slidenum">
              <a:rPr lang="en-US" smtClean="0"/>
              <a:pPr/>
              <a:t>1</a:t>
            </a:fld>
            <a:endParaRPr lang="en-US" dirty="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lgn="ctr">
              <a:defRPr/>
            </a:lvl1pPr>
          </a:lstStyle>
          <a:p>
            <a:pPr>
              <a:defRPr/>
            </a:pPr>
            <a:fld id="{4F40A6A1-EDEA-49E7-9EBE-CCE48D7C39A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p:txBody>
          <a:bodyPr/>
          <a:lstStyle>
            <a:lvl1pPr algn="ctr">
              <a:defRPr/>
            </a:lvl1pPr>
          </a:lstStyle>
          <a:p>
            <a:pPr>
              <a:defRPr/>
            </a:pPr>
            <a:fld id="{08737962-356F-4FE4-81D9-35F7017D157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p:txBody>
          <a:bodyPr/>
          <a:lstStyle>
            <a:lvl1pPr algn="ctr">
              <a:defRPr/>
            </a:lvl1pPr>
          </a:lstStyle>
          <a:p>
            <a:pPr>
              <a:defRPr/>
            </a:pPr>
            <a:fld id="{AEA803EE-8FA3-4F22-9D29-81750D76E98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lgn="ctr">
              <a:defRPr/>
            </a:lvl1pPr>
          </a:lstStyle>
          <a:p>
            <a:pPr>
              <a:defRPr/>
            </a:pPr>
            <a:fld id="{3D438053-C4AA-4E08-BCC6-BC89ADAA5D9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6026161-7E6D-47DA-9480-04F3657FA99F}" type="slidenum">
              <a:rPr lang="en-US"/>
              <a:pPr>
                <a:defRPr/>
              </a:pPr>
              <a:t>‹#›</a:t>
            </a:fld>
            <a:endParaRPr lang="en-US" dirty="0"/>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pic>
        <p:nvPicPr>
          <p:cNvPr id="1032" name="Content Placeholder 3" descr="PPT option1.jpg"/>
          <p:cNvPicPr>
            <a:picLocks noChangeAspect="1"/>
          </p:cNvPicPr>
          <p:nvPr userDrawn="1"/>
        </p:nvPicPr>
        <p:blipFill>
          <a:blip r:embed="rId6" cstate="print"/>
          <a:srcRect/>
          <a:stretch>
            <a:fillRect/>
          </a:stretch>
        </p:blipFill>
        <p:spPr bwMode="auto">
          <a:xfrm>
            <a:off x="-11113" y="0"/>
            <a:ext cx="9155113"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63" r:id="rId1"/>
    <p:sldLayoutId id="2147483964" r:id="rId2"/>
    <p:sldLayoutId id="2147483965" r:id="rId3"/>
    <p:sldLayoutId id="2147483966" r:id="rId4"/>
  </p:sldLayoutIdLst>
  <p:hf hdr="0" ft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ChangeArrowheads="1"/>
          </p:cNvSpPr>
          <p:nvPr/>
        </p:nvSpPr>
        <p:spPr bwMode="auto">
          <a:xfrm>
            <a:off x="609600" y="0"/>
            <a:ext cx="7772400" cy="1143000"/>
          </a:xfrm>
          <a:prstGeom prst="rect">
            <a:avLst/>
          </a:prstGeom>
          <a:noFill/>
          <a:ln w="9525">
            <a:noFill/>
            <a:miter lim="800000"/>
            <a:headEnd/>
            <a:tailEnd/>
          </a:ln>
        </p:spPr>
        <p:txBody>
          <a:bodyPr anchor="ctr"/>
          <a:lstStyle/>
          <a:p>
            <a:pPr algn="ctr"/>
            <a:endParaRPr lang="en-US" sz="2800" b="1" dirty="0">
              <a:solidFill>
                <a:schemeClr val="hlink"/>
              </a:solidFill>
              <a:latin typeface="Arial" charset="0"/>
              <a:cs typeface="Arial" charset="0"/>
            </a:endParaRPr>
          </a:p>
        </p:txBody>
      </p:sp>
      <p:sp>
        <p:nvSpPr>
          <p:cNvPr id="6" name="TextBox 5"/>
          <p:cNvSpPr txBox="1"/>
          <p:nvPr/>
        </p:nvSpPr>
        <p:spPr>
          <a:xfrm>
            <a:off x="1143000" y="1600200"/>
            <a:ext cx="8153400" cy="1570038"/>
          </a:xfrm>
          <a:prstGeom prst="rect">
            <a:avLst/>
          </a:prstGeom>
          <a:noFill/>
        </p:spPr>
        <p:txBody>
          <a:bodyPr>
            <a:spAutoFit/>
          </a:bodyPr>
          <a:lstStyle/>
          <a:p>
            <a:pPr>
              <a:buFont typeface="Arial" pitchFamily="34" charset="0"/>
              <a:buChar char="•"/>
              <a:defRPr/>
            </a:pPr>
            <a:endParaRPr lang="en-US" sz="1600" dirty="0">
              <a:solidFill>
                <a:schemeClr val="accent2">
                  <a:lumMod val="60000"/>
                  <a:lumOff val="40000"/>
                </a:schemeClr>
              </a:solidFill>
              <a:latin typeface="Calibri" pitchFamily="34" charset="0"/>
              <a:cs typeface="Calibri" pitchFamily="34" charset="0"/>
            </a:endParaRPr>
          </a:p>
          <a:p>
            <a:pPr>
              <a:buFont typeface="Arial" pitchFamily="34" charset="0"/>
              <a:buChar char="•"/>
              <a:defRPr/>
            </a:pPr>
            <a:endParaRPr lang="en-US" sz="1600" dirty="0">
              <a:solidFill>
                <a:schemeClr val="accent2">
                  <a:lumMod val="60000"/>
                  <a:lumOff val="40000"/>
                </a:schemeClr>
              </a:solidFill>
              <a:latin typeface="Calibri" pitchFamily="34" charset="0"/>
              <a:cs typeface="Calibri" pitchFamily="34" charset="0"/>
            </a:endParaRPr>
          </a:p>
          <a:p>
            <a:pPr>
              <a:defRPr/>
            </a:pPr>
            <a:endParaRPr lang="en-US" sz="1600" dirty="0">
              <a:solidFill>
                <a:schemeClr val="accent2">
                  <a:lumMod val="60000"/>
                  <a:lumOff val="40000"/>
                </a:schemeClr>
              </a:solidFill>
              <a:latin typeface="Calibri" pitchFamily="34" charset="0"/>
              <a:cs typeface="Calibri" pitchFamily="34" charset="0"/>
            </a:endParaRPr>
          </a:p>
          <a:p>
            <a:pPr>
              <a:defRPr/>
            </a:pPr>
            <a:endParaRPr lang="en-US" dirty="0">
              <a:latin typeface="Calibri" pitchFamily="34" charset="0"/>
              <a:cs typeface="Calibri" pitchFamily="34" charset="0"/>
            </a:endParaRPr>
          </a:p>
          <a:p>
            <a:pPr>
              <a:defRPr/>
            </a:pPr>
            <a:r>
              <a:rPr lang="en-US" dirty="0">
                <a:latin typeface="Calibri" pitchFamily="34" charset="0"/>
                <a:cs typeface="Calibri" pitchFamily="34" charset="0"/>
              </a:rPr>
              <a:t> </a:t>
            </a:r>
          </a:p>
        </p:txBody>
      </p:sp>
      <p:sp>
        <p:nvSpPr>
          <p:cNvPr id="6148" name="Rectangle 5"/>
          <p:cNvSpPr>
            <a:spLocks noChangeArrowheads="1"/>
          </p:cNvSpPr>
          <p:nvPr/>
        </p:nvSpPr>
        <p:spPr bwMode="auto">
          <a:xfrm>
            <a:off x="0" y="152400"/>
            <a:ext cx="9144000" cy="609600"/>
          </a:xfrm>
          <a:prstGeom prst="rect">
            <a:avLst/>
          </a:prstGeom>
          <a:noFill/>
          <a:ln w="9525">
            <a:noFill/>
            <a:miter lim="800000"/>
            <a:headEnd/>
            <a:tailEnd/>
          </a:ln>
        </p:spPr>
        <p:txBody>
          <a:bodyPr/>
          <a:lstStyle/>
          <a:p>
            <a:pPr algn="ctr"/>
            <a:endParaRPr lang="en-GB" b="1" dirty="0">
              <a:solidFill>
                <a:srgbClr val="FFFFFF"/>
              </a:solidFill>
              <a:latin typeface="Calibri" pitchFamily="34" charset="0"/>
              <a:cs typeface="Calibri" pitchFamily="34" charset="0"/>
            </a:endParaRPr>
          </a:p>
        </p:txBody>
      </p:sp>
      <p:sp>
        <p:nvSpPr>
          <p:cNvPr id="6149" name="Rectangle 4"/>
          <p:cNvSpPr>
            <a:spLocks noChangeArrowheads="1"/>
          </p:cNvSpPr>
          <p:nvPr/>
        </p:nvSpPr>
        <p:spPr bwMode="auto">
          <a:xfrm>
            <a:off x="0" y="44450"/>
            <a:ext cx="184150" cy="368300"/>
          </a:xfrm>
          <a:prstGeom prst="rect">
            <a:avLst/>
          </a:prstGeom>
          <a:noFill/>
          <a:ln w="9525">
            <a:noFill/>
            <a:miter lim="800000"/>
            <a:headEnd/>
            <a:tailEnd/>
          </a:ln>
        </p:spPr>
        <p:txBody>
          <a:bodyPr wrap="none" anchor="ctr">
            <a:spAutoFit/>
          </a:bodyPr>
          <a:lstStyle/>
          <a:p>
            <a:pPr eaLnBrk="1" hangingPunct="1"/>
            <a:endParaRPr lang="en-US" sz="1800" dirty="0">
              <a:latin typeface="Calibri" pitchFamily="34" charset="0"/>
              <a:cs typeface="Calibri" pitchFamily="34" charset="0"/>
            </a:endParaRPr>
          </a:p>
        </p:txBody>
      </p:sp>
      <p:sp>
        <p:nvSpPr>
          <p:cNvPr id="6150" name="Rectangle 5"/>
          <p:cNvSpPr>
            <a:spLocks noChangeArrowheads="1"/>
          </p:cNvSpPr>
          <p:nvPr/>
        </p:nvSpPr>
        <p:spPr bwMode="auto">
          <a:xfrm>
            <a:off x="0" y="227013"/>
            <a:ext cx="396875" cy="460375"/>
          </a:xfrm>
          <a:prstGeom prst="rect">
            <a:avLst/>
          </a:prstGeom>
          <a:noFill/>
          <a:ln w="9525">
            <a:noFill/>
            <a:miter lim="800000"/>
            <a:headEnd/>
            <a:tailEnd/>
          </a:ln>
        </p:spPr>
        <p:txBody>
          <a:bodyPr wrap="none" anchor="ctr">
            <a:spAutoFit/>
          </a:bodyPr>
          <a:lstStyle/>
          <a:p>
            <a:pPr eaLnBrk="1" hangingPunct="1"/>
            <a:endParaRPr lang="en-US" sz="600" dirty="0">
              <a:latin typeface="Calibri" pitchFamily="34" charset="0"/>
              <a:cs typeface="Calibri" pitchFamily="34" charset="0"/>
            </a:endParaRPr>
          </a:p>
          <a:p>
            <a:r>
              <a:rPr lang="en-US" sz="1800" dirty="0">
                <a:latin typeface="Calibri" pitchFamily="34" charset="0"/>
                <a:cs typeface="Calibri" pitchFamily="34" charset="0"/>
              </a:rPr>
              <a:t>    </a:t>
            </a:r>
          </a:p>
        </p:txBody>
      </p:sp>
      <p:sp>
        <p:nvSpPr>
          <p:cNvPr id="6153" name="Rectangle 17"/>
          <p:cNvSpPr>
            <a:spLocks noChangeArrowheads="1"/>
          </p:cNvSpPr>
          <p:nvPr/>
        </p:nvSpPr>
        <p:spPr bwMode="auto">
          <a:xfrm>
            <a:off x="0" y="2209800"/>
            <a:ext cx="5562600" cy="2369880"/>
          </a:xfrm>
          <a:prstGeom prst="rect">
            <a:avLst/>
          </a:prstGeom>
          <a:noFill/>
          <a:ln w="9525">
            <a:noFill/>
            <a:miter lim="800000"/>
            <a:headEnd/>
            <a:tailEnd/>
          </a:ln>
        </p:spPr>
        <p:txBody>
          <a:bodyPr wrap="square">
            <a:spAutoFit/>
          </a:bodyPr>
          <a:lstStyle/>
          <a:p>
            <a:r>
              <a:rPr lang="en-US" sz="1600" b="1" dirty="0">
                <a:solidFill>
                  <a:schemeClr val="accent2"/>
                </a:solidFill>
                <a:latin typeface="Calibri" pitchFamily="34" charset="0"/>
                <a:cs typeface="Calibri" pitchFamily="34" charset="0"/>
              </a:rPr>
              <a:t>What happened </a:t>
            </a:r>
          </a:p>
          <a:p>
            <a:r>
              <a:rPr lang="en-US" sz="1200" dirty="0"/>
              <a:t>A  rig crew were mixing cement  in the mixing unit but found not much dry cement was flowing in via the cement suction line. They opened the line and a supervisor stuck his hand in to check the hydraulic valve was working.  He asked for the valve to be switched on but as it was not stuck it closed trapping and fracturing his fingers. </a:t>
            </a:r>
          </a:p>
          <a:p>
            <a:endParaRPr lang="en-US" sz="1200" dirty="0"/>
          </a:p>
          <a:p>
            <a:r>
              <a:rPr lang="en-US" sz="1200" dirty="0"/>
              <a:t> </a:t>
            </a:r>
          </a:p>
          <a:p>
            <a:endParaRPr lang="en-US" sz="1200" dirty="0"/>
          </a:p>
          <a:p>
            <a:endParaRPr lang="en-US" sz="1200" dirty="0"/>
          </a:p>
          <a:p>
            <a:r>
              <a:rPr lang="en-US" sz="1200" dirty="0"/>
              <a:t> </a:t>
            </a:r>
          </a:p>
          <a:p>
            <a:pPr algn="just"/>
            <a:r>
              <a:rPr lang="en-US" sz="1200" dirty="0">
                <a:latin typeface="Calibri" pitchFamily="34" charset="0"/>
                <a:cs typeface="Calibri" pitchFamily="34" charset="0"/>
              </a:rPr>
              <a:t> </a:t>
            </a:r>
          </a:p>
          <a:p>
            <a:r>
              <a:rPr lang="en-US" sz="1200" dirty="0"/>
              <a:t> </a:t>
            </a:r>
          </a:p>
        </p:txBody>
      </p:sp>
      <p:sp>
        <p:nvSpPr>
          <p:cNvPr id="18" name="Rectangle 4"/>
          <p:cNvSpPr>
            <a:spLocks noChangeArrowheads="1"/>
          </p:cNvSpPr>
          <p:nvPr/>
        </p:nvSpPr>
        <p:spPr bwMode="auto">
          <a:xfrm>
            <a:off x="762000" y="3429000"/>
            <a:ext cx="4343400" cy="307975"/>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a:spAutoFit/>
          </a:bodyPr>
          <a:lstStyle/>
          <a:p>
            <a:pPr marL="342900" indent="-342900">
              <a:defRPr/>
            </a:pPr>
            <a:r>
              <a:rPr lang="en-GB" sz="1400" b="1" dirty="0">
                <a:solidFill>
                  <a:srgbClr val="000000"/>
                </a:solidFill>
                <a:latin typeface="Calibri" pitchFamily="34" charset="0"/>
                <a:cs typeface="Calibri" pitchFamily="34" charset="0"/>
              </a:rPr>
              <a:t>Mr. Musleh asks the questions of can it happen to you?</a:t>
            </a:r>
          </a:p>
        </p:txBody>
      </p:sp>
      <p:pic>
        <p:nvPicPr>
          <p:cNvPr id="6178" name="Picture 18" descr="speakers-beu.png"/>
          <p:cNvPicPr>
            <a:picLocks noChangeAspect="1"/>
          </p:cNvPicPr>
          <p:nvPr/>
        </p:nvPicPr>
        <p:blipFill>
          <a:blip r:embed="rId3" cstate="print"/>
          <a:srcRect/>
          <a:stretch>
            <a:fillRect/>
          </a:stretch>
        </p:blipFill>
        <p:spPr bwMode="auto">
          <a:xfrm>
            <a:off x="152400" y="5562600"/>
            <a:ext cx="1016000" cy="762000"/>
          </a:xfrm>
          <a:prstGeom prst="rect">
            <a:avLst/>
          </a:prstGeom>
          <a:noFill/>
          <a:ln w="9525">
            <a:noFill/>
            <a:miter lim="800000"/>
            <a:headEnd/>
            <a:tailEnd/>
          </a:ln>
        </p:spPr>
      </p:pic>
      <p:sp>
        <p:nvSpPr>
          <p:cNvPr id="20" name="Curved Down Arrow 19"/>
          <p:cNvSpPr/>
          <p:nvPr/>
        </p:nvSpPr>
        <p:spPr bwMode="auto">
          <a:xfrm>
            <a:off x="1066800" y="5410200"/>
            <a:ext cx="609600" cy="228600"/>
          </a:xfrm>
          <a:prstGeom prst="curvedDown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a:lstStyle/>
          <a:p>
            <a:pPr>
              <a:defRPr/>
            </a:pPr>
            <a:endParaRPr lang="en-US" dirty="0">
              <a:solidFill>
                <a:schemeClr val="tx1"/>
              </a:solidFill>
            </a:endParaRPr>
          </a:p>
        </p:txBody>
      </p:sp>
      <p:sp>
        <p:nvSpPr>
          <p:cNvPr id="6183" name="Rounded Rectangle 20"/>
          <p:cNvSpPr>
            <a:spLocks noChangeArrowheads="1"/>
          </p:cNvSpPr>
          <p:nvPr/>
        </p:nvSpPr>
        <p:spPr bwMode="auto">
          <a:xfrm>
            <a:off x="1295400" y="5715000"/>
            <a:ext cx="3276600" cy="609600"/>
          </a:xfrm>
          <a:prstGeom prst="roundRect">
            <a:avLst>
              <a:gd name="adj" fmla="val 16667"/>
            </a:avLst>
          </a:prstGeom>
          <a:solidFill>
            <a:schemeClr val="bg1">
              <a:alpha val="0"/>
            </a:schemeClr>
          </a:solidFill>
          <a:ln w="15875" algn="ctr">
            <a:solidFill>
              <a:srgbClr val="0070C0"/>
            </a:solidFill>
            <a:round/>
            <a:headEnd/>
            <a:tailEnd/>
          </a:ln>
        </p:spPr>
        <p:txBody>
          <a:bodyPr/>
          <a:lstStyle/>
          <a:p>
            <a:pPr algn="justLow"/>
            <a:r>
              <a:rPr lang="en-US" sz="1000" b="1" dirty="0">
                <a:solidFill>
                  <a:srgbClr val="000000"/>
                </a:solidFill>
                <a:latin typeface="Calibri" pitchFamily="34" charset="0"/>
                <a:cs typeface="Calibri" pitchFamily="34" charset="0"/>
              </a:rPr>
              <a:t>Please disseminate this LTI notification to your teams and use it in your tool box talks and HSE meetings and notice boards.</a:t>
            </a:r>
            <a:endParaRPr lang="en-US" sz="1000" dirty="0">
              <a:solidFill>
                <a:srgbClr val="000000"/>
              </a:solidFill>
              <a:latin typeface="Calibri" pitchFamily="34" charset="0"/>
              <a:cs typeface="Calibri" pitchFamily="34" charset="0"/>
            </a:endParaRPr>
          </a:p>
        </p:txBody>
      </p:sp>
      <p:graphicFrame>
        <p:nvGraphicFramePr>
          <p:cNvPr id="32" name="Table 31"/>
          <p:cNvGraphicFramePr>
            <a:graphicFrameLocks noGrp="1"/>
          </p:cNvGraphicFramePr>
          <p:nvPr>
            <p:extLst>
              <p:ext uri="{D42A27DB-BD31-4B8C-83A1-F6EECF244321}">
                <p14:modId xmlns:p14="http://schemas.microsoft.com/office/powerpoint/2010/main" val="3823191543"/>
              </p:ext>
            </p:extLst>
          </p:nvPr>
        </p:nvGraphicFramePr>
        <p:xfrm>
          <a:off x="1524001" y="762000"/>
          <a:ext cx="7467599" cy="914400"/>
        </p:xfrm>
        <a:graphic>
          <a:graphicData uri="http://schemas.openxmlformats.org/drawingml/2006/table">
            <a:tbl>
              <a:tblPr firstRow="1" bandRow="1">
                <a:tableStyleId>{5C22544A-7EE6-4342-B048-85BDC9FD1C3A}</a:tableStyleId>
              </a:tblPr>
              <a:tblGrid>
                <a:gridCol w="1459916">
                  <a:extLst>
                    <a:ext uri="{9D8B030D-6E8A-4147-A177-3AD203B41FA5}">
                      <a16:colId xmlns:a16="http://schemas.microsoft.com/office/drawing/2014/main" val="20000"/>
                    </a:ext>
                  </a:extLst>
                </a:gridCol>
                <a:gridCol w="2856355">
                  <a:extLst>
                    <a:ext uri="{9D8B030D-6E8A-4147-A177-3AD203B41FA5}">
                      <a16:colId xmlns:a16="http://schemas.microsoft.com/office/drawing/2014/main" val="20001"/>
                    </a:ext>
                  </a:extLst>
                </a:gridCol>
                <a:gridCol w="1060399">
                  <a:extLst>
                    <a:ext uri="{9D8B030D-6E8A-4147-A177-3AD203B41FA5}">
                      <a16:colId xmlns:a16="http://schemas.microsoft.com/office/drawing/2014/main" val="20002"/>
                    </a:ext>
                  </a:extLst>
                </a:gridCol>
                <a:gridCol w="2090929">
                  <a:extLst>
                    <a:ext uri="{9D8B030D-6E8A-4147-A177-3AD203B41FA5}">
                      <a16:colId xmlns:a16="http://schemas.microsoft.com/office/drawing/2014/main" val="20003"/>
                    </a:ext>
                  </a:extLst>
                </a:gridCol>
              </a:tblGrid>
              <a:tr h="185351">
                <a:tc>
                  <a:txBody>
                    <a:bodyPr/>
                    <a:lstStyle/>
                    <a:p>
                      <a:r>
                        <a:rPr lang="en-US" sz="1400" b="1" dirty="0">
                          <a:solidFill>
                            <a:srgbClr val="C00000"/>
                          </a:solidFill>
                          <a:latin typeface="Calibri" pitchFamily="34" charset="0"/>
                          <a:cs typeface="Calibri" pitchFamily="34" charset="0"/>
                        </a:rPr>
                        <a:t>Incident type </a:t>
                      </a:r>
                      <a:endParaRPr lang="en-US" sz="1200" b="1" dirty="0">
                        <a:solidFill>
                          <a:srgbClr val="C00000"/>
                        </a:solidFill>
                        <a:latin typeface="Calibri" pitchFamily="34" charset="0"/>
                        <a:cs typeface="Calibri" pitchFamily="34" charset="0"/>
                      </a:endParaRPr>
                    </a:p>
                  </a:txBody>
                  <a:tcPr>
                    <a:noFill/>
                  </a:tcPr>
                </a:tc>
                <a:tc>
                  <a:txBody>
                    <a:bodyPr/>
                    <a:lstStyle/>
                    <a:p>
                      <a:r>
                        <a:rPr lang="en-US" sz="1400" b="0" kern="1200" dirty="0">
                          <a:solidFill>
                            <a:schemeClr val="dk1"/>
                          </a:solidFill>
                          <a:latin typeface="Calibri" pitchFamily="34" charset="0"/>
                          <a:ea typeface="+mn-ea"/>
                          <a:cs typeface="Calibri" pitchFamily="34" charset="0"/>
                        </a:rPr>
                        <a:t>LTI (#35) </a:t>
                      </a:r>
                    </a:p>
                  </a:txBody>
                  <a:tcPr>
                    <a:noFill/>
                  </a:tcPr>
                </a:tc>
                <a:tc>
                  <a:txBody>
                    <a:bodyPr/>
                    <a:lstStyle/>
                    <a:p>
                      <a:pPr marL="0" algn="l" defTabSz="914400" rtl="0" eaLnBrk="1" latinLnBrk="0" hangingPunct="1"/>
                      <a:r>
                        <a:rPr lang="en-US" sz="1400" b="1" kern="1200" dirty="0">
                          <a:solidFill>
                            <a:schemeClr val="dk1"/>
                          </a:solidFill>
                          <a:latin typeface="Calibri" pitchFamily="34" charset="0"/>
                          <a:ea typeface="+mn-ea"/>
                          <a:cs typeface="Calibri" pitchFamily="34" charset="0"/>
                        </a:rPr>
                        <a:t>PIM ID </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latin typeface="Calibri" pitchFamily="34" charset="0"/>
                          <a:ea typeface="+mn-ea"/>
                          <a:cs typeface="Calibri" pitchFamily="34" charset="0"/>
                        </a:rPr>
                        <a:t>1090709</a:t>
                      </a:r>
                    </a:p>
                  </a:txBody>
                  <a:tcPr>
                    <a:noFill/>
                  </a:tcPr>
                </a:tc>
                <a:extLst>
                  <a:ext uri="{0D108BD9-81ED-4DB2-BD59-A6C34878D82A}">
                    <a16:rowId xmlns:a16="http://schemas.microsoft.com/office/drawing/2014/main" val="10000"/>
                  </a:ext>
                </a:extLst>
              </a:tr>
              <a:tr h="185351">
                <a:tc>
                  <a:txBody>
                    <a:bodyPr/>
                    <a:lstStyle/>
                    <a:p>
                      <a:r>
                        <a:rPr lang="en-US" sz="1400" b="1" dirty="0">
                          <a:latin typeface="Calibri" pitchFamily="34" charset="0"/>
                          <a:cs typeface="Calibri" pitchFamily="34" charset="0"/>
                        </a:rPr>
                        <a:t>Date/</a:t>
                      </a:r>
                      <a:r>
                        <a:rPr lang="en-US" sz="1400" b="1" baseline="0" dirty="0">
                          <a:latin typeface="Calibri" pitchFamily="34" charset="0"/>
                          <a:cs typeface="Calibri" pitchFamily="34" charset="0"/>
                        </a:rPr>
                        <a:t> time </a:t>
                      </a:r>
                      <a:endParaRPr lang="en-US" sz="1400" b="1" dirty="0">
                        <a:latin typeface="Calibri" pitchFamily="34" charset="0"/>
                        <a:cs typeface="Calibri" pitchFamily="34" charset="0"/>
                      </a:endParaRP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dk1"/>
                          </a:solidFill>
                          <a:latin typeface="Calibri" pitchFamily="34" charset="0"/>
                          <a:ea typeface="+mn-ea"/>
                          <a:cs typeface="Calibri" pitchFamily="34" charset="0"/>
                        </a:rPr>
                        <a:t>28/08/2015 (03:00 hrs)</a:t>
                      </a:r>
                    </a:p>
                  </a:txBody>
                  <a:tcPr>
                    <a:noFill/>
                  </a:tcPr>
                </a:tc>
                <a:tc>
                  <a:txBody>
                    <a:bodyPr/>
                    <a:lstStyle/>
                    <a:p>
                      <a:pPr marL="0" algn="l" defTabSz="914400" rtl="0" eaLnBrk="1" latinLnBrk="0" hangingPunct="1"/>
                      <a:r>
                        <a:rPr lang="en-US" sz="1400" b="1" kern="1200" dirty="0">
                          <a:solidFill>
                            <a:schemeClr val="dk1"/>
                          </a:solidFill>
                          <a:latin typeface="Calibri" pitchFamily="34" charset="0"/>
                          <a:ea typeface="+mn-ea"/>
                          <a:cs typeface="Calibri" pitchFamily="34" charset="0"/>
                        </a:rPr>
                        <a:t>Directorate</a:t>
                      </a:r>
                    </a:p>
                  </a:txBody>
                  <a:tcPr>
                    <a:noFill/>
                  </a:tcPr>
                </a:tc>
                <a:tc>
                  <a:txBody>
                    <a:bodyPr/>
                    <a:lstStyle/>
                    <a:p>
                      <a:pPr marL="0" algn="l" defTabSz="914400" rtl="0" eaLnBrk="1" latinLnBrk="0" hangingPunct="1"/>
                      <a:endParaRPr lang="en-US" sz="1400" b="0" kern="1200" dirty="0">
                        <a:solidFill>
                          <a:schemeClr val="dk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1"/>
                  </a:ext>
                </a:extLst>
              </a:tr>
              <a:tr h="30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latin typeface="Calibri" pitchFamily="34" charset="0"/>
                          <a:cs typeface="Calibri" pitchFamily="34" charset="0"/>
                        </a:rPr>
                        <a:t>Location</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dk1"/>
                          </a:solidFill>
                          <a:latin typeface="Calibri" pitchFamily="34" charset="0"/>
                          <a:ea typeface="+mn-ea"/>
                          <a:cs typeface="Calibri" pitchFamily="34" charset="0"/>
                        </a:rPr>
                        <a:t>Rig#81 Marmul </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Calibri" pitchFamily="34" charset="0"/>
                          <a:ea typeface="+mn-ea"/>
                          <a:cs typeface="Calibri" pitchFamily="34" charset="0"/>
                        </a:rPr>
                        <a:t>Dept</a:t>
                      </a:r>
                    </a:p>
                  </a:txBody>
                  <a:tcPr>
                    <a:noFill/>
                  </a:tcPr>
                </a:tc>
                <a:tc>
                  <a:txBody>
                    <a:bodyPr/>
                    <a:lstStyle/>
                    <a:p>
                      <a:pPr marL="0" algn="l" defTabSz="914400" rtl="0" eaLnBrk="1" latinLnBrk="0" hangingPunct="1"/>
                      <a:endParaRPr lang="en-US" sz="1400" b="0" kern="1200" dirty="0">
                        <a:solidFill>
                          <a:schemeClr val="dk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2"/>
                  </a:ext>
                </a:extLst>
              </a:tr>
            </a:tbl>
          </a:graphicData>
        </a:graphic>
      </p:graphicFrame>
      <p:sp>
        <p:nvSpPr>
          <p:cNvPr id="34" name="Rectangle 15"/>
          <p:cNvSpPr>
            <a:spLocks noChangeArrowheads="1"/>
          </p:cNvSpPr>
          <p:nvPr/>
        </p:nvSpPr>
        <p:spPr bwMode="auto">
          <a:xfrm>
            <a:off x="152400" y="152400"/>
            <a:ext cx="8991600" cy="461963"/>
          </a:xfrm>
          <a:prstGeom prst="rect">
            <a:avLst/>
          </a:prstGeom>
          <a:noFill/>
          <a:ln w="9525">
            <a:noFill/>
            <a:miter lim="800000"/>
            <a:headEnd/>
            <a:tailEnd/>
          </a:ln>
        </p:spPr>
        <p:txBody>
          <a:bodyPr>
            <a:spAutoFit/>
          </a:bodyPr>
          <a:lstStyle/>
          <a:p>
            <a:pPr algn="ctr"/>
            <a:r>
              <a:rPr lang="en-GB" b="1" dirty="0">
                <a:solidFill>
                  <a:srgbClr val="FFC000"/>
                </a:solidFill>
                <a:latin typeface="Calibri" pitchFamily="34" charset="0"/>
                <a:cs typeface="Calibri" pitchFamily="34" charset="0"/>
              </a:rPr>
              <a:t>PDO Incident First </a:t>
            </a:r>
            <a:r>
              <a:rPr lang="en-GB" b="1">
                <a:solidFill>
                  <a:srgbClr val="FFC000"/>
                </a:solidFill>
                <a:latin typeface="Calibri" pitchFamily="34" charset="0"/>
                <a:cs typeface="Calibri" pitchFamily="34" charset="0"/>
              </a:rPr>
              <a:t>Alert </a:t>
            </a:r>
            <a:endParaRPr lang="en-GB" sz="1600" b="1" dirty="0">
              <a:solidFill>
                <a:schemeClr val="bg1"/>
              </a:solidFill>
              <a:latin typeface="Calibri" pitchFamily="34" charset="0"/>
              <a:cs typeface="Calibri" pitchFamily="34" charset="0"/>
            </a:endParaRPr>
          </a:p>
        </p:txBody>
      </p:sp>
      <p:sp>
        <p:nvSpPr>
          <p:cNvPr id="36" name="Rounded Rectangular Callout 20"/>
          <p:cNvSpPr>
            <a:spLocks noChangeArrowheads="1"/>
          </p:cNvSpPr>
          <p:nvPr/>
        </p:nvSpPr>
        <p:spPr bwMode="auto">
          <a:xfrm>
            <a:off x="381000" y="3886200"/>
            <a:ext cx="5410200" cy="1066800"/>
          </a:xfrm>
          <a:prstGeom prst="wedgeRoundRectCallout">
            <a:avLst>
              <a:gd name="adj1" fmla="val 62463"/>
              <a:gd name="adj2" fmla="val 59853"/>
              <a:gd name="adj3" fmla="val 16667"/>
            </a:avLst>
          </a:prstGeom>
          <a:solidFill>
            <a:srgbClr val="FFC000">
              <a:alpha val="59999"/>
            </a:srgbClr>
          </a:solidFill>
          <a:ln w="9525" algn="ctr">
            <a:solidFill>
              <a:schemeClr val="tx1"/>
            </a:solidFill>
            <a:round/>
            <a:headEnd/>
            <a:tailEnd/>
          </a:ln>
        </p:spPr>
        <p:txBody>
          <a:bodyPr/>
          <a:lstStyle/>
          <a:p>
            <a:pPr marL="342900" indent="-342900">
              <a:buFont typeface="Arial" charset="0"/>
              <a:buAutoNum type="arabicPeriod"/>
            </a:pPr>
            <a:r>
              <a:rPr lang="en-GB" sz="1200" dirty="0">
                <a:solidFill>
                  <a:srgbClr val="000000"/>
                </a:solidFill>
                <a:latin typeface="Calibri" pitchFamily="34" charset="0"/>
                <a:cs typeface="Calibri" pitchFamily="34" charset="0"/>
              </a:rPr>
              <a:t>Do you stick your hands where you can not see?</a:t>
            </a:r>
          </a:p>
          <a:p>
            <a:pPr marL="342900" indent="-342900">
              <a:buFont typeface="Arial" charset="0"/>
              <a:buAutoNum type="arabicPeriod"/>
            </a:pPr>
            <a:r>
              <a:rPr lang="en-GB" sz="1200" dirty="0">
                <a:solidFill>
                  <a:srgbClr val="000000"/>
                </a:solidFill>
                <a:latin typeface="Calibri" pitchFamily="34" charset="0"/>
                <a:cs typeface="Calibri" pitchFamily="34" charset="0"/>
              </a:rPr>
              <a:t>Do you assess how you can be injured when troubleshooting?</a:t>
            </a:r>
          </a:p>
          <a:p>
            <a:pPr marL="342900" indent="-342900">
              <a:buFont typeface="Arial" charset="0"/>
              <a:buAutoNum type="arabicPeriod"/>
            </a:pPr>
            <a:r>
              <a:rPr lang="en-GB" sz="1200" dirty="0">
                <a:solidFill>
                  <a:srgbClr val="000000"/>
                </a:solidFill>
                <a:latin typeface="Calibri" pitchFamily="34" charset="0"/>
                <a:cs typeface="Calibri" pitchFamily="34" charset="0"/>
              </a:rPr>
              <a:t>Is it best to look with a torch first before putting your fingers at risk?</a:t>
            </a:r>
          </a:p>
          <a:p>
            <a:pPr marL="342900" indent="-342900">
              <a:buFont typeface="Arial" charset="0"/>
              <a:buAutoNum type="arabicPeriod"/>
            </a:pPr>
            <a:r>
              <a:rPr lang="en-GB" sz="1200" dirty="0">
                <a:solidFill>
                  <a:srgbClr val="000000"/>
                </a:solidFill>
                <a:latin typeface="Calibri" pitchFamily="34" charset="0"/>
                <a:cs typeface="Calibri" pitchFamily="34" charset="0"/>
              </a:rPr>
              <a:t>Do </a:t>
            </a:r>
            <a:r>
              <a:rPr lang="en-GB" sz="1200">
                <a:solidFill>
                  <a:srgbClr val="000000"/>
                </a:solidFill>
                <a:latin typeface="Calibri" pitchFamily="34" charset="0"/>
                <a:cs typeface="Calibri" pitchFamily="34" charset="0"/>
              </a:rPr>
              <a:t>you use </a:t>
            </a:r>
            <a:r>
              <a:rPr lang="en-GB" sz="1200" dirty="0">
                <a:solidFill>
                  <a:srgbClr val="000000"/>
                </a:solidFill>
                <a:latin typeface="Calibri" pitchFamily="34" charset="0"/>
                <a:cs typeface="Calibri" pitchFamily="34" charset="0"/>
              </a:rPr>
              <a:t>tools to help keep your hands and fingers safe?</a:t>
            </a:r>
          </a:p>
        </p:txBody>
      </p:sp>
      <p:pic>
        <p:nvPicPr>
          <p:cNvPr id="52" name="Picture 51" descr="posing.png"/>
          <p:cNvPicPr>
            <a:picLocks noChangeAspect="1"/>
          </p:cNvPicPr>
          <p:nvPr/>
        </p:nvPicPr>
        <p:blipFill>
          <a:blip r:embed="rId4" cstate="print"/>
          <a:stretch>
            <a:fillRect/>
          </a:stretch>
        </p:blipFill>
        <p:spPr>
          <a:xfrm>
            <a:off x="6248400" y="4343400"/>
            <a:ext cx="914400" cy="2110396"/>
          </a:xfrm>
          <a:prstGeom prst="rect">
            <a:avLst/>
          </a:prstGeom>
        </p:spPr>
      </p:pic>
      <p:sp>
        <p:nvSpPr>
          <p:cNvPr id="2" name="Text Box 2"/>
          <p:cNvSpPr txBox="1">
            <a:spLocks noChangeArrowheads="1"/>
          </p:cNvSpPr>
          <p:nvPr/>
        </p:nvSpPr>
        <p:spPr bwMode="auto">
          <a:xfrm>
            <a:off x="8077200" y="1828800"/>
            <a:ext cx="838200" cy="457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Arial" pitchFamily="34" charset="0"/>
                <a:cs typeface="Arial" pitchFamily="34" charset="0"/>
              </a:rPr>
              <a:t>Outside</a:t>
            </a:r>
            <a:r>
              <a:rPr kumimoji="0" lang="en-US" sz="1100" b="0" i="0" u="none" strike="noStrike" cap="none" normalizeH="0" dirty="0">
                <a:ln>
                  <a:noFill/>
                </a:ln>
                <a:solidFill>
                  <a:schemeClr val="tx1"/>
                </a:solidFill>
                <a:effectLst/>
                <a:latin typeface="Calibri" pitchFamily="34" charset="0"/>
                <a:ea typeface="Arial" pitchFamily="34" charset="0"/>
                <a:cs typeface="Arial" pitchFamily="34" charset="0"/>
              </a:rPr>
              <a:t> of the valve</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027" name="Text Box 3"/>
          <p:cNvSpPr txBox="1">
            <a:spLocks noChangeArrowheads="1"/>
          </p:cNvSpPr>
          <p:nvPr/>
        </p:nvSpPr>
        <p:spPr bwMode="auto">
          <a:xfrm>
            <a:off x="8077200" y="3352800"/>
            <a:ext cx="838200" cy="457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Arial" pitchFamily="34" charset="0"/>
                <a:cs typeface="Arial" pitchFamily="34" charset="0"/>
              </a:rPr>
              <a:t>Arm</a:t>
            </a:r>
            <a:r>
              <a:rPr kumimoji="0" lang="en-US" sz="1100" b="0" i="0" u="none" strike="noStrike" cap="none" normalizeH="0" dirty="0">
                <a:ln>
                  <a:noFill/>
                </a:ln>
                <a:solidFill>
                  <a:schemeClr val="tx1"/>
                </a:solidFill>
                <a:effectLst/>
                <a:latin typeface="Calibri" pitchFamily="34" charset="0"/>
                <a:ea typeface="Arial" pitchFamily="34" charset="0"/>
                <a:cs typeface="Arial" pitchFamily="34" charset="0"/>
              </a:rPr>
              <a:t> inside the line</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5" cstate="print"/>
          <a:srcRect/>
          <a:stretch>
            <a:fillRect/>
          </a:stretch>
        </p:blipFill>
        <p:spPr bwMode="auto">
          <a:xfrm>
            <a:off x="5867400" y="1828800"/>
            <a:ext cx="2082066" cy="2319338"/>
          </a:xfrm>
          <a:prstGeom prst="rect">
            <a:avLst/>
          </a:prstGeom>
          <a:noFill/>
          <a:ln w="9525">
            <a:noFill/>
            <a:miter lim="800000"/>
            <a:headEnd/>
            <a:tailEnd/>
          </a:ln>
        </p:spPr>
      </p:pic>
      <p:cxnSp>
        <p:nvCxnSpPr>
          <p:cNvPr id="29" name="AutoShape 5"/>
          <p:cNvCxnSpPr>
            <a:cxnSpLocks noChangeShapeType="1"/>
            <a:stCxn id="1027" idx="1"/>
          </p:cNvCxnSpPr>
          <p:nvPr/>
        </p:nvCxnSpPr>
        <p:spPr bwMode="auto">
          <a:xfrm flipH="1" flipV="1">
            <a:off x="6400800" y="3124200"/>
            <a:ext cx="1676400" cy="457200"/>
          </a:xfrm>
          <a:prstGeom prst="straightConnector1">
            <a:avLst/>
          </a:prstGeom>
          <a:noFill/>
          <a:ln w="19050">
            <a:solidFill>
              <a:srgbClr val="FF0000"/>
            </a:solidFill>
            <a:round/>
            <a:headEnd/>
            <a:tailEnd type="triangle" w="med" len="med"/>
          </a:ln>
        </p:spPr>
      </p:cxnSp>
      <p:cxnSp>
        <p:nvCxnSpPr>
          <p:cNvPr id="4" name="AutoShape 5"/>
          <p:cNvCxnSpPr>
            <a:cxnSpLocks noChangeShapeType="1"/>
          </p:cNvCxnSpPr>
          <p:nvPr/>
        </p:nvCxnSpPr>
        <p:spPr bwMode="auto">
          <a:xfrm flipH="1">
            <a:off x="7315200" y="2057400"/>
            <a:ext cx="762000" cy="152400"/>
          </a:xfrm>
          <a:prstGeom prst="straightConnector1">
            <a:avLst/>
          </a:prstGeom>
          <a:noFill/>
          <a:ln w="19050">
            <a:solidFill>
              <a:srgbClr val="FF0000"/>
            </a:solidFill>
            <a:round/>
            <a:headEnd/>
            <a:tailEnd type="triangle" w="med" len="med"/>
          </a:ln>
        </p:spPr>
      </p:cxnSp>
      <p:pic>
        <p:nvPicPr>
          <p:cNvPr id="5" name="Picture 2" descr="G:\MSE3\Mr Musleh\use these Mr Musleh Images\GENERAL\Trapped Fingers.png"/>
          <p:cNvPicPr>
            <a:picLocks noChangeAspect="1" noChangeArrowheads="1"/>
          </p:cNvPicPr>
          <p:nvPr/>
        </p:nvPicPr>
        <p:blipFill>
          <a:blip r:embed="rId6" cstate="print"/>
          <a:srcRect/>
          <a:stretch>
            <a:fillRect/>
          </a:stretch>
        </p:blipFill>
        <p:spPr bwMode="auto">
          <a:xfrm>
            <a:off x="0" y="781050"/>
            <a:ext cx="1371600" cy="1200150"/>
          </a:xfrm>
          <a:prstGeom prst="rect">
            <a:avLst/>
          </a:prstGeom>
          <a:noFill/>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19068</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13837106-E618-40C5-BED9-B5458497E11E}"/>
</file>

<file path=customXml/itemProps2.xml><?xml version="1.0" encoding="utf-8"?>
<ds:datastoreItem xmlns:ds="http://schemas.openxmlformats.org/officeDocument/2006/customXml" ds:itemID="{85FDC16C-F63C-417A-BF49-6BFDCAFEB574}">
  <ds:schemaRefs>
    <ds:schemaRef ds:uri="http://schemas.microsoft.com/sharepoint/v3/contenttype/forms"/>
  </ds:schemaRefs>
</ds:datastoreItem>
</file>

<file path=customXml/itemProps3.xml><?xml version="1.0" encoding="utf-8"?>
<ds:datastoreItem xmlns:ds="http://schemas.openxmlformats.org/officeDocument/2006/customXml" ds:itemID="{3A5D88EA-5F43-417B-8A80-9407E5803871}">
  <ds:schemaRefs>
    <ds:schemaRef ds:uri="http://purl.org/dc/dcmitype/"/>
    <ds:schemaRef ds:uri="9d51eac6-a7d5-47f5-a119-63d146adb134"/>
    <ds:schemaRef ds:uri="http://schemas.openxmlformats.org/package/2006/metadata/core-properties"/>
    <ds:schemaRef ds:uri="http://www.w3.org/XML/1998/namespace"/>
    <ds:schemaRef ds:uri="http://schemas.microsoft.com/office/2006/metadata/properties"/>
    <ds:schemaRef ds:uri="http://purl.org/dc/elements/1.1/"/>
    <ds:schemaRef ds:uri="http://schemas.microsoft.com/office/infopath/2007/PartnerControls"/>
    <ds:schemaRef ds:uri="http://purl.org/dc/terms/"/>
    <ds:schemaRef ds:uri="4880e4f8-4b7d-4bdd-91e3-e10d47036eca"/>
    <ds:schemaRef ds:uri="http://schemas.microsoft.com/office/2006/documentManagement/types"/>
    <ds:schemaRef ds:uri="http://schemas.microsoft.com/sharepoint/v3/fields"/>
    <ds:schemaRef ds:uri="4880E4F8-4B7D-4BDD-91E3-E10D47036ECA"/>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
  <TotalTime>4402</TotalTime>
  <Words>199</Words>
  <Application>Microsoft Office PowerPoint</Application>
  <PresentationFormat>On-screen Show (4:3)</PresentationFormat>
  <Paragraphs>36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Default Design</vt:lpstr>
      <vt:lpstr>PowerPoint Presentation</vt:lpstr>
    </vt:vector>
  </TitlesOfParts>
  <Company>Shell Information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Contractor RTA LTI on xx.xx.xx</dc:title>
  <dc:creator>MU93647</dc:creator>
  <cp:lastModifiedBy>Konduru, Raju IDI63X</cp:lastModifiedBy>
  <cp:revision>420</cp:revision>
  <dcterms:created xsi:type="dcterms:W3CDTF">2001-05-03T06:07:08Z</dcterms:created>
  <dcterms:modified xsi:type="dcterms:W3CDTF">2024-04-21T10:55:30Z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