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004"/>
          <p:cNvPicPr>
            <a:picLocks noChangeAspect="1" noChangeArrowheads="1"/>
          </p:cNvPicPr>
          <p:nvPr/>
        </p:nvPicPr>
        <p:blipFill>
          <a:blip r:embed="rId3" cstate="print"/>
          <a:srcRect/>
          <a:stretch>
            <a:fillRect/>
          </a:stretch>
        </p:blipFill>
        <p:spPr bwMode="auto">
          <a:xfrm>
            <a:off x="6019800" y="1981200"/>
            <a:ext cx="2609850" cy="2095500"/>
          </a:xfrm>
          <a:prstGeom prst="rect">
            <a:avLst/>
          </a:prstGeom>
          <a:noFill/>
          <a:ln w="9525">
            <a:noFill/>
            <a:miter lim="800000"/>
            <a:headEnd/>
            <a:tailEnd/>
          </a:ln>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2554545"/>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r>
              <a:rPr lang="en-US" sz="1200" dirty="0"/>
              <a:t>A derrick man signaled a crane operator with his right hand to lower a part of the blow out preventer down on to a fixing.  His left hand was resting on the bolts that the blow out preventer would drop onto and so as it was lowered it did so onto his hand crushing it against a studded bolt and fracturing his finger. </a:t>
            </a:r>
          </a:p>
          <a:p>
            <a:r>
              <a:rPr lang="en-US" sz="1200" dirty="0"/>
              <a:t> </a:t>
            </a:r>
          </a:p>
          <a:p>
            <a:endParaRPr lang="en-US" sz="1200" dirty="0"/>
          </a:p>
          <a:p>
            <a:r>
              <a:rPr lang="en-US" sz="1200" dirty="0"/>
              <a:t> </a:t>
            </a:r>
          </a:p>
          <a:p>
            <a:endParaRPr lang="en-US" sz="1200" dirty="0"/>
          </a:p>
          <a:p>
            <a:endParaRPr lang="en-US" sz="1200" dirty="0"/>
          </a:p>
          <a:p>
            <a:r>
              <a:rPr lang="en-US" sz="1200" dirty="0"/>
              <a:t> </a:t>
            </a:r>
          </a:p>
          <a:p>
            <a:pPr algn="just"/>
            <a:r>
              <a:rPr lang="en-US" sz="1200" dirty="0">
                <a:latin typeface="Calibri" pitchFamily="34" charset="0"/>
                <a:cs typeface="Calibri" pitchFamily="34" charset="0"/>
              </a:rPr>
              <a:t> </a:t>
            </a:r>
          </a:p>
          <a:p>
            <a:r>
              <a:rPr lang="en-US" sz="1200" dirty="0"/>
              <a:t> </a:t>
            </a:r>
          </a:p>
        </p:txBody>
      </p:sp>
      <p:sp>
        <p:nvSpPr>
          <p:cNvPr id="18" name="Rectangle 4"/>
          <p:cNvSpPr>
            <a:spLocks noChangeArrowheads="1"/>
          </p:cNvSpPr>
          <p:nvPr/>
        </p:nvSpPr>
        <p:spPr bwMode="auto">
          <a:xfrm>
            <a:off x="7620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1578186644"/>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(#36)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1090724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23/08/2015 (08:30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a:t>
                      </a:r>
                      <a:r>
                        <a:rPr lang="en-US" sz="1400" b="0" kern="1200" baseline="0" dirty="0">
                          <a:solidFill>
                            <a:schemeClr val="dk1"/>
                          </a:solidFill>
                          <a:latin typeface="Calibri" pitchFamily="34" charset="0"/>
                          <a:ea typeface="+mn-ea"/>
                          <a:cs typeface="Calibri" pitchFamily="34" charset="0"/>
                        </a:rPr>
                        <a:t> </a:t>
                      </a:r>
                      <a:r>
                        <a:rPr lang="en-US" sz="1400" b="0" kern="1200" dirty="0">
                          <a:solidFill>
                            <a:schemeClr val="dk1"/>
                          </a:solidFill>
                          <a:latin typeface="Calibri" pitchFamily="34" charset="0"/>
                          <a:ea typeface="+mn-ea"/>
                          <a:cs typeface="Calibri" pitchFamily="34" charset="0"/>
                        </a:rPr>
                        <a:t>#1 Nimr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81000" y="3886200"/>
            <a:ext cx="5410200" cy="1066800"/>
          </a:xfrm>
          <a:prstGeom prst="wedgeRoundRectCallout">
            <a:avLst>
              <a:gd name="adj1" fmla="val 62463"/>
              <a:gd name="adj2" fmla="val 5985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keep your hand out of the line of fire?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think how you might be injured during lifting operations?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really think before you act?</a:t>
            </a:r>
          </a:p>
          <a:p>
            <a:pPr marL="342900" indent="-342900">
              <a:buFont typeface="Arial" charset="0"/>
              <a:buAutoNum type="arabicPeriod"/>
            </a:pPr>
            <a:r>
              <a:rPr lang="en-GB" sz="1200" dirty="0">
                <a:solidFill>
                  <a:srgbClr val="000000"/>
                </a:solidFill>
                <a:latin typeface="Calibri" pitchFamily="34" charset="0"/>
                <a:cs typeface="Calibri" pitchFamily="34" charset="0"/>
              </a:rPr>
              <a:t>If you are a crane driver do you always give your full attention?</a:t>
            </a:r>
          </a:p>
        </p:txBody>
      </p:sp>
      <p:pic>
        <p:nvPicPr>
          <p:cNvPr id="52" name="Picture 51" descr="posing.png"/>
          <p:cNvPicPr>
            <a:picLocks noChangeAspect="1"/>
          </p:cNvPicPr>
          <p:nvPr/>
        </p:nvPicPr>
        <p:blipFill>
          <a:blip r:embed="rId5" cstate="print"/>
          <a:stretch>
            <a:fillRect/>
          </a:stretch>
        </p:blipFill>
        <p:spPr>
          <a:xfrm>
            <a:off x="6248400" y="4343400"/>
            <a:ext cx="914400" cy="2110396"/>
          </a:xfrm>
          <a:prstGeom prst="rect">
            <a:avLst/>
          </a:prstGeom>
        </p:spPr>
      </p:pic>
      <p:sp>
        <p:nvSpPr>
          <p:cNvPr id="2" name="Text Box 2"/>
          <p:cNvSpPr txBox="1">
            <a:spLocks noChangeArrowheads="1"/>
          </p:cNvSpPr>
          <p:nvPr/>
        </p:nvSpPr>
        <p:spPr bwMode="auto">
          <a:xfrm>
            <a:off x="8229600" y="1828800"/>
            <a:ext cx="609600" cy="30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Arial" pitchFamily="34" charset="0"/>
                <a:cs typeface="Arial" pitchFamily="34" charset="0"/>
              </a:rPr>
              <a:t>BOP</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27" name="Text Box 3"/>
          <p:cNvSpPr txBox="1">
            <a:spLocks noChangeArrowheads="1"/>
          </p:cNvSpPr>
          <p:nvPr/>
        </p:nvSpPr>
        <p:spPr bwMode="auto">
          <a:xfrm>
            <a:off x="8077200" y="3352800"/>
            <a:ext cx="838200"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Arial" pitchFamily="34" charset="0"/>
                <a:cs typeface="Arial" pitchFamily="34" charset="0"/>
              </a:rPr>
              <a:t>Studded bolt that crushed his finger</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29" name="AutoShape 5"/>
          <p:cNvCxnSpPr>
            <a:cxnSpLocks noChangeShapeType="1"/>
          </p:cNvCxnSpPr>
          <p:nvPr/>
        </p:nvCxnSpPr>
        <p:spPr bwMode="auto">
          <a:xfrm flipH="1" flipV="1">
            <a:off x="7696200" y="2895600"/>
            <a:ext cx="457200" cy="533400"/>
          </a:xfrm>
          <a:prstGeom prst="straightConnector1">
            <a:avLst/>
          </a:prstGeom>
          <a:noFill/>
          <a:ln w="19050">
            <a:solidFill>
              <a:srgbClr val="FF0000"/>
            </a:solidFill>
            <a:round/>
            <a:headEnd/>
            <a:tailEnd type="triangle" w="med" len="med"/>
          </a:ln>
        </p:spPr>
      </p:cxnSp>
      <p:cxnSp>
        <p:nvCxnSpPr>
          <p:cNvPr id="4" name="AutoShape 5"/>
          <p:cNvCxnSpPr>
            <a:cxnSpLocks noChangeShapeType="1"/>
          </p:cNvCxnSpPr>
          <p:nvPr/>
        </p:nvCxnSpPr>
        <p:spPr bwMode="auto">
          <a:xfrm flipH="1">
            <a:off x="7467600" y="1981200"/>
            <a:ext cx="762000" cy="152400"/>
          </a:xfrm>
          <a:prstGeom prst="straightConnector1">
            <a:avLst/>
          </a:prstGeom>
          <a:noFill/>
          <a:ln w="19050">
            <a:solidFill>
              <a:srgbClr val="FF0000"/>
            </a:solidFill>
            <a:round/>
            <a:headEnd/>
            <a:tailEnd type="triangle" w="med" len="med"/>
          </a:ln>
        </p:spPr>
      </p:cxnSp>
      <p:pic>
        <p:nvPicPr>
          <p:cNvPr id="7" name="Picture 3" descr="G:\MSE3\Mr Musleh\use these Mr Musleh Images\GENERAL\SQASHED Fingers.png"/>
          <p:cNvPicPr>
            <a:picLocks noChangeAspect="1" noChangeArrowheads="1"/>
          </p:cNvPicPr>
          <p:nvPr/>
        </p:nvPicPr>
        <p:blipFill>
          <a:blip r:embed="rId6" cstate="print"/>
          <a:srcRect/>
          <a:stretch>
            <a:fillRect/>
          </a:stretch>
        </p:blipFill>
        <p:spPr bwMode="auto">
          <a:xfrm>
            <a:off x="76200" y="762000"/>
            <a:ext cx="1295400" cy="144151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19069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E34550-6899-4523-9EDA-8C45AAD0ED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infopath/2007/PartnerControls"/>
    <ds:schemaRef ds:uri="9d51eac6-a7d5-47f5-a119-63d146adb134"/>
    <ds:schemaRef ds:uri="http://schemas.microsoft.com/office/2006/documentManagement/types"/>
    <ds:schemaRef ds:uri="http://purl.org/dc/dcmitype/"/>
    <ds:schemaRef ds:uri="http://purl.org/dc/elements/1.1/"/>
    <ds:schemaRef ds:uri="4880e4f8-4b7d-4bdd-91e3-e10d47036eca"/>
    <ds:schemaRef ds:uri="http://www.w3.org/XML/1998/namespace"/>
    <ds:schemaRef ds:uri="http://schemas.microsoft.com/sharepoint/v3"/>
    <ds:schemaRef ds:uri="http://purl.org/dc/terms/"/>
    <ds:schemaRef ds:uri="http://schemas.microsoft.com/sharepoint/v3/fields"/>
    <ds:schemaRef ds:uri="http://schemas.microsoft.com/office/2006/metadata/properties"/>
    <ds:schemaRef ds:uri="http://schemas.openxmlformats.org/package/2006/metadata/core-properties"/>
    <ds:schemaRef ds:uri="4880E4F8-4B7D-4BDD-91E3-E10D47036ECA"/>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4433</TotalTime>
  <Words>192</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423</cp:revision>
  <dcterms:created xsi:type="dcterms:W3CDTF">2001-05-03T06:07:08Z</dcterms:created>
  <dcterms:modified xsi:type="dcterms:W3CDTF">2024-04-21T10:54:45Z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