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296" r:id="rId2"/>
    <p:sldId id="29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165" y="-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BaOmar HSE Files\Ba Omar\Incident investigation\2015\Hoist 56\Finger Crush - Hoist 56 dated 19-06-2015\Pictures\Picture while ahmed visit\DSC088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799" y="3657600"/>
            <a:ext cx="2841615" cy="213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762000"/>
            <a:ext cx="5562600" cy="427809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                                    </a:t>
            </a:r>
          </a:p>
          <a:p>
            <a:pPr marL="0" lvl="1" algn="just">
              <a:defRPr/>
            </a:pPr>
            <a:endParaRPr lang="en-GB" sz="1400" b="1" dirty="0" smtClean="0">
              <a:solidFill>
                <a:srgbClr val="333399"/>
              </a:solidFill>
              <a:latin typeface="+mj-lt"/>
            </a:endParaRPr>
          </a:p>
          <a:p>
            <a:pPr marL="0" lvl="1" algn="just">
              <a:defRPr/>
            </a:pPr>
            <a:endParaRPr lang="en-GB" sz="1400" b="1" dirty="0" smtClean="0">
              <a:solidFill>
                <a:srgbClr val="333399"/>
              </a:solidFill>
              <a:latin typeface="+mj-lt"/>
            </a:endParaRPr>
          </a:p>
          <a:p>
            <a:pPr marL="0" lvl="1" algn="just">
              <a:defRPr/>
            </a:pPr>
            <a:endParaRPr lang="en-GB" sz="1400" b="1" dirty="0" smtClean="0">
              <a:solidFill>
                <a:srgbClr val="333399"/>
              </a:solidFill>
              <a:latin typeface="+mj-lt"/>
            </a:endParaRPr>
          </a:p>
          <a:p>
            <a:pPr marL="0" lvl="1" algn="just">
              <a:defRPr/>
            </a:pPr>
            <a:endParaRPr lang="en-GB" sz="1400" b="1" dirty="0" smtClean="0">
              <a:solidFill>
                <a:srgbClr val="333399"/>
              </a:solidFill>
              <a:latin typeface="+mj-lt"/>
            </a:endParaRPr>
          </a:p>
          <a:p>
            <a:pPr marL="114300" lvl="1" indent="-114300" algn="ctr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            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19 June 2015.  </a:t>
            </a:r>
          </a:p>
          <a:p>
            <a:pPr marL="114300" lvl="1" indent="-114300" algn="ctr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               LTI: Finger Crush Injury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  <a:endParaRPr lang="en-US" sz="18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defRPr/>
            </a:pPr>
            <a:r>
              <a:rPr lang="en-US" altLang="en-US" sz="1400" dirty="0">
                <a:latin typeface="+mj-lt"/>
              </a:rPr>
              <a:t>While performing </a:t>
            </a:r>
            <a:r>
              <a:rPr lang="en-US" altLang="en-US" sz="1400" dirty="0" smtClean="0">
                <a:latin typeface="+mj-lt"/>
              </a:rPr>
              <a:t>BOP </a:t>
            </a:r>
            <a:r>
              <a:rPr lang="en-US" altLang="en-US" sz="1400" dirty="0">
                <a:latin typeface="+mj-lt"/>
              </a:rPr>
              <a:t>operation, </a:t>
            </a:r>
            <a:r>
              <a:rPr lang="en-US" altLang="en-US" sz="1400" dirty="0" smtClean="0">
                <a:latin typeface="+mj-lt"/>
              </a:rPr>
              <a:t>the BOP </a:t>
            </a:r>
            <a:r>
              <a:rPr lang="en-US" altLang="en-US" sz="1400" dirty="0">
                <a:latin typeface="+mj-lt"/>
              </a:rPr>
              <a:t>swung and </a:t>
            </a:r>
            <a:r>
              <a:rPr lang="en-US" altLang="en-US" sz="1400" dirty="0" smtClean="0">
                <a:latin typeface="+mj-lt"/>
              </a:rPr>
              <a:t>crushed </a:t>
            </a:r>
            <a:r>
              <a:rPr lang="en-US" altLang="en-US" sz="1400" dirty="0" smtClean="0">
                <a:latin typeface="+mj-lt"/>
              </a:rPr>
              <a:t>the assistant drillers </a:t>
            </a:r>
            <a:r>
              <a:rPr lang="en-US" altLang="en-US" sz="1400" dirty="0">
                <a:latin typeface="+mj-lt"/>
              </a:rPr>
              <a:t>right hand </a:t>
            </a:r>
            <a:r>
              <a:rPr lang="en-US" altLang="en-US" sz="1400" dirty="0" smtClean="0">
                <a:latin typeface="+mj-lt"/>
              </a:rPr>
              <a:t>between </a:t>
            </a:r>
            <a:r>
              <a:rPr lang="en-US" altLang="en-US" sz="1400" dirty="0">
                <a:latin typeface="+mj-lt"/>
              </a:rPr>
              <a:t>BOP ram </a:t>
            </a:r>
            <a:r>
              <a:rPr lang="en-US" altLang="en-US" sz="1400" dirty="0" smtClean="0">
                <a:latin typeface="+mj-lt"/>
              </a:rPr>
              <a:t>and the mast</a:t>
            </a:r>
            <a:r>
              <a:rPr lang="en-US" altLang="en-US" sz="1400" dirty="0">
                <a:latin typeface="+mj-lt"/>
              </a:rPr>
              <a:t>. </a:t>
            </a:r>
          </a:p>
          <a:p>
            <a:pPr algn="just">
              <a:defRPr/>
            </a:pPr>
            <a:endParaRPr lang="en-US" altLang="en-US" sz="1400" dirty="0">
              <a:latin typeface="+mj-lt"/>
            </a:endParaRPr>
          </a:p>
          <a:p>
            <a:pPr algn="just">
              <a:defRPr/>
            </a:pPr>
            <a:endParaRPr lang="en-US" sz="1200" b="1" dirty="0" smtClean="0">
              <a:solidFill>
                <a:schemeClr val="dk1"/>
              </a:solidFill>
              <a:latin typeface="Calibri"/>
              <a:cs typeface="Arial"/>
            </a:endParaRPr>
          </a:p>
          <a:p>
            <a:pPr algn="just">
              <a:defRPr/>
            </a:pPr>
            <a:r>
              <a:rPr lang="en-US" sz="18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8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-GB" altLang="en-US" sz="1400" dirty="0" smtClean="0">
                <a:latin typeface="+mj-lt"/>
              </a:rPr>
              <a:t>Always keep your hand away from pinch points.</a:t>
            </a: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-GB" altLang="en-US" sz="1400" dirty="0" smtClean="0">
                <a:latin typeface="+mj-lt"/>
              </a:rPr>
              <a:t>Use tagline for all lifting operations.</a:t>
            </a:r>
            <a:endParaRPr lang="en-GB" altLang="en-US" sz="1400" dirty="0">
              <a:latin typeface="+mj-lt"/>
            </a:endParaRP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-GB" altLang="en-US" sz="1400" dirty="0" smtClean="0">
                <a:latin typeface="+mj-lt"/>
              </a:rPr>
              <a:t>Follow JSA and SOP</a:t>
            </a: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Always apply “Empowerment to STOP unsafe work and intervene at unsafe act and condition”.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3559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1905000" cy="457200"/>
          </a:xfrm>
          <a:noFill/>
        </p:spPr>
        <p:txBody>
          <a:bodyPr/>
          <a:lstStyle/>
          <a:p>
            <a:fld id="{BB2CDC18-52CD-4C42-BA88-BE2752784D0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" name="Rectangle 16"/>
          <p:cNvSpPr/>
          <p:nvPr/>
        </p:nvSpPr>
        <p:spPr bwMode="auto">
          <a:xfrm>
            <a:off x="228600" y="5675046"/>
            <a:ext cx="56388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Hands off suspend loads “Use Tagline”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Freeform 132"/>
          <p:cNvSpPr>
            <a:spLocks/>
          </p:cNvSpPr>
          <p:nvPr/>
        </p:nvSpPr>
        <p:spPr bwMode="auto">
          <a:xfrm>
            <a:off x="8428038" y="5286315"/>
            <a:ext cx="514317" cy="502497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685384" y="1059512"/>
            <a:ext cx="382416" cy="413667"/>
            <a:chOff x="4745" y="114"/>
            <a:chExt cx="3303" cy="2493"/>
          </a:xfrm>
        </p:grpSpPr>
        <p:sp>
          <p:nvSpPr>
            <p:cNvPr id="47" name="Line 129"/>
            <p:cNvSpPr>
              <a:spLocks noChangeShapeType="1"/>
            </p:cNvSpPr>
            <p:nvPr/>
          </p:nvSpPr>
          <p:spPr bwMode="auto">
            <a:xfrm>
              <a:off x="4745" y="470"/>
              <a:ext cx="3303" cy="213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30"/>
            <p:cNvSpPr>
              <a:spLocks noChangeShapeType="1"/>
            </p:cNvSpPr>
            <p:nvPr/>
          </p:nvSpPr>
          <p:spPr bwMode="auto">
            <a:xfrm flipV="1">
              <a:off x="4745" y="114"/>
              <a:ext cx="3303" cy="2493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27" name="Picture 3" descr="D:\BaOmar HSE Files\Ba Omar\Incident investigation\2015\Hoist 56\Finger Crush - Hoist 56 dated 19-06-2015\Pictures\DSC0876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081283"/>
            <a:ext cx="2599253" cy="2423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pic>
        <p:nvPicPr>
          <p:cNvPr id="15" name="Picture 14" descr="SQASHED Finger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838200"/>
            <a:ext cx="1404845" cy="1563398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25                                                                                   19/06/2015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49" y="1125538"/>
            <a:ext cx="8609013" cy="29238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lvl="1" indent="-114300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19 June 2015.  </a:t>
            </a:r>
          </a:p>
          <a:p>
            <a:pPr marL="114300" lvl="1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LTI: Finger Crush Injury</a:t>
            </a: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altLang="en-US" sz="1600" dirty="0" smtClean="0"/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>
                <a:latin typeface="+mj-lt"/>
                <a:sym typeface="Wingdings" pitchFamily="2" charset="2"/>
              </a:rPr>
              <a:t>Have you ensured the SOP &amp; JSA are covering all the jobs to be carried out? 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>
                <a:latin typeface="+mj-lt"/>
                <a:sym typeface="Wingdings" pitchFamily="2" charset="2"/>
              </a:rPr>
              <a:t>Did the Operational Team aware of the latest SOP &amp; JSA? 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>
                <a:latin typeface="+mj-lt"/>
                <a:sym typeface="Wingdings" pitchFamily="2" charset="2"/>
              </a:rPr>
              <a:t>Do you encourage your employees to exercise “Empowerment to STOP Unsafe Work”? 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>
                <a:latin typeface="+mj-lt"/>
                <a:sym typeface="Wingdings" pitchFamily="2" charset="2"/>
              </a:rPr>
              <a:t>Do you check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the independent supervision for the critical task? </a:t>
            </a:r>
            <a:endParaRPr lang="en-US" altLang="en-US" sz="1600" dirty="0">
              <a:latin typeface="+mj-lt"/>
              <a:sym typeface="Wingdings" pitchFamily="2" charset="2"/>
            </a:endParaRPr>
          </a:p>
        </p:txBody>
      </p:sp>
      <p:sp>
        <p:nvSpPr>
          <p:cNvPr id="2458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533400" cy="381000"/>
          </a:xfrm>
          <a:noFill/>
        </p:spPr>
        <p:txBody>
          <a:bodyPr/>
          <a:lstStyle/>
          <a:p>
            <a:fld id="{0564589B-99AC-4352-B605-A820465367E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</a:t>
            </a:r>
            <a:r>
              <a:rPr lang="en-US" sz="1000" smtClean="0">
                <a:cs typeface="Calibri" pitchFamily="34" charset="0"/>
              </a:rPr>
              <a:t>25                                                    19/06/2015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19071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088CB4E-FA69-4B04-848F-7A3C0DDF066A}"/>
</file>

<file path=customXml/itemProps2.xml><?xml version="1.0" encoding="utf-8"?>
<ds:datastoreItem xmlns:ds="http://schemas.openxmlformats.org/officeDocument/2006/customXml" ds:itemID="{F5C25F47-2D01-41B7-A098-99BF0EBDA423}"/>
</file>

<file path=customXml/itemProps3.xml><?xml version="1.0" encoding="utf-8"?>
<ds:datastoreItem xmlns:ds="http://schemas.openxmlformats.org/officeDocument/2006/customXml" ds:itemID="{8B286638-C60C-4DBC-A572-2EAC3EF3729D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2719</TotalTime>
  <Words>226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239</cp:revision>
  <dcterms:created xsi:type="dcterms:W3CDTF">2001-05-03T06:07:08Z</dcterms:created>
  <dcterms:modified xsi:type="dcterms:W3CDTF">2015-09-10T11:28:02Z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