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1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theme/theme3.xml" ContentType="application/vnd.openxmlformats-officedocument.them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84" r:id="rId1"/>
  </p:sldMasterIdLst>
  <p:notesMasterIdLst>
    <p:notesMasterId r:id="rId4"/>
  </p:notesMasterIdLst>
  <p:handoutMasterIdLst>
    <p:handoutMasterId r:id="rId5"/>
  </p:handoutMasterIdLst>
  <p:sldIdLst>
    <p:sldId id="296" r:id="rId2"/>
    <p:sldId id="297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38BA85"/>
    <a:srgbClr val="9A85D7"/>
    <a:srgbClr val="5DD5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80" d="100"/>
          <a:sy n="80" d="100"/>
        </p:scale>
        <p:origin x="-2165" y="-1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0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handoutMaster" Target="handoutMasters/handoutMaster1.xml"/><Relationship Id="rId10" Type="http://schemas.openxmlformats.org/officeDocument/2006/relationships/customXml" Target="../customXml/item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2C5A89C-F310-4B09-BFF9-9AE7E973013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0C7E593-5981-4A10-A638-46ED3433BB8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B2CDF5-6674-432C-8BEB-FD9BC991DE4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B2CDF5-6674-432C-8BEB-FD9BC991DE4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B2CDF5-6674-432C-8BEB-FD9BC991DE4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EDDD7CF8-826C-4EAD-9C4E-022CC472567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796600C4-9961-444A-8BFF-D87D7E82BF1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B2CDF5-6674-432C-8BEB-FD9BC991DE4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B2CDF5-6674-432C-8BEB-FD9BC991DE4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B2CDF5-6674-432C-8BEB-FD9BC991DE4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B2CDF5-6674-432C-8BEB-FD9BC991DE4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CC799C-25FE-4C08-8A12-B3B3E526506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EB0343-92F4-423D-84C1-8B26F61D240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B2CDF5-6674-432C-8BEB-FD9BC991DE4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93B2CDF5-6674-432C-8BEB-FD9BC991DE4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93B2CDF5-6674-432C-8BEB-FD9BC991DE4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  <p:sp>
        <p:nvSpPr>
          <p:cNvPr id="14" name="TextBox 13"/>
          <p:cNvSpPr txBox="1"/>
          <p:nvPr userDrawn="1"/>
        </p:nvSpPr>
        <p:spPr>
          <a:xfrm>
            <a:off x="762000" y="228600"/>
            <a:ext cx="74676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 b="1" i="1" kern="0" dirty="0">
                <a:solidFill>
                  <a:srgbClr val="CCCCFF"/>
                </a:solidFill>
                <a:latin typeface="Arial"/>
                <a:ea typeface="+mj-ea"/>
                <a:cs typeface="Arial"/>
              </a:rPr>
              <a:t>Main contractor name – LTI# - Date of incident</a:t>
            </a:r>
            <a:endParaRPr lang="en-US" dirty="0"/>
          </a:p>
        </p:txBody>
      </p:sp>
      <p:sp>
        <p:nvSpPr>
          <p:cNvPr id="15" name="Rectangle 14"/>
          <p:cNvSpPr/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pic>
        <p:nvPicPr>
          <p:cNvPr id="16" name="Content Placeholder 3" descr="PPT option1.jpg"/>
          <p:cNvPicPr>
            <a:picLocks noChangeAspect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-11113" y="0"/>
            <a:ext cx="91551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  <p:sldLayoutId id="2147483779" r:id="rId12"/>
    <p:sldLayoutId id="2147483782" r:id="rId13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D:\BaOmar HSE Files\Ba Omar\Incident investigation\2015\Hoist 56\Finger Crush - Hoist 56 dated 19-06-2015\Pictures\Picture while ahmed visit\DSC0882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9799" y="3657600"/>
            <a:ext cx="2841615" cy="2131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381000" y="762000"/>
            <a:ext cx="5562600" cy="4278094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lvl="1" algn="just">
              <a:defRPr/>
            </a:pPr>
            <a:r>
              <a:rPr lang="en-GB" sz="1400" b="1" dirty="0" smtClean="0">
                <a:solidFill>
                  <a:srgbClr val="333399"/>
                </a:solidFill>
                <a:latin typeface="+mj-lt"/>
              </a:rPr>
              <a:t>                                    </a:t>
            </a:r>
          </a:p>
          <a:p>
            <a:pPr marL="0" lvl="1" algn="just">
              <a:defRPr/>
            </a:pPr>
            <a:endParaRPr lang="en-GB" sz="1400" b="1" dirty="0" smtClean="0">
              <a:solidFill>
                <a:srgbClr val="333399"/>
              </a:solidFill>
              <a:latin typeface="+mj-lt"/>
            </a:endParaRPr>
          </a:p>
          <a:p>
            <a:pPr marL="0" lvl="1" algn="just">
              <a:defRPr/>
            </a:pPr>
            <a:endParaRPr lang="en-GB" sz="1400" b="1" dirty="0" smtClean="0">
              <a:solidFill>
                <a:srgbClr val="333399"/>
              </a:solidFill>
              <a:latin typeface="+mj-lt"/>
            </a:endParaRPr>
          </a:p>
          <a:p>
            <a:pPr marL="0" lvl="1" algn="just">
              <a:defRPr/>
            </a:pPr>
            <a:endParaRPr lang="en-GB" sz="1400" b="1" dirty="0" smtClean="0">
              <a:solidFill>
                <a:srgbClr val="333399"/>
              </a:solidFill>
              <a:latin typeface="+mj-lt"/>
            </a:endParaRPr>
          </a:p>
          <a:p>
            <a:pPr marL="0" lvl="1" algn="just">
              <a:defRPr/>
            </a:pPr>
            <a:endParaRPr lang="en-GB" sz="1400" b="1" dirty="0" smtClean="0">
              <a:solidFill>
                <a:srgbClr val="333399"/>
              </a:solidFill>
              <a:latin typeface="+mj-lt"/>
            </a:endParaRPr>
          </a:p>
          <a:p>
            <a:pPr marL="114300" lvl="1" indent="-114300" algn="ctr">
              <a:defRPr/>
            </a:pPr>
            <a:r>
              <a:rPr lang="en-GB" sz="1400" b="1" dirty="0" smtClean="0">
                <a:solidFill>
                  <a:srgbClr val="333399"/>
                </a:solidFill>
                <a:latin typeface="Tahoma" pitchFamily="34" charset="0"/>
              </a:rPr>
              <a:t>            Date:</a:t>
            </a:r>
            <a:r>
              <a:rPr lang="en-US" sz="1400" b="1" dirty="0" smtClean="0">
                <a:solidFill>
                  <a:srgbClr val="333399"/>
                </a:solidFill>
                <a:latin typeface="Tahoma" pitchFamily="34" charset="0"/>
              </a:rPr>
              <a:t> 19 June 2015.  </a:t>
            </a:r>
          </a:p>
          <a:p>
            <a:pPr marL="114300" lvl="1" indent="-114300" algn="ctr">
              <a:defRPr/>
            </a:pPr>
            <a:r>
              <a:rPr lang="en-US" sz="1400" b="1" dirty="0" smtClean="0">
                <a:solidFill>
                  <a:srgbClr val="333399"/>
                </a:solidFill>
                <a:latin typeface="Tahoma" pitchFamily="34" charset="0"/>
              </a:rPr>
              <a:t>                   LTI: Finger Crush Injury</a:t>
            </a:r>
            <a:endParaRPr lang="en-US" sz="1400" b="1" dirty="0">
              <a:solidFill>
                <a:srgbClr val="333399"/>
              </a:solidFill>
              <a:latin typeface="Tahoma" pitchFamily="34" charset="0"/>
            </a:endParaRPr>
          </a:p>
          <a:p>
            <a:pPr marL="114300" indent="-114300" algn="just">
              <a:defRPr/>
            </a:pPr>
            <a:endParaRPr lang="en-US" sz="1400" b="1" dirty="0">
              <a:solidFill>
                <a:srgbClr val="FF0000"/>
              </a:solidFill>
              <a:latin typeface="Tahoma" pitchFamily="34" charset="0"/>
            </a:endParaRPr>
          </a:p>
          <a:p>
            <a:pPr marL="114300" indent="-114300" algn="just">
              <a:defRPr/>
            </a:pPr>
            <a:r>
              <a:rPr lang="en-US" sz="1800" b="1" dirty="0">
                <a:solidFill>
                  <a:srgbClr val="FF0000"/>
                </a:solidFill>
                <a:latin typeface="Tahoma" pitchFamily="34" charset="0"/>
              </a:rPr>
              <a:t>What happened</a:t>
            </a:r>
            <a:r>
              <a:rPr lang="en-US" sz="1800" b="1" dirty="0" smtClean="0">
                <a:solidFill>
                  <a:srgbClr val="FF0000"/>
                </a:solidFill>
                <a:latin typeface="Tahoma" pitchFamily="34" charset="0"/>
              </a:rPr>
              <a:t>?</a:t>
            </a:r>
            <a:endParaRPr lang="en-US" sz="1800" dirty="0">
              <a:solidFill>
                <a:srgbClr val="FF0000"/>
              </a:solidFill>
              <a:latin typeface="Tahoma" pitchFamily="34" charset="0"/>
            </a:endParaRPr>
          </a:p>
          <a:p>
            <a:pPr algn="just">
              <a:defRPr/>
            </a:pPr>
            <a:r>
              <a:rPr lang="en-US" altLang="en-US" sz="1400" dirty="0">
                <a:latin typeface="+mj-lt"/>
              </a:rPr>
              <a:t>While performing </a:t>
            </a:r>
            <a:r>
              <a:rPr lang="en-US" altLang="en-US" sz="1400" dirty="0" smtClean="0">
                <a:latin typeface="+mj-lt"/>
              </a:rPr>
              <a:t>BOP </a:t>
            </a:r>
            <a:r>
              <a:rPr lang="en-US" altLang="en-US" sz="1400" dirty="0">
                <a:latin typeface="+mj-lt"/>
              </a:rPr>
              <a:t>operation, </a:t>
            </a:r>
            <a:r>
              <a:rPr lang="en-US" altLang="en-US" sz="1400" dirty="0" smtClean="0">
                <a:latin typeface="+mj-lt"/>
              </a:rPr>
              <a:t>the BOP </a:t>
            </a:r>
            <a:r>
              <a:rPr lang="en-US" altLang="en-US" sz="1400" dirty="0">
                <a:latin typeface="+mj-lt"/>
              </a:rPr>
              <a:t>swung and </a:t>
            </a:r>
            <a:r>
              <a:rPr lang="en-US" altLang="en-US" sz="1400" dirty="0" smtClean="0">
                <a:latin typeface="+mj-lt"/>
              </a:rPr>
              <a:t>crushed </a:t>
            </a:r>
            <a:r>
              <a:rPr lang="en-US" altLang="en-US" sz="1400" dirty="0" smtClean="0">
                <a:latin typeface="+mj-lt"/>
              </a:rPr>
              <a:t>the assistant drillers </a:t>
            </a:r>
            <a:r>
              <a:rPr lang="en-US" altLang="en-US" sz="1400" dirty="0">
                <a:latin typeface="+mj-lt"/>
              </a:rPr>
              <a:t>right hand </a:t>
            </a:r>
            <a:r>
              <a:rPr lang="en-US" altLang="en-US" sz="1400" dirty="0" smtClean="0">
                <a:latin typeface="+mj-lt"/>
              </a:rPr>
              <a:t>between </a:t>
            </a:r>
            <a:r>
              <a:rPr lang="en-US" altLang="en-US" sz="1400" dirty="0">
                <a:latin typeface="+mj-lt"/>
              </a:rPr>
              <a:t>BOP ram </a:t>
            </a:r>
            <a:r>
              <a:rPr lang="en-US" altLang="en-US" sz="1400" dirty="0" smtClean="0">
                <a:latin typeface="+mj-lt"/>
              </a:rPr>
              <a:t>and the mast</a:t>
            </a:r>
            <a:r>
              <a:rPr lang="en-US" altLang="en-US" sz="1400" dirty="0">
                <a:latin typeface="+mj-lt"/>
              </a:rPr>
              <a:t>. </a:t>
            </a:r>
          </a:p>
          <a:p>
            <a:pPr algn="just">
              <a:defRPr/>
            </a:pPr>
            <a:endParaRPr lang="en-US" altLang="en-US" sz="1400" dirty="0">
              <a:latin typeface="+mj-lt"/>
            </a:endParaRPr>
          </a:p>
          <a:p>
            <a:pPr algn="just">
              <a:defRPr/>
            </a:pPr>
            <a:endParaRPr lang="en-US" sz="1200" b="1" dirty="0" smtClean="0">
              <a:solidFill>
                <a:schemeClr val="dk1"/>
              </a:solidFill>
              <a:latin typeface="Calibri"/>
              <a:cs typeface="Arial"/>
            </a:endParaRPr>
          </a:p>
          <a:p>
            <a:pPr algn="just">
              <a:defRPr/>
            </a:pPr>
            <a:r>
              <a:rPr lang="en-US" sz="1800" b="1" dirty="0" smtClean="0">
                <a:solidFill>
                  <a:srgbClr val="333399"/>
                </a:solidFill>
                <a:latin typeface="Tahoma" pitchFamily="34" charset="0"/>
              </a:rPr>
              <a:t>Your </a:t>
            </a:r>
            <a:r>
              <a:rPr lang="en-US" sz="1800" b="1" dirty="0">
                <a:solidFill>
                  <a:srgbClr val="333399"/>
                </a:solidFill>
                <a:latin typeface="Tahoma" pitchFamily="34" charset="0"/>
              </a:rPr>
              <a:t>learning from this incident</a:t>
            </a:r>
            <a:r>
              <a:rPr lang="en-US" sz="1800" b="1" dirty="0" smtClean="0">
                <a:solidFill>
                  <a:srgbClr val="333399"/>
                </a:solidFill>
                <a:latin typeface="Tahoma" pitchFamily="34" charset="0"/>
              </a:rPr>
              <a:t>..</a:t>
            </a:r>
          </a:p>
          <a:p>
            <a:pPr marL="171450" indent="-171450" algn="just">
              <a:buFont typeface="Arial" pitchFamily="34" charset="0"/>
              <a:buChar char="•"/>
              <a:defRPr/>
            </a:pPr>
            <a:r>
              <a:rPr lang="en-GB" altLang="en-US" sz="1400" dirty="0" smtClean="0">
                <a:latin typeface="+mj-lt"/>
              </a:rPr>
              <a:t>Always keep your hand away from pinch points.</a:t>
            </a:r>
          </a:p>
          <a:p>
            <a:pPr marL="171450" indent="-171450" algn="just">
              <a:buFont typeface="Arial" pitchFamily="34" charset="0"/>
              <a:buChar char="•"/>
              <a:defRPr/>
            </a:pPr>
            <a:r>
              <a:rPr lang="en-GB" altLang="en-US" sz="1400" dirty="0" smtClean="0">
                <a:latin typeface="+mj-lt"/>
              </a:rPr>
              <a:t>Use tagline for all lifting operations.</a:t>
            </a:r>
            <a:endParaRPr lang="en-GB" altLang="en-US" sz="1400" dirty="0">
              <a:latin typeface="+mj-lt"/>
            </a:endParaRPr>
          </a:p>
          <a:p>
            <a:pPr marL="171450" indent="-171450" algn="just">
              <a:buFont typeface="Arial" pitchFamily="34" charset="0"/>
              <a:buChar char="•"/>
              <a:defRPr/>
            </a:pPr>
            <a:r>
              <a:rPr lang="en-GB" altLang="en-US" sz="1400" dirty="0" smtClean="0">
                <a:latin typeface="+mj-lt"/>
              </a:rPr>
              <a:t>Follow JSA and SOP</a:t>
            </a:r>
          </a:p>
          <a:p>
            <a:pPr marL="171450" indent="-171450" algn="just">
              <a:buFont typeface="Arial" pitchFamily="34" charset="0"/>
              <a:buChar char="•"/>
              <a:defRPr/>
            </a:pPr>
            <a:r>
              <a:rPr lang="en-US" altLang="en-US" sz="1400" dirty="0" smtClean="0">
                <a:latin typeface="+mj-lt"/>
              </a:rPr>
              <a:t>Always apply “Empowerment to STOP unsafe work and intervene at unsafe act and condition”.</a:t>
            </a:r>
          </a:p>
        </p:txBody>
      </p:sp>
      <p:sp>
        <p:nvSpPr>
          <p:cNvPr id="23555" name="Text Box 5"/>
          <p:cNvSpPr txBox="1">
            <a:spLocks noChangeArrowheads="1"/>
          </p:cNvSpPr>
          <p:nvPr/>
        </p:nvSpPr>
        <p:spPr bwMode="auto">
          <a:xfrm>
            <a:off x="5838825" y="1219200"/>
            <a:ext cx="1676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sz="6000">
              <a:solidFill>
                <a:srgbClr val="FF0000"/>
              </a:solidFill>
              <a:sym typeface="Webdings" pitchFamily="18" charset="2"/>
            </a:endParaRPr>
          </a:p>
        </p:txBody>
      </p:sp>
      <p:sp>
        <p:nvSpPr>
          <p:cNvPr id="23559" name="Slide Number Placeholder 12"/>
          <p:cNvSpPr>
            <a:spLocks noGrp="1"/>
          </p:cNvSpPr>
          <p:nvPr>
            <p:ph type="sldNum" sz="quarter" idx="12"/>
          </p:nvPr>
        </p:nvSpPr>
        <p:spPr>
          <a:xfrm>
            <a:off x="7924800" y="6324600"/>
            <a:ext cx="1905000" cy="457200"/>
          </a:xfrm>
          <a:noFill/>
        </p:spPr>
        <p:txBody>
          <a:bodyPr/>
          <a:lstStyle/>
          <a:p>
            <a:fld id="{BB2CDC18-52CD-4C42-BA88-BE2752784D0E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7" name="Rectangle 16"/>
          <p:cNvSpPr/>
          <p:nvPr/>
        </p:nvSpPr>
        <p:spPr bwMode="auto">
          <a:xfrm>
            <a:off x="228600" y="5675046"/>
            <a:ext cx="5638800" cy="286232"/>
          </a:xfrm>
          <a:prstGeom prst="rect">
            <a:avLst/>
          </a:prstGeom>
          <a:solidFill>
            <a:srgbClr val="3333CC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  <a:buSzPct val="90000"/>
              <a:tabLst>
                <a:tab pos="287338" algn="l"/>
              </a:tabLst>
              <a:defRPr/>
            </a:pPr>
            <a:r>
              <a:rPr lang="en-US" altLang="en-US" sz="1400" b="1" kern="1300" dirty="0" smtClean="0">
                <a:solidFill>
                  <a:srgbClr val="FFFF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Hands off suspend loads “Use Tagline”</a:t>
            </a:r>
            <a:endParaRPr lang="en-US" altLang="en-US" sz="1400" b="1" kern="1300" dirty="0">
              <a:solidFill>
                <a:srgbClr val="FFFF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5" name="Freeform 132"/>
          <p:cNvSpPr>
            <a:spLocks/>
          </p:cNvSpPr>
          <p:nvPr/>
        </p:nvSpPr>
        <p:spPr bwMode="auto">
          <a:xfrm>
            <a:off x="8428038" y="5286315"/>
            <a:ext cx="514317" cy="502497"/>
          </a:xfrm>
          <a:custGeom>
            <a:avLst/>
            <a:gdLst>
              <a:gd name="T0" fmla="*/ 0 w 1336"/>
              <a:gd name="T1" fmla="*/ 2147483647 h 888"/>
              <a:gd name="T2" fmla="*/ 2147483647 w 1336"/>
              <a:gd name="T3" fmla="*/ 2147483647 h 888"/>
              <a:gd name="T4" fmla="*/ 2147483647 w 1336"/>
              <a:gd name="T5" fmla="*/ 0 h 888"/>
              <a:gd name="T6" fmla="*/ 0 60000 65536"/>
              <a:gd name="T7" fmla="*/ 0 60000 65536"/>
              <a:gd name="T8" fmla="*/ 0 60000 65536"/>
              <a:gd name="T9" fmla="*/ 0 w 1336"/>
              <a:gd name="T10" fmla="*/ 0 h 888"/>
              <a:gd name="T11" fmla="*/ 1336 w 1336"/>
              <a:gd name="T12" fmla="*/ 888 h 8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36" h="888">
                <a:moveTo>
                  <a:pt x="0" y="600"/>
                </a:moveTo>
                <a:lnTo>
                  <a:pt x="312" y="888"/>
                </a:lnTo>
                <a:lnTo>
                  <a:pt x="1336" y="0"/>
                </a:lnTo>
              </a:path>
            </a:pathLst>
          </a:custGeom>
          <a:noFill/>
          <a:ln w="133350">
            <a:solidFill>
              <a:srgbClr val="00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" name="Group 131"/>
          <p:cNvGrpSpPr>
            <a:grpSpLocks/>
          </p:cNvGrpSpPr>
          <p:nvPr/>
        </p:nvGrpSpPr>
        <p:grpSpPr bwMode="auto">
          <a:xfrm>
            <a:off x="8685384" y="1059512"/>
            <a:ext cx="382416" cy="413667"/>
            <a:chOff x="4745" y="114"/>
            <a:chExt cx="3303" cy="2493"/>
          </a:xfrm>
        </p:grpSpPr>
        <p:sp>
          <p:nvSpPr>
            <p:cNvPr id="47" name="Line 129"/>
            <p:cNvSpPr>
              <a:spLocks noChangeShapeType="1"/>
            </p:cNvSpPr>
            <p:nvPr/>
          </p:nvSpPr>
          <p:spPr bwMode="auto">
            <a:xfrm>
              <a:off x="4745" y="470"/>
              <a:ext cx="3303" cy="2137"/>
            </a:xfrm>
            <a:prstGeom prst="line">
              <a:avLst/>
            </a:prstGeom>
            <a:noFill/>
            <a:ln w="1333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Line 130"/>
            <p:cNvSpPr>
              <a:spLocks noChangeShapeType="1"/>
            </p:cNvSpPr>
            <p:nvPr/>
          </p:nvSpPr>
          <p:spPr bwMode="auto">
            <a:xfrm flipV="1">
              <a:off x="4745" y="114"/>
              <a:ext cx="3303" cy="2493"/>
            </a:xfrm>
            <a:prstGeom prst="line">
              <a:avLst/>
            </a:prstGeom>
            <a:noFill/>
            <a:ln w="1333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1027" name="Picture 3" descr="D:\BaOmar HSE Files\Ba Omar\Incident investigation\2015\Hoist 56\Finger Crush - Hoist 56 dated 19-06-2015\Pictures\DSC08767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081283"/>
            <a:ext cx="2599253" cy="2423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0" y="533400"/>
            <a:ext cx="9144000" cy="254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schemeClr val="tx2">
                    <a:lumMod val="75000"/>
                  </a:schemeClr>
                </a:solidFill>
                <a:cs typeface="Calibri" pitchFamily="34" charset="0"/>
              </a:rPr>
              <a:t>Use this </a:t>
            </a:r>
            <a:r>
              <a:rPr lang="en-US" sz="1050" b="1" dirty="0" smtClean="0">
                <a:solidFill>
                  <a:schemeClr val="tx2">
                    <a:lumMod val="75000"/>
                  </a:schemeClr>
                </a:solidFill>
                <a:cs typeface="Calibri" pitchFamily="34" charset="0"/>
              </a:rPr>
              <a:t>Advice: </a:t>
            </a:r>
            <a:r>
              <a:rPr lang="en-US" sz="1050" b="1" dirty="0">
                <a:solidFill>
                  <a:schemeClr val="tx2">
                    <a:lumMod val="75000"/>
                  </a:schemeClr>
                </a:solidFill>
                <a:cs typeface="Calibri" pitchFamily="34" charset="0"/>
              </a:rPr>
              <a:t>Discuss in Tool Box Talks and HSE Meetings </a:t>
            </a:r>
            <a:r>
              <a:rPr lang="en-US" sz="1050" b="1" dirty="0">
                <a:solidFill>
                  <a:schemeClr val="tx2">
                    <a:lumMod val="75000"/>
                  </a:schemeClr>
                </a:solidFill>
                <a:cs typeface="Calibri" pitchFamily="34" charset="0"/>
                <a:sym typeface="Wingdings" pitchFamily="2" charset="2"/>
              </a:rPr>
              <a:t> Distribute to contractors  Post on HSE Notice </a:t>
            </a:r>
            <a:r>
              <a:rPr lang="en-US" sz="1050" b="1" dirty="0" smtClean="0">
                <a:solidFill>
                  <a:schemeClr val="tx2">
                    <a:lumMod val="75000"/>
                  </a:schemeClr>
                </a:solidFill>
                <a:cs typeface="Calibri" pitchFamily="34" charset="0"/>
                <a:sym typeface="Wingdings" pitchFamily="2" charset="2"/>
              </a:rPr>
              <a:t>Boards</a:t>
            </a:r>
            <a:endParaRPr lang="en-US" sz="1050" b="1" dirty="0">
              <a:solidFill>
                <a:schemeClr val="tx2">
                  <a:lumMod val="75000"/>
                </a:schemeClr>
              </a:solidFill>
              <a:cs typeface="Calibri" pitchFamily="34" charset="0"/>
            </a:endParaRPr>
          </a:p>
        </p:txBody>
      </p:sp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0" y="-51375"/>
            <a:ext cx="9144000" cy="584775"/>
          </a:xfrm>
          <a:prstGeom prst="rect">
            <a:avLst/>
          </a:prstGeom>
          <a:noFill/>
          <a:ln>
            <a:noFill/>
          </a:ln>
          <a:extLst/>
        </p:spPr>
        <p:txBody>
          <a:bodyPr wrap="squar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/>
            <a:r>
              <a:rPr lang="en-GB" sz="3200" b="1" dirty="0" smtClean="0">
                <a:solidFill>
                  <a:srgbClr val="0000FF"/>
                </a:solidFill>
              </a:rPr>
              <a:t>PDO Safety Advice</a:t>
            </a:r>
          </a:p>
        </p:txBody>
      </p:sp>
      <p:pic>
        <p:nvPicPr>
          <p:cNvPr id="15" name="Picture 14" descr="SQASHED Fingers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1000" y="838200"/>
            <a:ext cx="1404845" cy="1563398"/>
          </a:xfrm>
          <a:prstGeom prst="rect">
            <a:avLst/>
          </a:prstGeom>
        </p:spPr>
      </p:pic>
      <p:sp>
        <p:nvSpPr>
          <p:cNvPr id="18" name="Title 1"/>
          <p:cNvSpPr txBox="1">
            <a:spLocks/>
          </p:cNvSpPr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 smtClean="0">
                <a:cs typeface="Calibri" pitchFamily="34" charset="0"/>
              </a:rPr>
              <a:t>Contact MSE34 for further information 	                                        Learning No 25                                                                                   19/06/2015</a:t>
            </a:r>
            <a:endParaRPr lang="en-US" sz="1000" b="0" dirty="0" smtClean="0">
              <a:latin typeface="+mn-lt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323849" y="1125538"/>
            <a:ext cx="8609013" cy="2923877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50000"/>
              </a:spcBef>
              <a:defRPr/>
            </a:pPr>
            <a:endParaRPr lang="en-US" sz="600" dirty="0">
              <a:solidFill>
                <a:srgbClr val="000000"/>
              </a:solidFill>
              <a:latin typeface="Arial" charset="0"/>
            </a:endParaRPr>
          </a:p>
          <a:p>
            <a:pPr marL="114300" lvl="1" indent="-114300">
              <a:defRPr/>
            </a:pPr>
            <a:r>
              <a:rPr lang="en-GB" sz="1200" b="1" dirty="0" smtClean="0">
                <a:solidFill>
                  <a:srgbClr val="333399"/>
                </a:solidFill>
                <a:latin typeface="Tahoma" pitchFamily="34" charset="0"/>
              </a:rPr>
              <a:t>Date:</a:t>
            </a:r>
            <a:r>
              <a:rPr lang="en-US" sz="1200" b="1" dirty="0" smtClean="0">
                <a:solidFill>
                  <a:srgbClr val="333399"/>
                </a:solidFill>
                <a:latin typeface="Tahoma" pitchFamily="34" charset="0"/>
              </a:rPr>
              <a:t> 19 June 2015.  </a:t>
            </a:r>
          </a:p>
          <a:p>
            <a:pPr marL="114300" lvl="1" indent="-114300">
              <a:defRPr/>
            </a:pPr>
            <a:r>
              <a:rPr lang="en-US" sz="1200" b="1" dirty="0" smtClean="0">
                <a:solidFill>
                  <a:srgbClr val="333399"/>
                </a:solidFill>
                <a:latin typeface="Tahoma" pitchFamily="34" charset="0"/>
              </a:rPr>
              <a:t>LTI: Finger Crush Injury</a:t>
            </a:r>
          </a:p>
          <a:p>
            <a:pPr marL="173038" indent="-173038" eaLnBrk="1" hangingPunct="1">
              <a:defRPr/>
            </a:pPr>
            <a:endParaRPr lang="en-US" sz="600" dirty="0">
              <a:solidFill>
                <a:srgbClr val="000000"/>
              </a:solidFill>
              <a:latin typeface="Arial" charset="0"/>
            </a:endParaRPr>
          </a:p>
          <a:p>
            <a:pPr marL="342900" indent="-342900" eaLnBrk="1" hangingPunct="1">
              <a:defRPr/>
            </a:pPr>
            <a:r>
              <a:rPr lang="en-US" sz="1600" b="1" dirty="0">
                <a:solidFill>
                  <a:srgbClr val="FF0000"/>
                </a:solidFill>
                <a:latin typeface="Tahoma" pitchFamily="34" charset="0"/>
              </a:rPr>
              <a:t>As a learning from this incident and ensure continual improvement all contract</a:t>
            </a:r>
          </a:p>
          <a:p>
            <a:pPr marL="342900" indent="-342900" eaLnBrk="1" hangingPunct="1">
              <a:defRPr/>
            </a:pPr>
            <a:r>
              <a:rPr lang="en-US" sz="1600" b="1" dirty="0">
                <a:solidFill>
                  <a:srgbClr val="FF0000"/>
                </a:solidFill>
                <a:latin typeface="Tahoma" pitchFamily="34" charset="0"/>
              </a:rPr>
              <a:t>managers are to review their HSE HEMP against the questions asked below        </a:t>
            </a:r>
          </a:p>
          <a:p>
            <a:pPr marL="342900" indent="-342900" eaLnBrk="1" hangingPunct="1">
              <a:defRPr/>
            </a:pPr>
            <a:endParaRPr lang="en-US" sz="1600" b="1" dirty="0">
              <a:solidFill>
                <a:srgbClr val="FF0000"/>
              </a:solidFill>
              <a:latin typeface="Tahoma" pitchFamily="34" charset="0"/>
            </a:endParaRPr>
          </a:p>
          <a:p>
            <a:pPr marL="342900" indent="-342900" eaLnBrk="1" hangingPunct="1">
              <a:defRPr/>
            </a:pPr>
            <a:r>
              <a:rPr lang="en-US" sz="1600" b="1" dirty="0">
                <a:solidFill>
                  <a:srgbClr val="0000FF"/>
                </a:solidFill>
                <a:latin typeface="Tahoma" pitchFamily="34" charset="0"/>
              </a:rPr>
              <a:t>Confirm the following:</a:t>
            </a:r>
            <a:endParaRPr lang="en-US" sz="1600" dirty="0">
              <a:solidFill>
                <a:srgbClr val="0000FF"/>
              </a:solidFill>
              <a:latin typeface="Tahoma" pitchFamily="34" charset="0"/>
            </a:endParaRPr>
          </a:p>
          <a:p>
            <a:pPr marL="342900" indent="-342900" eaLnBrk="1" hangingPunct="1">
              <a:defRPr/>
            </a:pPr>
            <a:endParaRPr lang="en-US" altLang="en-US" sz="1600" dirty="0" smtClean="0"/>
          </a:p>
          <a:p>
            <a:pPr marL="119063" indent="-119063" eaLnBrk="1" hangingPunct="1">
              <a:buFontTx/>
              <a:buChar char="•"/>
              <a:defRPr/>
            </a:pPr>
            <a:r>
              <a:rPr lang="en-US" altLang="en-US" sz="1600" dirty="0">
                <a:latin typeface="+mj-lt"/>
                <a:sym typeface="Wingdings" pitchFamily="2" charset="2"/>
              </a:rPr>
              <a:t>Have you ensured the SOP &amp; JSA are covering all the jobs to be carried out? </a:t>
            </a:r>
          </a:p>
          <a:p>
            <a:pPr marL="119063" indent="-119063" eaLnBrk="1" hangingPunct="1">
              <a:buFontTx/>
              <a:buChar char="•"/>
              <a:defRPr/>
            </a:pPr>
            <a:r>
              <a:rPr lang="en-US" altLang="en-US" sz="1600" dirty="0">
                <a:latin typeface="+mj-lt"/>
                <a:sym typeface="Wingdings" pitchFamily="2" charset="2"/>
              </a:rPr>
              <a:t>Did the Operational Team aware of the latest SOP &amp; JSA? </a:t>
            </a:r>
          </a:p>
          <a:p>
            <a:pPr marL="119063" indent="-119063" eaLnBrk="1" hangingPunct="1">
              <a:buFontTx/>
              <a:buChar char="•"/>
              <a:defRPr/>
            </a:pPr>
            <a:r>
              <a:rPr lang="en-US" altLang="en-US" sz="1600" dirty="0">
                <a:latin typeface="+mj-lt"/>
                <a:sym typeface="Wingdings" pitchFamily="2" charset="2"/>
              </a:rPr>
              <a:t>Do you encourage your employees to exercise “Empowerment to STOP Unsafe Work”? </a:t>
            </a:r>
          </a:p>
          <a:p>
            <a:pPr marL="119063" indent="-119063" eaLnBrk="1" hangingPunct="1">
              <a:buFontTx/>
              <a:buChar char="•"/>
              <a:defRPr/>
            </a:pPr>
            <a:r>
              <a:rPr lang="en-US" altLang="en-US" sz="1600" dirty="0">
                <a:latin typeface="+mj-lt"/>
                <a:sym typeface="Wingdings" pitchFamily="2" charset="2"/>
              </a:rPr>
              <a:t>Do you check </a:t>
            </a:r>
            <a:r>
              <a:rPr lang="en-US" altLang="en-US" sz="1600" dirty="0" smtClean="0">
                <a:latin typeface="+mj-lt"/>
                <a:sym typeface="Wingdings" pitchFamily="2" charset="2"/>
              </a:rPr>
              <a:t>the independent supervision for the critical task? </a:t>
            </a:r>
            <a:endParaRPr lang="en-US" altLang="en-US" sz="1600" dirty="0">
              <a:latin typeface="+mj-lt"/>
              <a:sym typeface="Wingdings" pitchFamily="2" charset="2"/>
            </a:endParaRPr>
          </a:p>
        </p:txBody>
      </p:sp>
      <p:sp>
        <p:nvSpPr>
          <p:cNvPr id="2458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24600"/>
            <a:ext cx="533400" cy="381000"/>
          </a:xfrm>
          <a:noFill/>
        </p:spPr>
        <p:txBody>
          <a:bodyPr/>
          <a:lstStyle/>
          <a:p>
            <a:fld id="{0564589B-99AC-4352-B605-A820465367EE}" type="slidenum">
              <a:rPr lang="en-US" smtClean="0"/>
              <a:pPr/>
              <a:t>2</a:t>
            </a:fld>
            <a:endParaRPr lang="en-US" dirty="0" smtClean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533400"/>
            <a:ext cx="9144000" cy="254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 smtClean="0">
                <a:solidFill>
                  <a:schemeClr val="tx2">
                    <a:lumMod val="75000"/>
                  </a:schemeClr>
                </a:solidFill>
                <a:cs typeface="Calibri" pitchFamily="34" charset="0"/>
              </a:rPr>
              <a:t> </a:t>
            </a:r>
            <a:r>
              <a:rPr lang="en-US" sz="1050" b="1" dirty="0" smtClean="0">
                <a:solidFill>
                  <a:schemeClr val="tx2">
                    <a:lumMod val="75000"/>
                  </a:schemeClr>
                </a:solidFill>
                <a:cs typeface="Calibri" pitchFamily="34" charset="0"/>
                <a:sym typeface="Wingdings" pitchFamily="2" charset="2"/>
              </a:rPr>
              <a:t>Distribute </a:t>
            </a:r>
            <a:r>
              <a:rPr lang="en-US" sz="1050" b="1" dirty="0">
                <a:solidFill>
                  <a:schemeClr val="tx2">
                    <a:lumMod val="75000"/>
                  </a:schemeClr>
                </a:solidFill>
                <a:cs typeface="Calibri" pitchFamily="34" charset="0"/>
                <a:sym typeface="Wingdings" pitchFamily="2" charset="2"/>
              </a:rPr>
              <a:t>to contractors  Post on HSE Notice </a:t>
            </a:r>
            <a:r>
              <a:rPr lang="en-US" sz="1050" b="1" dirty="0" smtClean="0">
                <a:solidFill>
                  <a:schemeClr val="tx2">
                    <a:lumMod val="75000"/>
                  </a:schemeClr>
                </a:solidFill>
                <a:cs typeface="Calibri" pitchFamily="34" charset="0"/>
                <a:sym typeface="Wingdings" pitchFamily="2" charset="2"/>
              </a:rPr>
              <a:t>Boards</a:t>
            </a:r>
            <a:endParaRPr lang="en-US" sz="1050" b="1" dirty="0">
              <a:solidFill>
                <a:schemeClr val="tx2">
                  <a:lumMod val="75000"/>
                </a:schemeClr>
              </a:solidFill>
              <a:cs typeface="Calibri" pitchFamily="34" charset="0"/>
            </a:endParaRPr>
          </a:p>
        </p:txBody>
      </p:sp>
      <p:sp>
        <p:nvSpPr>
          <p:cNvPr id="6" name="Text Box 12"/>
          <p:cNvSpPr txBox="1">
            <a:spLocks noChangeArrowheads="1"/>
          </p:cNvSpPr>
          <p:nvPr/>
        </p:nvSpPr>
        <p:spPr bwMode="auto">
          <a:xfrm>
            <a:off x="0" y="0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GB" sz="3200" b="1" dirty="0" smtClean="0">
                <a:solidFill>
                  <a:srgbClr val="0000FF"/>
                </a:solidFill>
              </a:rPr>
              <a:t>Management learning's</a:t>
            </a:r>
            <a:endParaRPr lang="en-GB" sz="3200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 smtClean="0">
                <a:cs typeface="Calibri" pitchFamily="34" charset="0"/>
              </a:rPr>
              <a:t>		Learning No </a:t>
            </a:r>
            <a:r>
              <a:rPr lang="en-US" sz="1000" smtClean="0">
                <a:cs typeface="Calibri" pitchFamily="34" charset="0"/>
              </a:rPr>
              <a:t>25                                                    19/06/2015</a:t>
            </a:r>
            <a:endParaRPr lang="en-US" sz="1000" b="0" dirty="0" smtClean="0">
              <a:latin typeface="+mn-lt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Image" ma:contentTypeID="0x0101009148F5A04DDD49CBA7127AADA5FB792B00AADE34325A8B49CDA8BB4DB53328F214009C4067D375EDA046866D1CFD34BA6725" ma:contentTypeVersion="4" ma:contentTypeDescription="Upload an image." ma:contentTypeScope="" ma:versionID="5568808217e8896a20d35b78a187a54b">
  <xsd:schema xmlns:xsd="http://www.w3.org/2001/XMLSchema" xmlns:xs="http://www.w3.org/2001/XMLSchema" xmlns:p="http://schemas.microsoft.com/office/2006/metadata/properties" xmlns:ns1="http://schemas.microsoft.com/sharepoint/v3" xmlns:ns2="4880E4F8-4B7D-4BDD-91E3-E10D47036ECA" xmlns:ns3="http://schemas.microsoft.com/sharepoint/v3/fields" xmlns:ns4="4880e4f8-4b7d-4bdd-91e3-e10d47036eca" xmlns:ns5="9d51eac6-a7d5-47f5-a119-63d146adb134" targetNamespace="http://schemas.microsoft.com/office/2006/metadata/properties" ma:root="true" ma:fieldsID="95b9b289a8e8f4d106e4c69b136198e4" ns1:_="" ns2:_="" ns3:_="" ns4:_="" ns5:_="">
    <xsd:import namespace="http://schemas.microsoft.com/sharepoint/v3"/>
    <xsd:import namespace="4880E4F8-4B7D-4BDD-91E3-E10D47036ECA"/>
    <xsd:import namespace="http://schemas.microsoft.com/sharepoint/v3/fields"/>
    <xsd:import namespace="4880e4f8-4b7d-4bdd-91e3-e10d47036eca"/>
    <xsd:import namespace="9d51eac6-a7d5-47f5-a119-63d146adb134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4:Language" minOccurs="0"/>
                <xsd:element ref="ns4:DocId" minOccurs="0"/>
                <xsd:element ref="ns5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 File Type" ma:hidden="true" ma:internalName="HTML_x0020_File_x0020_Type" ma:readOnly="true">
      <xsd:simpleType>
        <xsd:restriction base="dms:Text"/>
      </xsd:simpleType>
    </xsd:element>
    <xsd:element name="FSObjType" ma:index="11" nillable="true" ma:displayName="Item Type" ma:hidden="true" ma:list="Docs" ma:internalName="FSObjType" ma:readOnly="true" ma:showField="FSType">
      <xsd:simpleType>
        <xsd:restriction base="dms:Lookup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80E4F8-4B7D-4BDD-91E3-E10D47036ECA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Preview Exists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Width" ma:internalName="ImageWidth" ma:readOnly="true">
      <xsd:simpleType>
        <xsd:restriction base="dms:Unknown"/>
      </xsd:simpleType>
    </xsd:element>
    <xsd:element name="ImageHeight" ma:index="22" nillable="true" ma:displayName="Height" ma:internalName="ImageHeight" ma:readOnly="true">
      <xsd:simpleType>
        <xsd:restriction base="dms:Unknown"/>
      </xsd:simpleType>
    </xsd:element>
    <xsd:element name="ImageCreateDate" ma:index="25" nillable="true" ma:displayName="Date Picture Taken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Copyright" ma:internalName="wic_System_Copyright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80e4f8-4b7d-4bdd-91e3-e10d47036eca" elementFormDefault="qualified">
    <xsd:import namespace="http://schemas.microsoft.com/office/2006/documentManagement/types"/>
    <xsd:import namespace="http://schemas.microsoft.com/office/infopath/2007/PartnerControls"/>
    <xsd:element name="Language" ma:index="27" nillable="true" ma:displayName="Language" ma:default="English 1" ma:format="Dropdown" ma:internalName="Language">
      <xsd:simpleType>
        <xsd:restriction base="dms:Choice">
          <xsd:enumeration value="English"/>
          <xsd:enumeration value="Arabic"/>
          <xsd:enumeration value="Hindi"/>
          <xsd:enumeration value="English 1"/>
          <xsd:enumeration value="English 2"/>
          <xsd:enumeration value="Arabic 1"/>
          <xsd:enumeration value="Arabic 2"/>
          <xsd:enumeration value="Hindi 1"/>
          <xsd:enumeration value="Hindi 2"/>
          <xsd:enumeration value="Malayalam 1"/>
          <xsd:enumeration value="Malayalam 2"/>
        </xsd:restriction>
      </xsd:simpleType>
    </xsd:element>
    <xsd:element name="DocId" ma:index="28" nillable="true" ma:displayName="DocId" ma:list="{9de017a3-70b4-41a0-b3a1-4f7a098545da}" ma:internalName="DocId" ma:showField="ID" ma:web="9d51eac6-a7d5-47f5-a119-63d146adb134">
      <xsd:simpleType>
        <xsd:restriction base="dms:Lookup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51eac6-a7d5-47f5-a119-63d146adb134" elementFormDefault="qualified">
    <xsd:import namespace="http://schemas.microsoft.com/office/2006/documentManagement/types"/>
    <xsd:import namespace="http://schemas.microsoft.com/office/infopath/2007/PartnerControls"/>
    <xsd:element name="SharedWithUsers" ma:index="2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23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anguage xmlns="4880e4f8-4b7d-4bdd-91e3-e10d47036eca">English 1</Language>
    <DocId xmlns="4880e4f8-4b7d-4bdd-91e3-e10d47036eca">19071</DocId>
    <ImageCreateDate xmlns="4880E4F8-4B7D-4BDD-91E3-E10D47036ECA" xsi:nil="true"/>
    <wic_System_Copyright xmlns="http://schemas.microsoft.com/sharepoint/v3/fields" xsi:nil="true"/>
  </documentManagement>
</p:properties>
</file>

<file path=customXml/itemProps1.xml><?xml version="1.0" encoding="utf-8"?>
<ds:datastoreItem xmlns:ds="http://schemas.openxmlformats.org/officeDocument/2006/customXml" ds:itemID="{1088CB4E-FA69-4B04-848F-7A3C0DDF066A}"/>
</file>

<file path=customXml/itemProps2.xml><?xml version="1.0" encoding="utf-8"?>
<ds:datastoreItem xmlns:ds="http://schemas.openxmlformats.org/officeDocument/2006/customXml" ds:itemID="{AD5B0CED-FC4F-432E-A02C-D3C60881ABA9}"/>
</file>

<file path=customXml/itemProps3.xml><?xml version="1.0" encoding="utf-8"?>
<ds:datastoreItem xmlns:ds="http://schemas.openxmlformats.org/officeDocument/2006/customXml" ds:itemID="{8B286638-C60C-4DBC-A572-2EAC3EF3729D}"/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2719</TotalTime>
  <Words>226</Words>
  <Application>Microsoft Office PowerPoint</Application>
  <PresentationFormat>On-screen Show (4:3)</PresentationFormat>
  <Paragraphs>39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Flow</vt:lpstr>
      <vt:lpstr>Slide 1</vt:lpstr>
      <vt:lpstr>Slide 2</vt:lpstr>
    </vt:vector>
  </TitlesOfParts>
  <Company>Shell Information Services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Contractor RTA LTI on xx.xx.xx</dc:title>
  <dc:creator>MU93647</dc:creator>
  <cp:lastModifiedBy>mu93647</cp:lastModifiedBy>
  <cp:revision>239</cp:revision>
  <dcterms:created xsi:type="dcterms:W3CDTF">2001-05-03T06:07:08Z</dcterms:created>
  <dcterms:modified xsi:type="dcterms:W3CDTF">2015-09-10T11:28:02Z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0x0101009148F5A04DDD49CBA7127AADA5FB792B00AADE34325A8B49CDA8BB4DB53328F214009C4067D375EDA046866D1CFD34BA6725</vt:lpwstr>
  </property>
</Properties>
</file>