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84" r:id="rId1"/>
  </p:sldMasterIdLst>
  <p:notesMasterIdLst>
    <p:notesMasterId r:id="rId4"/>
  </p:notesMasterIdLst>
  <p:handoutMasterIdLst>
    <p:handoutMasterId r:id="rId5"/>
  </p:handoutMasterIdLst>
  <p:sldIdLst>
    <p:sldId id="298" r:id="rId2"/>
    <p:sldId id="299" r:id="rId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38BA85"/>
    <a:srgbClr val="9A85D7"/>
    <a:srgbClr val="5DD5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2165" y="-1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handoutMaster" Target="handoutMasters/handoutMaster1.xml"/><Relationship Id="rId10" Type="http://schemas.openxmlformats.org/officeDocument/2006/relationships/customXml" Target="../customXml/item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2C5A89C-F310-4B09-BFF9-9AE7E97301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C7E593-5981-4A10-A638-46ED3433BB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E31B09-42FC-4287-8DC1-E4797D070F73}" type="slidenum">
              <a:rPr lang="en-US" altLang="en-US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2CDF5-6674-432C-8BEB-FD9BC991DE4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2CDF5-6674-432C-8BEB-FD9BC991DE4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2CDF5-6674-432C-8BEB-FD9BC991DE4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EDDD7CF8-826C-4EAD-9C4E-022CC47256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796600C4-9961-444A-8BFF-D87D7E82BF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2CDF5-6674-432C-8BEB-FD9BC991DE4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2CDF5-6674-432C-8BEB-FD9BC991DE4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2CDF5-6674-432C-8BEB-FD9BC991DE4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2CDF5-6674-432C-8BEB-FD9BC991DE4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CC799C-25FE-4C08-8A12-B3B3E526506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EB0343-92F4-423D-84C1-8B26F61D240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2CDF5-6674-432C-8BEB-FD9BC991DE4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93B2CDF5-6674-432C-8BEB-FD9BC991DE4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93B2CDF5-6674-432C-8BEB-FD9BC991DE4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  <p:sp>
        <p:nvSpPr>
          <p:cNvPr id="14" name="TextBox 13"/>
          <p:cNvSpPr txBox="1"/>
          <p:nvPr userDrawn="1"/>
        </p:nvSpPr>
        <p:spPr>
          <a:xfrm>
            <a:off x="762000" y="228600"/>
            <a:ext cx="74676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i="1" kern="0" dirty="0">
                <a:solidFill>
                  <a:srgbClr val="CCCCFF"/>
                </a:solidFill>
                <a:latin typeface="Arial"/>
                <a:ea typeface="+mj-ea"/>
                <a:cs typeface="Arial"/>
              </a:rPr>
              <a:t>Main contractor name – LTI# - Date of incident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16" name="Content Placeholder 3" descr="PPT option1.jpg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-11113" y="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79" r:id="rId12"/>
    <p:sldLayoutId id="2147483782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338137" y="1524000"/>
            <a:ext cx="5148263" cy="354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4300" indent="-1143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None/>
              <a:defRPr/>
            </a:pPr>
            <a:r>
              <a:rPr lang="en-GB" sz="1200" b="1" dirty="0" smtClean="0">
                <a:solidFill>
                  <a:srgbClr val="333399"/>
                </a:solidFill>
                <a:latin typeface="Tahoma" pitchFamily="34" charset="0"/>
              </a:rPr>
              <a:t>Date:</a:t>
            </a:r>
            <a:r>
              <a:rPr lang="en-US" sz="1200" b="1" dirty="0" smtClean="0">
                <a:solidFill>
                  <a:srgbClr val="333399"/>
                </a:solidFill>
                <a:latin typeface="Tahoma" pitchFamily="34" charset="0"/>
              </a:rPr>
              <a:t> 22/06/2015</a:t>
            </a:r>
          </a:p>
          <a:p>
            <a:pPr algn="ctr">
              <a:buNone/>
              <a:defRPr/>
            </a:pPr>
            <a:r>
              <a:rPr lang="en-US" sz="1200" b="1" dirty="0" smtClean="0">
                <a:solidFill>
                  <a:srgbClr val="333399"/>
                </a:solidFill>
                <a:latin typeface="Tahoma" pitchFamily="34" charset="0"/>
              </a:rPr>
              <a:t>LTI: Fractured foot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endParaRPr lang="en-US" altLang="en-US" sz="1300" b="1" dirty="0" smtClean="0">
              <a:latin typeface="Tahoma" panose="020B0604030504040204" pitchFamily="34" charset="0"/>
            </a:endParaRPr>
          </a:p>
          <a:p>
            <a:pPr algn="just">
              <a:spcBef>
                <a:spcPct val="0"/>
              </a:spcBef>
              <a:buNone/>
              <a:defRPr/>
            </a:pPr>
            <a:r>
              <a:rPr lang="en-US" sz="1400" b="1" dirty="0" smtClean="0">
                <a:solidFill>
                  <a:srgbClr val="FF0000"/>
                </a:solidFill>
                <a:latin typeface="Tahoma" pitchFamily="34" charset="0"/>
              </a:rPr>
              <a:t>What happened?</a:t>
            </a:r>
            <a:endParaRPr lang="en-US" sz="1400" dirty="0" smtClean="0">
              <a:solidFill>
                <a:srgbClr val="FF0000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1400" dirty="0" smtClean="0">
                <a:latin typeface="Arial" panose="020B0604020202020204" pitchFamily="34" charset="0"/>
              </a:rPr>
              <a:t>  </a:t>
            </a:r>
            <a:r>
              <a:rPr lang="en-US" altLang="en-US" sz="1400" dirty="0" smtClean="0">
                <a:latin typeface="+mj-lt"/>
              </a:rPr>
              <a:t>The Roustabout wanted to pick up a unbalanced load without using the webbing slings. The Forklift Operator objected, but the Roustabout insisted. The Roustabout used his foot to adjust the pipe balanced on the fork of a forklift resulting in the pipe falling and hitting </a:t>
            </a:r>
            <a:r>
              <a:rPr lang="en-US" altLang="en-US" sz="1400" dirty="0" smtClean="0">
                <a:latin typeface="+mj-lt"/>
              </a:rPr>
              <a:t>his foot.</a:t>
            </a:r>
            <a:endParaRPr lang="en-US" altLang="en-US" sz="1400" dirty="0" smtClean="0">
              <a:latin typeface="+mj-lt"/>
            </a:endParaRPr>
          </a:p>
          <a:p>
            <a:pPr algn="just">
              <a:buNone/>
              <a:defRPr/>
            </a:pPr>
            <a:r>
              <a:rPr lang="en-US" sz="1400" b="1" dirty="0" smtClean="0">
                <a:solidFill>
                  <a:srgbClr val="333399"/>
                </a:solidFill>
                <a:latin typeface="Tahoma" pitchFamily="34" charset="0"/>
              </a:rPr>
              <a:t>Your learning from this incident..</a:t>
            </a:r>
          </a:p>
          <a:p>
            <a:pPr marL="0" indent="0">
              <a:spcBef>
                <a:spcPct val="0"/>
              </a:spcBef>
              <a:buFontTx/>
              <a:buNone/>
              <a:defRPr/>
            </a:pPr>
            <a:endParaRPr lang="en-US" altLang="en-US" sz="1400" dirty="0" smtClean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</a:pPr>
            <a:r>
              <a:rPr lang="en-US" altLang="en-US" sz="1400" dirty="0" smtClean="0">
                <a:latin typeface="+mj-lt"/>
              </a:rPr>
              <a:t>Always use the correct lifting method </a:t>
            </a:r>
          </a:p>
          <a:p>
            <a:pPr algn="just" eaLnBrk="1" hangingPunct="1">
              <a:spcBef>
                <a:spcPct val="0"/>
              </a:spcBef>
            </a:pPr>
            <a:r>
              <a:rPr lang="en-US" altLang="en-US" sz="1400" dirty="0" smtClean="0">
                <a:latin typeface="+mj-lt"/>
              </a:rPr>
              <a:t>Stay out of the line of fire</a:t>
            </a:r>
          </a:p>
          <a:p>
            <a:pPr algn="just" eaLnBrk="1" hangingPunct="1">
              <a:spcBef>
                <a:spcPct val="0"/>
              </a:spcBef>
            </a:pPr>
            <a:r>
              <a:rPr lang="en-US" altLang="en-US" sz="1400" dirty="0" smtClean="0">
                <a:latin typeface="+mj-lt"/>
              </a:rPr>
              <a:t>Use tag lines</a:t>
            </a:r>
          </a:p>
          <a:p>
            <a:pPr algn="just" eaLnBrk="1" hangingPunct="1">
              <a:spcBef>
                <a:spcPct val="0"/>
              </a:spcBef>
            </a:pPr>
            <a:r>
              <a:rPr lang="en-US" altLang="en-US" sz="1400" dirty="0" smtClean="0">
                <a:latin typeface="+mj-lt"/>
              </a:rPr>
              <a:t>Listen to your colleagues if the they tell you its unsafe</a:t>
            </a:r>
          </a:p>
          <a:p>
            <a:pPr>
              <a:spcBef>
                <a:spcPct val="0"/>
              </a:spcBef>
              <a:defRPr/>
            </a:pPr>
            <a:endParaRPr lang="en-US" altLang="en-US" sz="1400" dirty="0" smtClean="0">
              <a:latin typeface="+mj-lt"/>
            </a:endParaRPr>
          </a:p>
        </p:txBody>
      </p:sp>
      <p:sp>
        <p:nvSpPr>
          <p:cNvPr id="34819" name="Slide Number Placeholder 1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spcBef>
                <a:spcPct val="20000"/>
              </a:spcBef>
              <a:buFontTx/>
              <a:buChar char="•"/>
            </a:pPr>
            <a:fld id="{7F553B3E-723E-4A7F-9892-058D96BA8B90}" type="slidenum">
              <a:rPr lang="en-US" altLang="en-US" sz="1100"/>
              <a:pPr>
                <a:spcBef>
                  <a:spcPct val="20000"/>
                </a:spcBef>
                <a:buFontTx/>
                <a:buChar char="•"/>
              </a:pPr>
              <a:t>1</a:t>
            </a:fld>
            <a:endParaRPr lang="en-US" altLang="en-US" sz="3200"/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233363" y="5667375"/>
            <a:ext cx="5329237" cy="286232"/>
          </a:xfrm>
          <a:prstGeom prst="rect">
            <a:avLst/>
          </a:prstGeom>
          <a:solidFill>
            <a:srgbClr val="3333CC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SzPct val="90000"/>
              <a:tabLst>
                <a:tab pos="287338" algn="l"/>
              </a:tabLst>
              <a:defRPr/>
            </a:pPr>
            <a:r>
              <a:rPr lang="en-US" altLang="en-US" sz="1400" b="1" kern="130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Always ensure you are away from suspended loads</a:t>
            </a:r>
            <a:endParaRPr lang="en-US" altLang="en-US" sz="1400" b="1" kern="1300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533400"/>
            <a:ext cx="9144000" cy="254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Use this </a:t>
            </a:r>
            <a:r>
              <a:rPr lang="en-US" sz="1050" b="1" dirty="0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Advice: </a:t>
            </a:r>
            <a:r>
              <a:rPr lang="en-US" sz="1050" b="1" dirty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Discuss in Tool Box Talks and HSE Meetings </a:t>
            </a:r>
            <a:r>
              <a:rPr lang="en-US" sz="1050" b="1" dirty="0">
                <a:solidFill>
                  <a:schemeClr val="tx2">
                    <a:lumMod val="75000"/>
                  </a:schemeClr>
                </a:solidFill>
                <a:cs typeface="Calibri" pitchFamily="34" charset="0"/>
                <a:sym typeface="Wingdings" pitchFamily="2" charset="2"/>
              </a:rPr>
              <a:t> Distribute to contractors  Post on HSE Notice </a:t>
            </a:r>
            <a:r>
              <a:rPr lang="en-US" sz="1050" b="1" dirty="0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  <a:sym typeface="Wingdings" pitchFamily="2" charset="2"/>
              </a:rPr>
              <a:t>Boards</a:t>
            </a:r>
            <a:endParaRPr lang="en-US" sz="1050" b="1" dirty="0">
              <a:solidFill>
                <a:schemeClr val="tx2">
                  <a:lumMod val="75000"/>
                </a:schemeClr>
              </a:solidFill>
              <a:cs typeface="Calibri" pitchFamily="34" charset="0"/>
            </a:endParaRPr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0" y="-51375"/>
            <a:ext cx="9144000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/>
            <a:r>
              <a:rPr lang="en-GB" sz="3200" b="1" dirty="0" smtClean="0">
                <a:solidFill>
                  <a:srgbClr val="0000FF"/>
                </a:solidFill>
              </a:rPr>
              <a:t>PDO Safety Advice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>
                <a:cs typeface="Calibri" pitchFamily="34" charset="0"/>
              </a:rPr>
              <a:t>Contact MSE34 for further information 	                                        Learning No 29                                                                                  22/06/2015</a:t>
            </a:r>
            <a:endParaRPr lang="en-US" sz="1000" b="0" dirty="0" smtClean="0">
              <a:latin typeface="+mn-lt"/>
              <a:cs typeface="Calibri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143000"/>
            <a:ext cx="296918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4400" y="990600"/>
            <a:ext cx="3651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429000"/>
            <a:ext cx="298707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Picture 13"/>
          <p:cNvPicPr preferRelativeResize="0"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02662" y="4876800"/>
            <a:ext cx="541338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Rolling Object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8601" y="914401"/>
            <a:ext cx="1600200" cy="12370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152400" y="1196975"/>
            <a:ext cx="8780463" cy="341632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None/>
              <a:defRPr/>
            </a:pPr>
            <a:r>
              <a:rPr lang="en-GB" sz="1400" b="1" dirty="0" smtClean="0">
                <a:solidFill>
                  <a:srgbClr val="333399"/>
                </a:solidFill>
                <a:latin typeface="Tahoma" pitchFamily="34" charset="0"/>
              </a:rPr>
              <a:t>Date:</a:t>
            </a:r>
            <a:r>
              <a:rPr lang="en-US" sz="1400" b="1" dirty="0" smtClean="0">
                <a:solidFill>
                  <a:srgbClr val="333399"/>
                </a:solidFill>
                <a:latin typeface="Tahoma" pitchFamily="34" charset="0"/>
              </a:rPr>
              <a:t> 22/06/2015</a:t>
            </a:r>
          </a:p>
          <a:p>
            <a:pPr>
              <a:buNone/>
              <a:defRPr/>
            </a:pPr>
            <a:r>
              <a:rPr lang="en-US" sz="1400" b="1" dirty="0" smtClean="0">
                <a:solidFill>
                  <a:srgbClr val="333399"/>
                </a:solidFill>
                <a:latin typeface="Tahoma" pitchFamily="34" charset="0"/>
              </a:rPr>
              <a:t>LTI: Fractured foot</a:t>
            </a:r>
          </a:p>
          <a:p>
            <a:pPr marL="342900" indent="-342900"/>
            <a:endParaRPr lang="en-US" altLang="en-US" sz="1400" dirty="0" smtClean="0">
              <a:solidFill>
                <a:srgbClr val="FF0000"/>
              </a:solidFill>
              <a:latin typeface="Arial" charset="0"/>
            </a:endParaRPr>
          </a:p>
          <a:p>
            <a:pPr marL="342900" indent="-342900" eaLnBrk="1" hangingPunct="1"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Tahoma" pitchFamily="34" charset="0"/>
              </a:rPr>
              <a:t>As a learning from this incident and ensure continual improvement all contract</a:t>
            </a:r>
          </a:p>
          <a:p>
            <a:pPr marL="342900" indent="-342900" eaLnBrk="1" hangingPunct="1"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Tahoma" pitchFamily="34" charset="0"/>
              </a:rPr>
              <a:t>managers are to review their HSE HEMP against the questions asked below</a:t>
            </a:r>
          </a:p>
          <a:p>
            <a:pPr marL="342900" indent="-342900" eaLnBrk="1" hangingPunct="1">
              <a:defRPr/>
            </a:pPr>
            <a:endParaRPr lang="en-US" altLang="en-US" sz="1600" b="1" dirty="0" smtClean="0">
              <a:solidFill>
                <a:srgbClr val="FF0000"/>
              </a:solidFill>
              <a:latin typeface="Tahoma" pitchFamily="34" charset="0"/>
            </a:endParaRPr>
          </a:p>
          <a:p>
            <a:pPr marL="342900" indent="-342900" algn="just"/>
            <a:r>
              <a:rPr lang="en-US" sz="1600" b="1" dirty="0" smtClean="0">
                <a:solidFill>
                  <a:srgbClr val="0000FF"/>
                </a:solidFill>
                <a:latin typeface="Tahoma" pitchFamily="34" charset="0"/>
              </a:rPr>
              <a:t>Confirm the following:</a:t>
            </a:r>
            <a:endParaRPr lang="en-US" sz="1600" dirty="0" smtClean="0">
              <a:solidFill>
                <a:srgbClr val="0000FF"/>
              </a:solidFill>
              <a:latin typeface="Tahoma" pitchFamily="34" charset="0"/>
            </a:endParaRPr>
          </a:p>
          <a:p>
            <a:pPr marL="342900" indent="-342900" eaLnBrk="1" hangingPunct="1"/>
            <a:endParaRPr lang="en-US" altLang="en-US" sz="1400" dirty="0">
              <a:solidFill>
                <a:srgbClr val="FF0000"/>
              </a:solidFill>
              <a:latin typeface="Arial" charset="0"/>
            </a:endParaRPr>
          </a:p>
          <a:p>
            <a:pPr marL="119063" indent="-119063" eaLnBrk="1" hangingPunct="1">
              <a:buFontTx/>
              <a:buChar char="•"/>
              <a:defRPr/>
            </a:pPr>
            <a:r>
              <a:rPr lang="en-US" altLang="en-US" sz="1600" dirty="0" smtClean="0">
                <a:latin typeface="+mj-lt"/>
                <a:sym typeface="Wingdings" pitchFamily="2" charset="2"/>
              </a:rPr>
              <a:t>Are your operating procedure clear and understood? </a:t>
            </a:r>
            <a:endParaRPr lang="en-US" altLang="en-US" sz="1600" dirty="0">
              <a:latin typeface="+mj-lt"/>
              <a:sym typeface="Wingdings" pitchFamily="2" charset="2"/>
            </a:endParaRPr>
          </a:p>
          <a:p>
            <a:pPr marL="119063" indent="-119063" eaLnBrk="1" hangingPunct="1">
              <a:buFontTx/>
              <a:buChar char="•"/>
              <a:defRPr/>
            </a:pPr>
            <a:r>
              <a:rPr lang="en-US" altLang="en-US" sz="1600" dirty="0" smtClean="0">
                <a:latin typeface="+mj-lt"/>
                <a:sym typeface="Wingdings" pitchFamily="2" charset="2"/>
              </a:rPr>
              <a:t>Are your personnel trained in SOP’s? </a:t>
            </a:r>
          </a:p>
          <a:p>
            <a:pPr marL="119063" indent="-119063" eaLnBrk="1" hangingPunct="1">
              <a:buFontTx/>
              <a:buChar char="•"/>
              <a:defRPr/>
            </a:pPr>
            <a:r>
              <a:rPr lang="en-US" altLang="en-US" sz="1600" dirty="0" smtClean="0">
                <a:latin typeface="+mj-lt"/>
                <a:sym typeface="Wingdings" pitchFamily="2" charset="2"/>
              </a:rPr>
              <a:t>Are staff aware of their empowerment to stop unsafe acts?</a:t>
            </a:r>
          </a:p>
          <a:p>
            <a:pPr marL="119063" indent="-119063" eaLnBrk="1" hangingPunct="1">
              <a:buFontTx/>
              <a:buChar char="•"/>
              <a:defRPr/>
            </a:pPr>
            <a:endParaRPr lang="en-US" altLang="en-US" sz="1600" dirty="0" smtClean="0">
              <a:latin typeface="+mj-lt"/>
              <a:sym typeface="Wingdings" pitchFamily="2" charset="2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endParaRPr lang="en-US" sz="1600" dirty="0" smtClean="0">
              <a:solidFill>
                <a:srgbClr val="0033CC"/>
              </a:solidFill>
            </a:endParaRPr>
          </a:p>
          <a:p>
            <a:pPr marL="119063" indent="-119063" eaLnBrk="1" hangingPunct="1">
              <a:buFontTx/>
              <a:buChar char="•"/>
              <a:defRPr/>
            </a:pPr>
            <a:endParaRPr lang="en-US" altLang="en-US" sz="1600" dirty="0">
              <a:latin typeface="+mj-lt"/>
              <a:sym typeface="Wingdings" pitchFamily="2" charset="2"/>
            </a:endParaRPr>
          </a:p>
        </p:txBody>
      </p:sp>
      <p:sp>
        <p:nvSpPr>
          <p:cNvPr id="36868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181CE1-27E0-4CEF-B7F8-DE6537B329D6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533400"/>
            <a:ext cx="9144000" cy="254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 </a:t>
            </a:r>
            <a:r>
              <a:rPr lang="en-US" sz="1050" b="1" dirty="0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  <a:sym typeface="Wingdings" pitchFamily="2" charset="2"/>
              </a:rPr>
              <a:t>Distribute </a:t>
            </a:r>
            <a:r>
              <a:rPr lang="en-US" sz="1050" b="1" dirty="0">
                <a:solidFill>
                  <a:schemeClr val="tx2">
                    <a:lumMod val="75000"/>
                  </a:schemeClr>
                </a:solidFill>
                <a:cs typeface="Calibri" pitchFamily="34" charset="0"/>
                <a:sym typeface="Wingdings" pitchFamily="2" charset="2"/>
              </a:rPr>
              <a:t>to contractors  Post on HSE Notice </a:t>
            </a:r>
            <a:r>
              <a:rPr lang="en-US" sz="1050" b="1" dirty="0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  <a:sym typeface="Wingdings" pitchFamily="2" charset="2"/>
              </a:rPr>
              <a:t>Boards</a:t>
            </a:r>
            <a:endParaRPr lang="en-US" sz="1050" b="1" dirty="0">
              <a:solidFill>
                <a:schemeClr val="tx2">
                  <a:lumMod val="75000"/>
                </a:schemeClr>
              </a:solidFill>
              <a:cs typeface="Calibri" pitchFamily="34" charset="0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3200" b="1" dirty="0" smtClean="0">
                <a:solidFill>
                  <a:srgbClr val="0000FF"/>
                </a:solidFill>
              </a:rPr>
              <a:t>Management learning's</a:t>
            </a:r>
            <a:endParaRPr lang="en-GB" sz="32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>
                <a:cs typeface="Calibri" pitchFamily="34" charset="0"/>
              </a:rPr>
              <a:t>		Learning No 29                                                  22/06/2015</a:t>
            </a:r>
            <a:endParaRPr lang="en-US" sz="1000" b="0" dirty="0" smtClean="0">
              <a:latin typeface="+mn-lt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19072</DocId>
    <ImageCreateDate xmlns="4880E4F8-4B7D-4BDD-91E3-E10D47036ECA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6345E114-2CE4-40FD-A8CB-FD58818CDAC7}"/>
</file>

<file path=customXml/itemProps2.xml><?xml version="1.0" encoding="utf-8"?>
<ds:datastoreItem xmlns:ds="http://schemas.openxmlformats.org/officeDocument/2006/customXml" ds:itemID="{9F819656-4333-42B8-B590-16CFA8422154}"/>
</file>

<file path=customXml/itemProps3.xml><?xml version="1.0" encoding="utf-8"?>
<ds:datastoreItem xmlns:ds="http://schemas.openxmlformats.org/officeDocument/2006/customXml" ds:itemID="{0EF7BE82-7D37-4797-98D9-3075AE209775}"/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2743</TotalTime>
  <Words>209</Words>
  <Application>Microsoft Office PowerPoint</Application>
  <PresentationFormat>On-screen Show (4:3)</PresentationFormat>
  <Paragraphs>33</Paragraphs>
  <Slides>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Flow</vt:lpstr>
      <vt:lpstr>Slide 1</vt:lpstr>
      <vt:lpstr>Slide 2</vt:lpstr>
    </vt:vector>
  </TitlesOfParts>
  <Company>Shell Information Services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Contractor RTA LTI on xx.xx.xx</dc:title>
  <dc:creator>MU93647</dc:creator>
  <cp:lastModifiedBy>mu93647</cp:lastModifiedBy>
  <cp:revision>243</cp:revision>
  <dcterms:created xsi:type="dcterms:W3CDTF">2001-05-03T06:07:08Z</dcterms:created>
  <dcterms:modified xsi:type="dcterms:W3CDTF">2015-09-02T05:26:59Z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