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0" r:id="rId6"/>
    <p:sldId id="264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820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EAE620-9A67-4255-B259-8016CB8FBBF7}" type="datetimeFigureOut">
              <a:rPr lang="en-GB"/>
              <a:pPr>
                <a:defRPr/>
              </a:pPr>
              <a:t>10/09/2015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105FE7-D111-45F0-93EB-88DF17C8D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E91F-C57B-470D-A97E-E459FE3E110A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322C0-DA3C-451F-9DC9-CCDFF74C1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BAF2-26D6-4A63-BAF8-D3A349A319C8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0216-04BA-4210-9C05-DE93AF4A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8BAA-74DE-417C-9EDB-6835B35054FC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3AEC-7C97-460C-9AD6-7A573F452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0444-FECD-4446-A2BE-894B3CB1F576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A037-579E-4AA1-8ACA-653315AC1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B9F9-63B8-4190-BC7B-B0FC0FF1640C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6580-5CA2-4248-BF21-DBAB5E675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7ADB-BBC8-4577-BA6C-CA9B96FADA32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2DD1-F884-4103-90FB-4FAB7C7E7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90FB-DBD3-4109-A33B-D0CC61C7ED0D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565A-AC5E-4438-843C-6AF532505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46AE-1690-4284-9621-611DF943DD43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60DD-5E92-4C7A-BAF3-8639CBE35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BD7A-117C-4D17-8176-17A05CD77D67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C4BA-7D72-40B9-A0E9-DEFA3056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0AA8-23FF-48D8-90A9-50150016E552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BC30-9EBF-4A0B-B096-15E7E618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DDCE-4334-4554-83D3-A813C0640A83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518B-78B0-4D6B-BEF3-DC0C40D4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AB4E5-2771-4F2B-8BB5-9B5240E0C62E}" type="datetimeFigureOut">
              <a:rPr lang="en-US"/>
              <a:pPr>
                <a:defRPr/>
              </a:pPr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05276-AF42-4A70-A92A-F9501580D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heamazingpics.com/wp-content/uploads/2013/02/Truth-Of-Over-Speed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Oman Eid Celeb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7912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09600" y="508337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OM" sz="6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السياقة </a:t>
            </a:r>
            <a:r>
              <a:rPr lang="ar-OM" sz="6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الآمنة خلال إجازة العيد</a:t>
            </a:r>
            <a:r>
              <a:rPr lang="en-US" sz="6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304800" y="60960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ar-OM" sz="3200" b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أنت المسؤول عن إبتسامتهم</a:t>
            </a:r>
            <a:endParaRPr lang="en-US" sz="3200" b="1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ar-OM" sz="4800" b="1" smtClean="0">
                <a:latin typeface="Arabic Typesetting" pitchFamily="66" charset="-78"/>
                <a:cs typeface="Arabic Typesetting" pitchFamily="66" charset="-78"/>
              </a:rPr>
              <a:t>أنت تستحق الإستمتاع بالعيد</a:t>
            </a:r>
            <a:endParaRPr lang="en-US" sz="4800" b="1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الإحتفال بالعيد عبارة عن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قضاء أمتع الأوقات مع الأسرة والأصدقاء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ويمكن تحقيق ذلك عن طريق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التخطيط السليم لفعاليات العيد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وعكس سلوكيات السياقة الآمنة على الطريق</a:t>
            </a:r>
            <a:endParaRPr lang="en-US" sz="5400" b="1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540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153400" cy="5257800"/>
          </a:xfrm>
        </p:spPr>
        <p:txBody>
          <a:bodyPr/>
          <a:lstStyle/>
          <a:p>
            <a:pPr marL="690563" indent="-573088" algn="r" rtl="1" eaLnBrk="1" hangingPunct="1">
              <a:buFont typeface="Wingdings" pitchFamily="2" charset="2"/>
              <a:buChar char="v"/>
            </a:pPr>
            <a:r>
              <a:rPr lang="ar-OM" sz="3600" b="1" dirty="0" smtClean="0">
                <a:latin typeface="Arabic Typesetting" pitchFamily="66" charset="-78"/>
                <a:cs typeface="Arabic Typesetting" pitchFamily="66" charset="-78"/>
              </a:rPr>
              <a:t>أخذ قسط كافٍ من الراحة (النوم) قبل البدء بأي رحلة.</a:t>
            </a:r>
          </a:p>
          <a:p>
            <a:pPr marL="690563" indent="-573088" algn="r" rtl="1" eaLnBrk="1" hangingPunct="1">
              <a:buFont typeface="Wingdings" pitchFamily="2" charset="2"/>
              <a:buChar char="v"/>
            </a:pPr>
            <a:r>
              <a:rPr lang="ar-OM" sz="3600" b="1" dirty="0" smtClean="0">
                <a:latin typeface="Arabic Typesetting" pitchFamily="66" charset="-78"/>
                <a:cs typeface="Arabic Typesetting" pitchFamily="66" charset="-78"/>
              </a:rPr>
              <a:t> القيام بفحص المركبة (الإطارات، الزيوت، ماء التبريد، السيور، البطارية، المصابيح... وغيرها)</a:t>
            </a:r>
            <a:endParaRPr lang="en-US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690563" indent="-573088" algn="r" rtl="1" eaLnBrk="1" hangingPunct="1">
              <a:buFont typeface="Wingdings" pitchFamily="2" charset="2"/>
              <a:buChar char="v"/>
            </a:pP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dirty="0" smtClean="0">
                <a:latin typeface="Arabic Typesetting" pitchFamily="66" charset="-78"/>
                <a:cs typeface="Arabic Typesetting" pitchFamily="66" charset="-78"/>
              </a:rPr>
              <a:t>ربط حزام الأمان والتأكد من أن جميع الركاب يفعلون ذلك.</a:t>
            </a:r>
            <a:endParaRPr lang="en-US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690563" indent="-573088" algn="r" rtl="1" eaLnBrk="1" hangingPunct="1">
              <a:buFont typeface="Wingdings" pitchFamily="2" charset="2"/>
              <a:buChar char="v"/>
            </a:pP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dirty="0" smtClean="0">
                <a:latin typeface="Arabic Typesetting" pitchFamily="66" charset="-78"/>
                <a:cs typeface="Arabic Typesetting" pitchFamily="66" charset="-78"/>
              </a:rPr>
              <a:t> الإلتزام بحدود السرعة الآمنة.</a:t>
            </a:r>
            <a:endParaRPr lang="en-US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690563" indent="-573088" algn="r" rtl="1" eaLnBrk="1" hangingPunct="1">
              <a:buFont typeface="Wingdings" pitchFamily="2" charset="2"/>
              <a:buChar char="v"/>
            </a:pPr>
            <a:r>
              <a:rPr lang="ar-OM" sz="3600" b="1" dirty="0" smtClean="0">
                <a:latin typeface="Arabic Typesetting" pitchFamily="66" charset="-78"/>
                <a:cs typeface="Arabic Typesetting" pitchFamily="66" charset="-78"/>
              </a:rPr>
              <a:t> إيقاف المركبة حال الحاجة لإستخدام الهاتف النقال.</a:t>
            </a:r>
            <a:endParaRPr lang="en-US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690563" indent="-573088" algn="r" rtl="1" eaLnBrk="1" hangingPunct="1">
              <a:buFont typeface="Wingdings" pitchFamily="2" charset="2"/>
              <a:buChar char="v"/>
            </a:pP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dirty="0" smtClean="0">
                <a:latin typeface="Arabic Typesetting" pitchFamily="66" charset="-78"/>
                <a:cs typeface="Arabic Typesetting" pitchFamily="66" charset="-78"/>
              </a:rPr>
              <a:t>المحافظة على المسافة الآمنة بين المركبات في الطريق.</a:t>
            </a:r>
            <a:endParaRPr lang="en-US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690563" indent="-573088" algn="r" rtl="1" eaLnBrk="1" hangingPunct="1">
              <a:buFont typeface="Wingdings" pitchFamily="2" charset="2"/>
              <a:buChar char="v"/>
            </a:pP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dirty="0" smtClean="0">
                <a:latin typeface="Arabic Typesetting" pitchFamily="66" charset="-78"/>
                <a:cs typeface="Arabic Typesetting" pitchFamily="66" charset="-78"/>
              </a:rPr>
              <a:t>الإنتباه الدائم وإحترام مستخدمي الطريق الآخرين.</a:t>
            </a:r>
            <a:endParaRPr lang="en-US" sz="36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690563" indent="-573088" algn="r" rtl="1" eaLnBrk="1" hangingPunct="1">
              <a:buFont typeface="Arial" charset="0"/>
              <a:buNone/>
            </a:pPr>
            <a:endParaRPr lang="en-US" sz="36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ar-OM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سلوكيات السياقة الآمنة</a:t>
            </a:r>
            <a:endParaRPr lang="en-US" b="1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ar-OM" sz="5400" b="1" smtClean="0">
                <a:latin typeface="Arabic Typesetting" pitchFamily="66" charset="-78"/>
                <a:cs typeface="Arabic Typesetting" pitchFamily="66" charset="-78"/>
              </a:rPr>
              <a:t>الأسباب الأساسية لحوادث العيد</a:t>
            </a:r>
            <a:endParaRPr lang="en-US" sz="5400" b="1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4" name="Picture 2" descr="amazing pics, amazing pictures, amazing photos, Truth Of Over Speeding, over speeding, do not over speed, truth, car speedometer, speedome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2228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A third of UAE drivers admit using phone at whe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743200"/>
            <a:ext cx="22098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riving Drow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5720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3733800" y="1447800"/>
            <a:ext cx="213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OM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السرعة الزائدة </a:t>
            </a:r>
            <a:r>
              <a:rPr lang="en-US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57200" y="3200400"/>
            <a:ext cx="3200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OM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إستخدام الهاتف </a:t>
            </a:r>
            <a:r>
              <a:rPr lang="ar-OM" sz="4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النقال</a:t>
            </a:r>
            <a:endParaRPr lang="en-US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-152400" y="5173663"/>
            <a:ext cx="1700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OM" sz="4400" b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الإعياء</a:t>
            </a:r>
            <a:endParaRPr lang="en-US" sz="4400" b="1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rtl="1" eaLnBrk="1" hangingPunct="1"/>
            <a:r>
              <a:rPr lang="ar-OM" sz="6000" b="1" dirty="0" smtClean="0">
                <a:latin typeface="Arabic Typesetting" pitchFamily="66" charset="-78"/>
                <a:cs typeface="Arabic Typesetting" pitchFamily="66" charset="-78"/>
              </a:rPr>
              <a:t>تذكر أن....</a:t>
            </a:r>
            <a:endParaRPr lang="en-US" sz="6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800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7200" dirty="0" smtClean="0"/>
              <a:t> </a:t>
            </a:r>
            <a:r>
              <a:rPr lang="ar-OM" sz="7200" dirty="0" smtClean="0">
                <a:latin typeface="Arabic Typesetting" pitchFamily="66" charset="-78"/>
                <a:cs typeface="Arabic Typesetting" pitchFamily="66" charset="-78"/>
              </a:rPr>
              <a:t>يعتبر سلوكك</a:t>
            </a:r>
          </a:p>
          <a:p>
            <a:pPr algn="ctr" eaLnBrk="1" hangingPunct="1">
              <a:buFont typeface="Arial" charset="0"/>
              <a:buNone/>
            </a:pPr>
            <a:r>
              <a:rPr lang="ar-OM" sz="7200" dirty="0" smtClean="0">
                <a:latin typeface="Arabic Typesetting" pitchFamily="66" charset="-78"/>
                <a:cs typeface="Arabic Typesetting" pitchFamily="66" charset="-78"/>
              </a:rPr>
              <a:t> من أهم العوامل التي تؤثر على</a:t>
            </a:r>
          </a:p>
          <a:p>
            <a:pPr algn="ctr" eaLnBrk="1" hangingPunct="1">
              <a:buFont typeface="Arial" charset="0"/>
              <a:buNone/>
            </a:pPr>
            <a:r>
              <a:rPr lang="ar-OM" sz="7200" dirty="0" smtClean="0">
                <a:latin typeface="Arabic Typesetting" pitchFamily="66" charset="-78"/>
                <a:cs typeface="Arabic Typesetting" pitchFamily="66" charset="-78"/>
              </a:rPr>
              <a:t> إدارة المخاطر على الطريق</a:t>
            </a:r>
            <a:endParaRPr lang="en-US" sz="7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733425"/>
            <a:ext cx="7924800" cy="3609975"/>
            <a:chOff x="457200" y="838200"/>
            <a:chExt cx="7924800" cy="4371975"/>
          </a:xfrm>
        </p:grpSpPr>
        <p:pic>
          <p:nvPicPr>
            <p:cNvPr id="7170" name="Picture 6" descr="eid mubarak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838200"/>
              <a:ext cx="7924800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648200" y="1219200"/>
              <a:ext cx="3352800" cy="8382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4340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4880e4f8-4b7d-4bdd-91e3-e10d47036eca">Arabic 1</Language>
    <DocId xmlns="4880e4f8-4b7d-4bdd-91e3-e10d47036eca">19073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EF542-18B3-406B-BA30-15D1D1D12CDA}"/>
</file>

<file path=customXml/itemProps2.xml><?xml version="1.0" encoding="utf-8"?>
<ds:datastoreItem xmlns:ds="http://schemas.openxmlformats.org/officeDocument/2006/customXml" ds:itemID="{31CD85A0-F861-4EB3-80BB-CD2C4853B556}"/>
</file>

<file path=customXml/itemProps3.xml><?xml version="1.0" encoding="utf-8"?>
<ds:datastoreItem xmlns:ds="http://schemas.openxmlformats.org/officeDocument/2006/customXml" ds:itemID="{8C779B2B-FCB8-4697-9BA2-FE29F4CC2AAF}"/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151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أنت تستحق الإستمتاع بالعيد</vt:lpstr>
      <vt:lpstr>سلوكيات السياقة الآمنة</vt:lpstr>
      <vt:lpstr>الأسباب الأساسية لحوادث العيد</vt:lpstr>
      <vt:lpstr>تذكر أن....</vt:lpstr>
      <vt:lpstr>Slide 6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mu93647</cp:lastModifiedBy>
  <cp:revision>78</cp:revision>
  <dcterms:created xsi:type="dcterms:W3CDTF">2012-10-15T05:32:30Z</dcterms:created>
  <dcterms:modified xsi:type="dcterms:W3CDTF">2015-09-10T07:10:47Z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