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4BBFC7-B2D0-4E37-8C3E-F6335A414664}" type="datetimeFigureOut">
              <a:rPr lang="en-US" smtClean="0"/>
              <a:pPr/>
              <a:t>21/04/2024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7C9798-BD02-4255-B90A-65F5B6BF11E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a:solidFill>
                  <a:prstClr val="black"/>
                </a:solidFill>
              </a:rPr>
              <a:pPr/>
              <a:t>1</a:t>
            </a:fld>
            <a:endParaRPr lang="en-US" dirty="0">
              <a:solidFill>
                <a:prstClr val="black"/>
              </a:solidFill>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dirty="0">
              <a:solidFill>
                <a:srgbClr val="000000"/>
              </a:solidFill>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solidFill>
                  <a:srgbClr val="000000"/>
                </a:solidFill>
              </a:rPr>
              <a:pPr>
                <a:defRPr/>
              </a:pPr>
              <a:t>‹#›</a:t>
            </a:fld>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06026161-7E6D-47DA-9480-04F3657FA99F}" type="slidenum">
              <a:rPr lang="en-US">
                <a:solidFill>
                  <a:srgbClr val="000000"/>
                </a:solidFill>
              </a:rPr>
              <a:pPr eaLnBrk="0" fontAlgn="base" hangingPunct="0">
                <a:spcBef>
                  <a:spcPct val="0"/>
                </a:spcBef>
                <a:spcAft>
                  <a:spcPct val="0"/>
                </a:spcAft>
                <a:defRPr/>
              </a:pPr>
              <a:t>‹#›</a:t>
            </a:fld>
            <a:endParaRPr lang="en-US" dirty="0">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dirty="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eaLnBrk="0" fontAlgn="base" hangingPunct="0">
              <a:spcBef>
                <a:spcPct val="0"/>
              </a:spcBef>
              <a:spcAft>
                <a:spcPct val="0"/>
              </a:spcAft>
            </a:pPr>
            <a:endParaRPr lang="en-US" sz="2800" b="1" dirty="0">
              <a:solidFill>
                <a:srgbClr val="CCCCFF"/>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2400"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2400" dirty="0">
                <a:solidFill>
                  <a:srgbClr val="000000"/>
                </a:solidFill>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eaLnBrk="0" fontAlgn="base" hangingPunct="0">
              <a:spcBef>
                <a:spcPct val="0"/>
              </a:spcBef>
              <a:spcAft>
                <a:spcPct val="0"/>
              </a:spcAft>
            </a:pPr>
            <a:endParaRPr lang="en-GB" sz="2400"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dirty="0">
              <a:solidFill>
                <a:srgbClr val="000000"/>
              </a:solidFill>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sz="600" dirty="0">
              <a:solidFill>
                <a:srgbClr val="000000"/>
              </a:solidFill>
              <a:latin typeface="Calibri" pitchFamily="34" charset="0"/>
              <a:cs typeface="Calibri" pitchFamily="34" charset="0"/>
            </a:endParaRPr>
          </a:p>
          <a:p>
            <a:pPr eaLnBrk="0" fontAlgn="base" hangingPunct="0">
              <a:spcBef>
                <a:spcPct val="0"/>
              </a:spcBef>
              <a:spcAft>
                <a:spcPct val="0"/>
              </a:spcAft>
            </a:pPr>
            <a:r>
              <a:rPr lang="en-US" dirty="0">
                <a:solidFill>
                  <a:srgbClr val="000000"/>
                </a:solidFill>
                <a:latin typeface="Calibri" pitchFamily="34" charset="0"/>
                <a:cs typeface="Calibri" pitchFamily="34" charset="0"/>
              </a:rPr>
              <a:t>    </a:t>
            </a:r>
          </a:p>
        </p:txBody>
      </p:sp>
      <p:sp>
        <p:nvSpPr>
          <p:cNvPr id="615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dirty="0">
              <a:solidFill>
                <a:srgbClr val="000000"/>
              </a:solidFill>
              <a:latin typeface="Calibri" pitchFamily="34" charset="0"/>
              <a:cs typeface="Calibri" pitchFamily="34" charset="0"/>
            </a:endParaRPr>
          </a:p>
        </p:txBody>
      </p:sp>
      <p:sp>
        <p:nvSpPr>
          <p:cNvPr id="6153" name="Rectangle 17"/>
          <p:cNvSpPr>
            <a:spLocks noChangeArrowheads="1"/>
          </p:cNvSpPr>
          <p:nvPr/>
        </p:nvSpPr>
        <p:spPr bwMode="auto">
          <a:xfrm>
            <a:off x="0" y="1905000"/>
            <a:ext cx="5410200" cy="2000548"/>
          </a:xfrm>
          <a:prstGeom prst="rect">
            <a:avLst/>
          </a:prstGeom>
          <a:noFill/>
          <a:ln w="9525">
            <a:noFill/>
            <a:miter lim="800000"/>
            <a:headEnd/>
            <a:tailEnd/>
          </a:ln>
        </p:spPr>
        <p:txBody>
          <a:bodyPr wrap="square">
            <a:spAutoFit/>
          </a:bodyPr>
          <a:lstStyle/>
          <a:p>
            <a:pPr eaLnBrk="0" fontAlgn="base" hangingPunct="0">
              <a:spcBef>
                <a:spcPct val="0"/>
              </a:spcBef>
              <a:spcAft>
                <a:spcPct val="0"/>
              </a:spcAft>
            </a:pPr>
            <a:r>
              <a:rPr lang="en-US" sz="1600" b="1" dirty="0">
                <a:solidFill>
                  <a:srgbClr val="3333CC"/>
                </a:solidFill>
                <a:latin typeface="Calibri" pitchFamily="34" charset="0"/>
                <a:cs typeface="Calibri" pitchFamily="34" charset="0"/>
              </a:rPr>
              <a:t>What happened </a:t>
            </a:r>
          </a:p>
          <a:p>
            <a:pPr algn="just"/>
            <a:r>
              <a:rPr lang="en-US" sz="1200" dirty="0">
                <a:latin typeface="Calibri" pitchFamily="34" charset="0"/>
                <a:cs typeface="Calibri" pitchFamily="34" charset="0"/>
              </a:rPr>
              <a:t>Three contractor colleagues drove home to Ibri from Rahab in a private car driving extremely fast, nearly reaching Ibri over 700km away in less than 4 hours, (the ROP estimated the crash speed exceeded 180 km/hr).  The driver swerved to avoid an obstacle in the road, he lost control, the car rolled over and he was ejected violently from the vehicle to his death. His two colleagues remained in the vehicle but suffered serious injuries including a fractured hip and leg. Our thoughts are with the family of the deceased and injured </a:t>
            </a:r>
          </a:p>
          <a:p>
            <a:pPr algn="just"/>
            <a:br>
              <a:rPr lang="en-US" sz="1200" dirty="0">
                <a:solidFill>
                  <a:srgbClr val="000000"/>
                </a:solidFill>
                <a:latin typeface="Calibri" pitchFamily="34" charset="0"/>
                <a:cs typeface="Calibri" pitchFamily="34" charset="0"/>
              </a:rPr>
            </a:br>
            <a:endParaRPr lang="en-US" sz="1200" dirty="0">
              <a:solidFill>
                <a:srgbClr val="000000"/>
              </a:solidFill>
              <a:latin typeface="Calibri" pitchFamily="34" charset="0"/>
              <a:cs typeface="Calibri" pitchFamily="34" charset="0"/>
            </a:endParaRPr>
          </a:p>
        </p:txBody>
      </p:sp>
      <p:sp>
        <p:nvSpPr>
          <p:cNvPr id="6154" name="Rectangle 15"/>
          <p:cNvSpPr>
            <a:spLocks noChangeArrowheads="1"/>
          </p:cNvSpPr>
          <p:nvPr/>
        </p:nvSpPr>
        <p:spPr bwMode="auto">
          <a:xfrm>
            <a:off x="152400" y="152400"/>
            <a:ext cx="8991600" cy="707886"/>
          </a:xfrm>
          <a:prstGeom prst="rect">
            <a:avLst/>
          </a:prstGeom>
          <a:noFill/>
          <a:ln w="9525">
            <a:noFill/>
            <a:miter lim="800000"/>
            <a:headEnd/>
            <a:tailEnd/>
          </a:ln>
        </p:spPr>
        <p:txBody>
          <a:bodyPr>
            <a:spAutoFit/>
          </a:bodyPr>
          <a:lstStyle/>
          <a:p>
            <a:pPr algn="ctr" eaLnBrk="0" fontAlgn="base" hangingPunct="0">
              <a:spcBef>
                <a:spcPct val="0"/>
              </a:spcBef>
              <a:spcAft>
                <a:spcPct val="0"/>
              </a:spcAft>
            </a:pPr>
            <a:r>
              <a:rPr lang="en-GB" sz="2400" b="1" dirty="0">
                <a:solidFill>
                  <a:srgbClr val="FFC000"/>
                </a:solidFill>
                <a:latin typeface="Calibri" pitchFamily="34" charset="0"/>
                <a:cs typeface="Calibri" pitchFamily="34" charset="0"/>
              </a:rPr>
              <a:t>PDO Incident First Alert </a:t>
            </a:r>
            <a:r>
              <a:rPr lang="en-GB" sz="1600" b="1" dirty="0">
                <a:solidFill>
                  <a:srgbClr val="FFFFFF"/>
                </a:solidFill>
                <a:latin typeface="Calibri" pitchFamily="34" charset="0"/>
                <a:cs typeface="Calibri" pitchFamily="34" charset="0"/>
              </a:rPr>
              <a:t>– </a:t>
            </a:r>
            <a:r>
              <a:rPr lang="en-US" sz="1600" b="1" dirty="0">
                <a:solidFill>
                  <a:srgbClr val="FFFFFF"/>
                </a:solidFill>
                <a:latin typeface="Calibri" pitchFamily="34" charset="0"/>
                <a:cs typeface="Calibri" pitchFamily="34" charset="0"/>
              </a:rPr>
              <a:t>(Private vehicle)</a:t>
            </a:r>
            <a:endParaRPr lang="en-GB" sz="1600" b="1" dirty="0">
              <a:solidFill>
                <a:srgbClr val="FFFFFF"/>
              </a:solidFill>
              <a:latin typeface="Calibri" pitchFamily="34" charset="0"/>
              <a:cs typeface="Calibri" pitchFamily="34" charset="0"/>
            </a:endParaRPr>
          </a:p>
          <a:p>
            <a:pPr algn="ctr" eaLnBrk="0" fontAlgn="base" hangingPunct="0">
              <a:spcBef>
                <a:spcPct val="0"/>
              </a:spcBef>
              <a:spcAft>
                <a:spcPct val="0"/>
              </a:spcAft>
            </a:pPr>
            <a:endParaRPr lang="en-US" sz="1600" b="1" dirty="0">
              <a:solidFill>
                <a:srgbClr val="FFFFFF"/>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1178066587"/>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Fatal</a:t>
                      </a:r>
                      <a:r>
                        <a:rPr lang="en-US" sz="1400" b="0" kern="1200" baseline="0" dirty="0">
                          <a:solidFill>
                            <a:schemeClr val="dk1"/>
                          </a:solidFill>
                          <a:latin typeface="Calibri" pitchFamily="34" charset="0"/>
                          <a:ea typeface="+mn-ea"/>
                          <a:cs typeface="Calibri" pitchFamily="34" charset="0"/>
                        </a:rPr>
                        <a:t> Private </a:t>
                      </a:r>
                      <a:r>
                        <a:rPr lang="en-US" sz="1400" b="0" kern="1200" dirty="0">
                          <a:solidFill>
                            <a:schemeClr val="dk1"/>
                          </a:solidFill>
                          <a:latin typeface="Calibri" pitchFamily="34" charset="0"/>
                          <a:ea typeface="+mn-ea"/>
                          <a:cs typeface="Calibri" pitchFamily="34" charset="0"/>
                        </a:rPr>
                        <a:t>Rollover</a:t>
                      </a:r>
                      <a:r>
                        <a:rPr lang="en-US" sz="1400" b="0" kern="1200" baseline="0" dirty="0">
                          <a:solidFill>
                            <a:schemeClr val="dk1"/>
                          </a:solidFill>
                          <a:latin typeface="Calibri" pitchFamily="34" charset="0"/>
                          <a:ea typeface="+mn-ea"/>
                          <a:cs typeface="Calibri" pitchFamily="34" charset="0"/>
                        </a:rPr>
                        <a:t> </a:t>
                      </a:r>
                      <a:r>
                        <a:rPr lang="en-US" sz="1400" b="0" kern="1200" dirty="0">
                          <a:solidFill>
                            <a:schemeClr val="dk1"/>
                          </a:solidFill>
                          <a:latin typeface="Calibri" pitchFamily="34" charset="0"/>
                          <a:ea typeface="+mn-ea"/>
                          <a:cs typeface="Calibri" pitchFamily="34" charset="0"/>
                        </a:rPr>
                        <a:t>(#4)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fontAlgn="ctr" latinLnBrk="0" hangingPunct="1"/>
                      <a:r>
                        <a:rPr lang="en-US" sz="1400" b="0" kern="1200" dirty="0">
                          <a:solidFill>
                            <a:schemeClr val="dk1"/>
                          </a:solidFill>
                          <a:latin typeface="Calibri" pitchFamily="34" charset="0"/>
                          <a:ea typeface="+mn-ea"/>
                          <a:cs typeface="Calibri" pitchFamily="34" charset="0"/>
                        </a:rPr>
                        <a:t> 1090839</a:t>
                      </a:r>
                    </a:p>
                  </a:txBody>
                  <a:tcPr marL="0" marR="0" marT="0" marB="0" anchor="ct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11/09/2015 (15:00hrs)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dirty="0" err="1">
                          <a:latin typeface="Calibri" pitchFamily="34" charset="0"/>
                          <a:cs typeface="Calibri" pitchFamily="34" charset="0"/>
                        </a:rPr>
                        <a:t>Ibri</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r>
                        <a:rPr lang="en-US" sz="1400" b="0" kern="1200" baseline="0" dirty="0">
                          <a:solidFill>
                            <a:schemeClr val="dk1"/>
                          </a:solidFill>
                          <a:latin typeface="Calibri" pitchFamily="34" charset="0"/>
                          <a:ea typeface="+mn-ea"/>
                          <a:cs typeface="Calibri" pitchFamily="34" charset="0"/>
                        </a:rPr>
                        <a:t> </a:t>
                      </a: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609600" y="3733800"/>
            <a:ext cx="4343400" cy="307777"/>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342900" indent="-342900" eaLnBrk="0" fontAlgn="base" hangingPunct="0">
              <a:spcBef>
                <a:spcPct val="0"/>
              </a:spcBef>
              <a:spcAft>
                <a:spcPct val="0"/>
              </a:spcAft>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4102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eaLnBrk="0" fontAlgn="base" hangingPunct="0">
              <a:spcBef>
                <a:spcPct val="0"/>
              </a:spcBef>
              <a:spcAft>
                <a:spcPct val="0"/>
              </a:spcAft>
              <a:defRPr/>
            </a:pPr>
            <a:endParaRPr lang="en-US" sz="2400" dirty="0">
              <a:solidFill>
                <a:srgbClr val="000000"/>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eaLnBrk="0" fontAlgn="base" hangingPunct="0">
              <a:spcBef>
                <a:spcPct val="0"/>
              </a:spcBef>
              <a:spcAft>
                <a:spcPct val="0"/>
              </a:spcAft>
            </a:pPr>
            <a:r>
              <a:rPr lang="en-US" sz="1000" b="1" dirty="0">
                <a:solidFill>
                  <a:srgbClr val="000000"/>
                </a:solidFill>
                <a:latin typeface="Calibri" pitchFamily="34" charset="0"/>
                <a:cs typeface="Calibri" pitchFamily="34" charset="0"/>
              </a:rPr>
              <a:t>Please disseminate this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23" name="Picture 22" descr="sad.png"/>
          <p:cNvPicPr>
            <a:picLocks noChangeAspect="1"/>
          </p:cNvPicPr>
          <p:nvPr/>
        </p:nvPicPr>
        <p:blipFill>
          <a:blip r:embed="rId4" cstate="print"/>
          <a:stretch>
            <a:fillRect/>
          </a:stretch>
        </p:blipFill>
        <p:spPr>
          <a:xfrm>
            <a:off x="5638800" y="4419600"/>
            <a:ext cx="924819" cy="2209800"/>
          </a:xfrm>
          <a:prstGeom prst="rect">
            <a:avLst/>
          </a:prstGeom>
        </p:spPr>
      </p:pic>
      <p:sp>
        <p:nvSpPr>
          <p:cNvPr id="6181" name="Rounded Rectangular Callout 20"/>
          <p:cNvSpPr>
            <a:spLocks noChangeArrowheads="1"/>
          </p:cNvSpPr>
          <p:nvPr/>
        </p:nvSpPr>
        <p:spPr bwMode="auto">
          <a:xfrm>
            <a:off x="533400" y="4114800"/>
            <a:ext cx="4572000" cy="1066800"/>
          </a:xfrm>
          <a:prstGeom prst="wedgeRoundRectCallout">
            <a:avLst>
              <a:gd name="adj1" fmla="val 67914"/>
              <a:gd name="adj2" fmla="val 31643"/>
              <a:gd name="adj3" fmla="val 16667"/>
            </a:avLst>
          </a:prstGeom>
          <a:solidFill>
            <a:srgbClr val="FFC000">
              <a:alpha val="59999"/>
            </a:srgbClr>
          </a:solidFill>
          <a:ln w="9525" algn="ctr">
            <a:solidFill>
              <a:schemeClr val="tx1"/>
            </a:solidFill>
            <a:round/>
            <a:headEnd/>
            <a:tailEnd/>
          </a:ln>
        </p:spPr>
        <p:txBody>
          <a:bodyPr/>
          <a:lstStyle/>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Do you break the speed-limit when you drive your own private car?</a:t>
            </a:r>
          </a:p>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Do  you drive long distances without taking a break?</a:t>
            </a:r>
          </a:p>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Do you always wear your seatbelt?</a:t>
            </a:r>
          </a:p>
          <a:p>
            <a:pPr marL="342900" indent="-342900" eaLnBrk="0" fontAlgn="base" hangingPunct="0">
              <a:spcBef>
                <a:spcPct val="0"/>
              </a:spcBef>
              <a:spcAft>
                <a:spcPct val="0"/>
              </a:spcAft>
              <a:buFont typeface="Arial" charset="0"/>
              <a:buAutoNum type="arabicPeriod"/>
            </a:pPr>
            <a:r>
              <a:rPr lang="en-US" sz="1100" dirty="0">
                <a:solidFill>
                  <a:srgbClr val="000000"/>
                </a:solidFill>
                <a:latin typeface="Calibri" pitchFamily="34" charset="0"/>
                <a:cs typeface="Calibri" pitchFamily="34" charset="0"/>
              </a:rPr>
              <a:t>Have you considered that its better to take the safer commuting bus?</a:t>
            </a:r>
          </a:p>
          <a:p>
            <a:pPr marL="342900" indent="-342900" eaLnBrk="0" fontAlgn="base" hangingPunct="0">
              <a:spcBef>
                <a:spcPct val="0"/>
              </a:spcBef>
              <a:spcAft>
                <a:spcPct val="0"/>
              </a:spcAft>
            </a:pPr>
            <a:endParaRPr lang="en-US"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US"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pPr>
            <a:endParaRPr lang="en-GB" sz="11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GB" sz="1400" dirty="0">
              <a:solidFill>
                <a:srgbClr val="000000"/>
              </a:solidFill>
              <a:latin typeface="Calibri" pitchFamily="34" charset="0"/>
              <a:cs typeface="Calibri" pitchFamily="34" charset="0"/>
            </a:endParaRPr>
          </a:p>
          <a:p>
            <a:pPr marL="342900" indent="-342900" eaLnBrk="0" fontAlgn="base" hangingPunct="0">
              <a:spcBef>
                <a:spcPct val="0"/>
              </a:spcBef>
              <a:spcAft>
                <a:spcPct val="0"/>
              </a:spcAft>
              <a:buFont typeface="Arial" charset="0"/>
              <a:buAutoNum type="arabicPeriod"/>
            </a:pPr>
            <a:endParaRPr lang="en-GB" sz="1400" dirty="0">
              <a:solidFill>
                <a:srgbClr val="000000"/>
              </a:solidFill>
              <a:latin typeface="Calibri" pitchFamily="34" charset="0"/>
              <a:cs typeface="Calibri" pitchFamily="34" charset="0"/>
            </a:endParaRPr>
          </a:p>
        </p:txBody>
      </p:sp>
      <p:pic>
        <p:nvPicPr>
          <p:cNvPr id="19" name="Picture 18" descr="sad.png"/>
          <p:cNvPicPr>
            <a:picLocks noChangeAspect="1"/>
          </p:cNvPicPr>
          <p:nvPr/>
        </p:nvPicPr>
        <p:blipFill>
          <a:blip r:embed="rId4" cstate="print"/>
          <a:stretch>
            <a:fillRect/>
          </a:stretch>
        </p:blipFill>
        <p:spPr>
          <a:xfrm>
            <a:off x="457200" y="762000"/>
            <a:ext cx="478355" cy="1143000"/>
          </a:xfrm>
          <a:prstGeom prst="rect">
            <a:avLst/>
          </a:prstGeom>
        </p:spPr>
      </p:pic>
      <p:pic>
        <p:nvPicPr>
          <p:cNvPr id="1026" name="Picture 2"/>
          <p:cNvPicPr>
            <a:picLocks noChangeAspect="1" noChangeArrowheads="1"/>
          </p:cNvPicPr>
          <p:nvPr/>
        </p:nvPicPr>
        <p:blipFill>
          <a:blip r:embed="rId5" cstate="print"/>
          <a:srcRect/>
          <a:stretch>
            <a:fillRect/>
          </a:stretch>
        </p:blipFill>
        <p:spPr bwMode="auto">
          <a:xfrm>
            <a:off x="5638800" y="1828800"/>
            <a:ext cx="3429000" cy="2362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19074</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A7E20E-1470-4C4E-AF49-90F436D856B7}">
  <ds:schemaRefs>
    <ds:schemaRef ds:uri="http://schemas.microsoft.com/office/infopath/2007/PartnerControls"/>
    <ds:schemaRef ds:uri="http://purl.org/dc/dcmitype/"/>
    <ds:schemaRef ds:uri="http://schemas.microsoft.com/sharepoint/v3"/>
    <ds:schemaRef ds:uri="http://schemas.microsoft.com/office/2006/documentManagement/types"/>
    <ds:schemaRef ds:uri="4880E4F8-4B7D-4BDD-91E3-E10D47036ECA"/>
    <ds:schemaRef ds:uri="http://purl.org/dc/terms/"/>
    <ds:schemaRef ds:uri="http://purl.org/dc/elements/1.1/"/>
    <ds:schemaRef ds:uri="http://schemas.openxmlformats.org/package/2006/metadata/core-properties"/>
    <ds:schemaRef ds:uri="http://schemas.microsoft.com/office/2006/metadata/properties"/>
    <ds:schemaRef ds:uri="9d51eac6-a7d5-47f5-a119-63d146adb134"/>
    <ds:schemaRef ds:uri="4880e4f8-4b7d-4bdd-91e3-e10d47036eca"/>
    <ds:schemaRef ds:uri="http://schemas.microsoft.com/sharepoint/v3/fields"/>
    <ds:schemaRef ds:uri="http://www.w3.org/XML/1998/namespace"/>
  </ds:schemaRefs>
</ds:datastoreItem>
</file>

<file path=customXml/itemProps2.xml><?xml version="1.0" encoding="utf-8"?>
<ds:datastoreItem xmlns:ds="http://schemas.openxmlformats.org/officeDocument/2006/customXml" ds:itemID="{AC10A0A6-5CD0-4787-846B-10891F45BCE3}">
  <ds:schemaRefs>
    <ds:schemaRef ds:uri="http://schemas.microsoft.com/sharepoint/v3/contenttype/forms"/>
  </ds:schemaRefs>
</ds:datastoreItem>
</file>

<file path=customXml/itemProps3.xml><?xml version="1.0" encoding="utf-8"?>
<ds:datastoreItem xmlns:ds="http://schemas.openxmlformats.org/officeDocument/2006/customXml" ds:itemID="{4C59F1FE-98D9-4595-AD21-29632AF5DAAC}"/>
</file>

<file path=docProps/app.xml><?xml version="1.0" encoding="utf-8"?>
<Properties xmlns="http://schemas.openxmlformats.org/officeDocument/2006/extended-properties" xmlns:vt="http://schemas.openxmlformats.org/officeDocument/2006/docPropsVTypes">
  <Template/>
  <TotalTime>468</TotalTime>
  <Words>220</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mu57720</dc:creator>
  <cp:lastModifiedBy>Konduru, Raju IDI63X</cp:lastModifiedBy>
  <cp:revision>57</cp:revision>
  <dcterms:created xsi:type="dcterms:W3CDTF">2015-05-19T11:51:25Z</dcterms:created>
  <dcterms:modified xsi:type="dcterms:W3CDTF">2024-04-21T10:53:13Z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