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2369880"/>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To clear a blocked floor drain in a maids kitchen a plumber poured acid based drain cleaner down the drain.  It reacted violently with something in the drain which then lead to an explosion spraying the plumber with the acid causing severe chemical burns.  </a:t>
            </a:r>
          </a:p>
          <a:p>
            <a:r>
              <a:rPr lang="en-US" sz="1200" dirty="0"/>
              <a:t> </a:t>
            </a:r>
          </a:p>
          <a:p>
            <a:endParaRPr lang="en-US" sz="1200" dirty="0"/>
          </a:p>
          <a:p>
            <a:r>
              <a:rPr lang="en-US" sz="1200" dirty="0"/>
              <a:t> </a:t>
            </a:r>
          </a:p>
          <a:p>
            <a:endParaRPr lang="en-US" sz="1200" dirty="0"/>
          </a:p>
          <a:p>
            <a:endParaRPr lang="en-US" sz="1200" dirty="0"/>
          </a:p>
          <a:p>
            <a:r>
              <a:rPr lang="en-US" sz="1200" dirty="0"/>
              <a:t> </a:t>
            </a:r>
          </a:p>
          <a:p>
            <a:pPr algn="just"/>
            <a:r>
              <a:rPr lang="en-US" sz="1200" dirty="0">
                <a:latin typeface="Calibri" pitchFamily="34" charset="0"/>
                <a:cs typeface="Calibri" pitchFamily="34" charset="0"/>
              </a:rPr>
              <a:t> </a:t>
            </a:r>
          </a:p>
          <a:p>
            <a:r>
              <a:rPr lang="en-US" sz="1200" dirty="0"/>
              <a:t> </a:t>
            </a:r>
          </a:p>
        </p:txBody>
      </p:sp>
      <p:sp>
        <p:nvSpPr>
          <p:cNvPr id="18" name="Rectangle 4"/>
          <p:cNvSpPr>
            <a:spLocks noChangeArrowheads="1"/>
          </p:cNvSpPr>
          <p:nvPr/>
        </p:nvSpPr>
        <p:spPr bwMode="auto">
          <a:xfrm>
            <a:off x="6858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4126948493"/>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(#37)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1090894</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15/09/2015 (09:30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Ras Al Hamra</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81000" y="3810000"/>
            <a:ext cx="4953000" cy="1066800"/>
          </a:xfrm>
          <a:prstGeom prst="wedgeRoundRectCallout">
            <a:avLst>
              <a:gd name="adj1" fmla="val 65917"/>
              <a:gd name="adj2" fmla="val 91929"/>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have all the information before you start?</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have the correct tools and chemicals for the task?</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have the correct PPE for handling chemicals?</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are out of the line of fire?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think how you might be injured during cleaning activities?</a:t>
            </a:r>
          </a:p>
        </p:txBody>
      </p:sp>
      <p:pic>
        <p:nvPicPr>
          <p:cNvPr id="52" name="Picture 51" descr="posing.png"/>
          <p:cNvPicPr>
            <a:picLocks noChangeAspect="1"/>
          </p:cNvPicPr>
          <p:nvPr/>
        </p:nvPicPr>
        <p:blipFill>
          <a:blip r:embed="rId4" cstate="print"/>
          <a:stretch>
            <a:fillRect/>
          </a:stretch>
        </p:blipFill>
        <p:spPr>
          <a:xfrm>
            <a:off x="5867400" y="4724400"/>
            <a:ext cx="726357" cy="1676400"/>
          </a:xfrm>
          <a:prstGeom prst="rect">
            <a:avLst/>
          </a:prstGeom>
        </p:spPr>
      </p:pic>
      <p:pic>
        <p:nvPicPr>
          <p:cNvPr id="22" name="Picture 21" descr="Chemical burn.png"/>
          <p:cNvPicPr>
            <a:picLocks noChangeAspect="1"/>
          </p:cNvPicPr>
          <p:nvPr/>
        </p:nvPicPr>
        <p:blipFill>
          <a:blip r:embed="rId5" cstate="print"/>
          <a:stretch>
            <a:fillRect/>
          </a:stretch>
        </p:blipFill>
        <p:spPr>
          <a:xfrm>
            <a:off x="457200" y="762000"/>
            <a:ext cx="702835" cy="1295400"/>
          </a:xfrm>
          <a:prstGeom prst="rect">
            <a:avLst/>
          </a:prstGeom>
        </p:spPr>
      </p:pic>
      <p:pic>
        <p:nvPicPr>
          <p:cNvPr id="17" name="Picture 16" descr="WP_20150915_002.jpg"/>
          <p:cNvPicPr>
            <a:picLocks noChangeAspect="1"/>
          </p:cNvPicPr>
          <p:nvPr/>
        </p:nvPicPr>
        <p:blipFill>
          <a:blip r:embed="rId6" cstate="print"/>
          <a:stretch>
            <a:fillRect/>
          </a:stretch>
        </p:blipFill>
        <p:spPr>
          <a:xfrm>
            <a:off x="6705599" y="1752600"/>
            <a:ext cx="1981201" cy="2743200"/>
          </a:xfrm>
          <a:prstGeom prst="rect">
            <a:avLst/>
          </a:prstGeom>
        </p:spPr>
      </p:pic>
      <p:sp>
        <p:nvSpPr>
          <p:cNvPr id="21" name="Left Arrow 20"/>
          <p:cNvSpPr/>
          <p:nvPr/>
        </p:nvSpPr>
        <p:spPr bwMode="auto">
          <a:xfrm rot="5400000">
            <a:off x="7467600" y="4267200"/>
            <a:ext cx="304800" cy="152400"/>
          </a:xfrm>
          <a:prstGeom prst="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3" name="TextBox 22"/>
          <p:cNvSpPr txBox="1"/>
          <p:nvPr/>
        </p:nvSpPr>
        <p:spPr>
          <a:xfrm>
            <a:off x="6705600" y="4495800"/>
            <a:ext cx="1981200" cy="461665"/>
          </a:xfrm>
          <a:prstGeom prst="rect">
            <a:avLst/>
          </a:prstGeom>
          <a:solidFill>
            <a:schemeClr val="bg1"/>
          </a:solidFill>
        </p:spPr>
        <p:txBody>
          <a:bodyPr wrap="square" rtlCol="0">
            <a:spAutoFit/>
          </a:bodyPr>
          <a:lstStyle/>
          <a:p>
            <a:pPr algn="ctr"/>
            <a:r>
              <a:rPr lang="en-GB" sz="1200" dirty="0"/>
              <a:t>Drain where chemicals erupted from</a:t>
            </a:r>
          </a:p>
        </p:txBody>
      </p:sp>
      <p:cxnSp>
        <p:nvCxnSpPr>
          <p:cNvPr id="26" name="Straight Arrow Connector 25"/>
          <p:cNvCxnSpPr/>
          <p:nvPr/>
        </p:nvCxnSpPr>
        <p:spPr bwMode="auto">
          <a:xfrm flipH="1" flipV="1">
            <a:off x="7010400" y="3276600"/>
            <a:ext cx="609600" cy="7620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cxnSp>
        <p:nvCxnSpPr>
          <p:cNvPr id="27" name="Straight Arrow Connector 26"/>
          <p:cNvCxnSpPr/>
          <p:nvPr/>
        </p:nvCxnSpPr>
        <p:spPr bwMode="auto">
          <a:xfrm flipV="1">
            <a:off x="7620000" y="2438400"/>
            <a:ext cx="0" cy="16002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cxnSp>
        <p:nvCxnSpPr>
          <p:cNvPr id="30" name="Straight Arrow Connector 29"/>
          <p:cNvCxnSpPr/>
          <p:nvPr/>
        </p:nvCxnSpPr>
        <p:spPr bwMode="auto">
          <a:xfrm flipV="1">
            <a:off x="7620000" y="3048000"/>
            <a:ext cx="609600" cy="9906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
        <p:nvSpPr>
          <p:cNvPr id="40" name="TextBox 39"/>
          <p:cNvSpPr txBox="1"/>
          <p:nvPr/>
        </p:nvSpPr>
        <p:spPr>
          <a:xfrm>
            <a:off x="7924800" y="3886200"/>
            <a:ext cx="1219200" cy="276999"/>
          </a:xfrm>
          <a:prstGeom prst="rect">
            <a:avLst/>
          </a:prstGeom>
          <a:solidFill>
            <a:schemeClr val="bg1"/>
          </a:solidFill>
        </p:spPr>
        <p:txBody>
          <a:bodyPr wrap="square" rtlCol="0">
            <a:spAutoFit/>
          </a:bodyPr>
          <a:lstStyle/>
          <a:p>
            <a:r>
              <a:rPr lang="en-GB" sz="1200" dirty="0"/>
              <a:t>Splash pattern</a:t>
            </a:r>
          </a:p>
        </p:txBody>
      </p:sp>
      <p:cxnSp>
        <p:nvCxnSpPr>
          <p:cNvPr id="41" name="Straight Arrow Connector 40"/>
          <p:cNvCxnSpPr>
            <a:stCxn id="40" idx="0"/>
          </p:cNvCxnSpPr>
          <p:nvPr/>
        </p:nvCxnSpPr>
        <p:spPr bwMode="auto">
          <a:xfrm flipH="1" flipV="1">
            <a:off x="8001000" y="3581400"/>
            <a:ext cx="533400" cy="304800"/>
          </a:xfrm>
          <a:prstGeom prst="straightConnector1">
            <a:avLst/>
          </a:prstGeom>
          <a:solidFill>
            <a:schemeClr val="accent1"/>
          </a:solidFill>
          <a:ln w="19050" cap="flat" cmpd="sng" algn="ctr">
            <a:solidFill>
              <a:srgbClr val="FFC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19077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DAC4F67B-83FF-41E7-9A41-C1C7909A091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9d51eac6-a7d5-47f5-a119-63d146adb134"/>
    <ds:schemaRef ds:uri="http://schemas.microsoft.com/office/2006/documentManagement/types"/>
    <ds:schemaRef ds:uri="http://schemas.microsoft.com/sharepoint/v3/fields"/>
    <ds:schemaRef ds:uri="http://purl.org/dc/dcmitype/"/>
    <ds:schemaRef ds:uri="http://purl.org/dc/term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4880E4F8-4B7D-4BDD-91E3-E10D47036ECA"/>
    <ds:schemaRef ds:uri="4880e4f8-4b7d-4bdd-91e3-e10d47036eca"/>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4515</TotalTime>
  <Words>184</Words>
  <Application>Microsoft Office PowerPoint</Application>
  <PresentationFormat>On-screen Show (4:3)</PresentationFormat>
  <Paragraphs>38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434</cp:revision>
  <dcterms:created xsi:type="dcterms:W3CDTF">2001-05-03T06:07:08Z</dcterms:created>
  <dcterms:modified xsi:type="dcterms:W3CDTF">2024-04-21T10:52:44Z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