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209800"/>
            <a:ext cx="5562600" cy="2554545"/>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pPr algn="just"/>
            <a:r>
              <a:rPr lang="en-US" sz="1200" dirty="0">
                <a:latin typeface="Calibri" pitchFamily="34" charset="0"/>
                <a:cs typeface="Calibri" pitchFamily="34" charset="0"/>
              </a:rPr>
              <a:t>Whilst attempting to unblock a drain on the Ras Al Hamra Club roof a worker spilled drain cleaner on his hand and the chemical burnt his fingers.   He did not realize the chemical was hazardous as he had not been trained and so did not ensure the necessary safeguards. </a:t>
            </a:r>
          </a:p>
          <a:p>
            <a:r>
              <a:rPr lang="en-US" sz="1200" dirty="0"/>
              <a:t> </a:t>
            </a:r>
          </a:p>
          <a:p>
            <a:endParaRPr lang="en-US" sz="1200" dirty="0"/>
          </a:p>
          <a:p>
            <a:r>
              <a:rPr lang="en-US" sz="1200" dirty="0"/>
              <a:t> </a:t>
            </a:r>
          </a:p>
          <a:p>
            <a:endParaRPr lang="en-US" sz="1200" dirty="0"/>
          </a:p>
          <a:p>
            <a:endParaRPr lang="en-US" sz="1200" dirty="0"/>
          </a:p>
          <a:p>
            <a:r>
              <a:rPr lang="en-US" sz="1200" dirty="0"/>
              <a:t> </a:t>
            </a:r>
          </a:p>
          <a:p>
            <a:pPr algn="just"/>
            <a:r>
              <a:rPr lang="en-US" sz="1200" dirty="0">
                <a:latin typeface="Calibri" pitchFamily="34" charset="0"/>
                <a:cs typeface="Calibri" pitchFamily="34" charset="0"/>
              </a:rPr>
              <a:t> </a:t>
            </a:r>
          </a:p>
          <a:p>
            <a:r>
              <a:rPr lang="en-US" sz="1200" dirty="0"/>
              <a:t> </a:t>
            </a:r>
          </a:p>
        </p:txBody>
      </p:sp>
      <p:sp>
        <p:nvSpPr>
          <p:cNvPr id="18" name="Rectangle 4"/>
          <p:cNvSpPr>
            <a:spLocks noChangeArrowheads="1"/>
          </p:cNvSpPr>
          <p:nvPr/>
        </p:nvSpPr>
        <p:spPr bwMode="auto">
          <a:xfrm>
            <a:off x="685800" y="3352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graphicFrame>
        <p:nvGraphicFramePr>
          <p:cNvPr id="32" name="Table 31"/>
          <p:cNvGraphicFramePr>
            <a:graphicFrameLocks noGrp="1"/>
          </p:cNvGraphicFramePr>
          <p:nvPr>
            <p:extLst>
              <p:ext uri="{D42A27DB-BD31-4B8C-83A1-F6EECF244321}">
                <p14:modId xmlns:p14="http://schemas.microsoft.com/office/powerpoint/2010/main" val="2944378828"/>
              </p:ext>
            </p:extLst>
          </p:nvPr>
        </p:nvGraphicFramePr>
        <p:xfrm>
          <a:off x="1524001" y="762000"/>
          <a:ext cx="7467599" cy="914400"/>
        </p:xfrm>
        <a:graphic>
          <a:graphicData uri="http://schemas.openxmlformats.org/drawingml/2006/table">
            <a:tbl>
              <a:tblPr firstRow="1" bandRow="1">
                <a:tableStyleId>{5C22544A-7EE6-4342-B048-85BDC9FD1C3A}</a:tableStyleId>
              </a:tblPr>
              <a:tblGrid>
                <a:gridCol w="1459916">
                  <a:extLst>
                    <a:ext uri="{9D8B030D-6E8A-4147-A177-3AD203B41FA5}">
                      <a16:colId xmlns:a16="http://schemas.microsoft.com/office/drawing/2014/main" val="20000"/>
                    </a:ext>
                  </a:extLst>
                </a:gridCol>
                <a:gridCol w="2856355">
                  <a:extLst>
                    <a:ext uri="{9D8B030D-6E8A-4147-A177-3AD203B41FA5}">
                      <a16:colId xmlns:a16="http://schemas.microsoft.com/office/drawing/2014/main" val="20001"/>
                    </a:ext>
                  </a:extLst>
                </a:gridCol>
                <a:gridCol w="1060399">
                  <a:extLst>
                    <a:ext uri="{9D8B030D-6E8A-4147-A177-3AD203B41FA5}">
                      <a16:colId xmlns:a16="http://schemas.microsoft.com/office/drawing/2014/main" val="20002"/>
                    </a:ext>
                  </a:extLst>
                </a:gridCol>
                <a:gridCol w="2090929">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 (#38)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1090884</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22/08/2015 (10</a:t>
                      </a:r>
                      <a:r>
                        <a:rPr lang="en-US" sz="1400" b="0" kern="1200" dirty="0">
                          <a:solidFill>
                            <a:schemeClr val="tx1"/>
                          </a:solidFill>
                          <a:latin typeface="Calibri" pitchFamily="34" charset="0"/>
                          <a:ea typeface="+mn-ea"/>
                          <a:cs typeface="Calibri" pitchFamily="34" charset="0"/>
                        </a:rPr>
                        <a:t>:30 </a:t>
                      </a:r>
                      <a:r>
                        <a:rPr lang="en-US" sz="1400" b="0" kern="1200" dirty="0">
                          <a:solidFill>
                            <a:schemeClr val="dk1"/>
                          </a:solidFill>
                          <a:latin typeface="Calibri" pitchFamily="34" charset="0"/>
                          <a:ea typeface="+mn-ea"/>
                          <a:cs typeface="Calibri" pitchFamily="34" charset="0"/>
                        </a:rPr>
                        <a:t>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Ras Al Hamra Club</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457200" y="3810000"/>
            <a:ext cx="4953000" cy="990600"/>
          </a:xfrm>
          <a:prstGeom prst="wedgeRoundRectCallout">
            <a:avLst>
              <a:gd name="adj1" fmla="val 63130"/>
              <a:gd name="adj2" fmla="val 96614"/>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check you have been given the right chemical for the job?</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read the label before using any new chemical?</a:t>
            </a:r>
          </a:p>
          <a:p>
            <a:pPr marL="342900" indent="-342900">
              <a:buFont typeface="Arial" charset="0"/>
              <a:buAutoNum type="arabicPeriod"/>
            </a:pPr>
            <a:r>
              <a:rPr lang="en-GB" sz="1200" dirty="0">
                <a:solidFill>
                  <a:srgbClr val="000000"/>
                </a:solidFill>
                <a:latin typeface="Calibri" pitchFamily="34" charset="0"/>
                <a:cs typeface="Calibri" pitchFamily="34" charset="0"/>
              </a:rPr>
              <a:t>If the label says ‘hazardous’ then do you ask your supervisor for the safety information and get the necessary controls to protect you?</a:t>
            </a:r>
          </a:p>
        </p:txBody>
      </p:sp>
      <p:pic>
        <p:nvPicPr>
          <p:cNvPr id="52" name="Picture 51" descr="posing.png"/>
          <p:cNvPicPr>
            <a:picLocks noChangeAspect="1"/>
          </p:cNvPicPr>
          <p:nvPr/>
        </p:nvPicPr>
        <p:blipFill>
          <a:blip r:embed="rId4" cstate="print"/>
          <a:stretch>
            <a:fillRect/>
          </a:stretch>
        </p:blipFill>
        <p:spPr>
          <a:xfrm>
            <a:off x="6019800" y="4724400"/>
            <a:ext cx="726357" cy="1676400"/>
          </a:xfrm>
          <a:prstGeom prst="rect">
            <a:avLst/>
          </a:prstGeom>
        </p:spPr>
      </p:pic>
      <p:pic>
        <p:nvPicPr>
          <p:cNvPr id="22" name="Picture 21" descr="Chemical burn.png"/>
          <p:cNvPicPr>
            <a:picLocks noChangeAspect="1"/>
          </p:cNvPicPr>
          <p:nvPr/>
        </p:nvPicPr>
        <p:blipFill>
          <a:blip r:embed="rId5" cstate="print"/>
          <a:stretch>
            <a:fillRect/>
          </a:stretch>
        </p:blipFill>
        <p:spPr>
          <a:xfrm>
            <a:off x="457200" y="762000"/>
            <a:ext cx="702835" cy="1295400"/>
          </a:xfrm>
          <a:prstGeom prst="rect">
            <a:avLst/>
          </a:prstGeom>
        </p:spPr>
      </p:pic>
      <p:sp>
        <p:nvSpPr>
          <p:cNvPr id="23" name="TextBox 22"/>
          <p:cNvSpPr txBox="1"/>
          <p:nvPr/>
        </p:nvSpPr>
        <p:spPr>
          <a:xfrm>
            <a:off x="6705600" y="4343400"/>
            <a:ext cx="1981200" cy="276999"/>
          </a:xfrm>
          <a:prstGeom prst="rect">
            <a:avLst/>
          </a:prstGeom>
          <a:solidFill>
            <a:schemeClr val="bg1"/>
          </a:solidFill>
        </p:spPr>
        <p:txBody>
          <a:bodyPr wrap="square" rtlCol="0">
            <a:spAutoFit/>
          </a:bodyPr>
          <a:lstStyle/>
          <a:p>
            <a:pPr algn="ctr"/>
            <a:r>
              <a:rPr lang="en-GB" sz="1200" dirty="0"/>
              <a:t>Burns from the drain cleaner</a:t>
            </a:r>
          </a:p>
        </p:txBody>
      </p:sp>
      <p:pic>
        <p:nvPicPr>
          <p:cNvPr id="24" name="Picture 2" descr="C:\Users\muc3211\AppData\Local\Microsoft\Windows\Temporary Internet Files\Content.Outlook\XV8BYX9D\IMG-20150907-WA0002.jpg"/>
          <p:cNvPicPr>
            <a:picLocks noChangeAspect="1" noChangeArrowheads="1"/>
          </p:cNvPicPr>
          <p:nvPr/>
        </p:nvPicPr>
        <p:blipFill>
          <a:blip r:embed="rId6" cstate="print"/>
          <a:srcRect/>
          <a:stretch>
            <a:fillRect/>
          </a:stretch>
        </p:blipFill>
        <p:spPr bwMode="auto">
          <a:xfrm>
            <a:off x="6248400" y="1752600"/>
            <a:ext cx="2567208" cy="2567208"/>
          </a:xfrm>
          <a:prstGeom prst="rect">
            <a:avLst/>
          </a:prstGeom>
          <a:noFill/>
        </p:spPr>
      </p:pic>
      <p:cxnSp>
        <p:nvCxnSpPr>
          <p:cNvPr id="26" name="Straight Arrow Connector 25"/>
          <p:cNvCxnSpPr/>
          <p:nvPr/>
        </p:nvCxnSpPr>
        <p:spPr bwMode="auto">
          <a:xfrm flipH="1" flipV="1">
            <a:off x="7620000" y="3352800"/>
            <a:ext cx="228600" cy="9906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28" name="Straight Arrow Connector 27"/>
          <p:cNvCxnSpPr/>
          <p:nvPr/>
        </p:nvCxnSpPr>
        <p:spPr bwMode="auto">
          <a:xfrm flipV="1">
            <a:off x="7848600" y="3352800"/>
            <a:ext cx="76200" cy="9906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33" name="Straight Arrow Connector 32"/>
          <p:cNvCxnSpPr/>
          <p:nvPr/>
        </p:nvCxnSpPr>
        <p:spPr bwMode="auto">
          <a:xfrm flipH="1" flipV="1">
            <a:off x="7239000" y="3200400"/>
            <a:ext cx="609600" cy="11430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19078</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ECA405-95C2-45F1-BAA4-177157702DCC}"/>
</file>

<file path=customXml/itemProps2.xml><?xml version="1.0" encoding="utf-8"?>
<ds:datastoreItem xmlns:ds="http://schemas.openxmlformats.org/officeDocument/2006/customXml" ds:itemID="{3A5D88EA-5F43-417B-8A80-9407E5803871}">
  <ds:schemaRefs>
    <ds:schemaRef ds:uri="4880E4F8-4B7D-4BDD-91E3-E10D47036ECA"/>
    <ds:schemaRef ds:uri="http://purl.org/dc/terms/"/>
    <ds:schemaRef ds:uri="http://schemas.microsoft.com/sharepoint/v3/field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schemas.microsoft.com/office/2006/metadata/properties"/>
    <ds:schemaRef ds:uri="http://schemas.microsoft.com/sharepoint/v3"/>
    <ds:schemaRef ds:uri="9d51eac6-a7d5-47f5-a119-63d146adb134"/>
    <ds:schemaRef ds:uri="4880e4f8-4b7d-4bdd-91e3-e10d47036eca"/>
    <ds:schemaRef ds:uri="http://purl.org/dc/dcmityp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4695</TotalTime>
  <Words>181</Words>
  <Application>Microsoft Office PowerPoint</Application>
  <PresentationFormat>On-screen Show (4:3)</PresentationFormat>
  <Paragraphs>35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439</cp:revision>
  <dcterms:created xsi:type="dcterms:W3CDTF">2001-05-03T06:07:08Z</dcterms:created>
  <dcterms:modified xsi:type="dcterms:W3CDTF">2024-04-21T10:52:09Z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