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p:scale>
          <a:sx n="85" d="100"/>
          <a:sy n="85" d="100"/>
        </p:scale>
        <p:origin x="-2021"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18C51E-6D2F-42D5-9394-6358FDDB5DE6}" type="datetimeFigureOut">
              <a:rPr lang="en-US" smtClean="0"/>
              <a:pPr/>
              <a:t>27/09/2015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F60D5D-CADE-41BD-B418-1788DC56F87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endParaRPr lang="en-CA" altLang="en-US" smtClean="0"/>
          </a:p>
        </p:txBody>
      </p:sp>
      <p:sp>
        <p:nvSpPr>
          <p:cNvPr id="32772" name="Slide Number Placeholder 3"/>
          <p:cNvSpPr>
            <a:spLocks noGrp="1"/>
          </p:cNvSpPr>
          <p:nvPr>
            <p:ph type="sldNum" sz="quarter" idx="5"/>
          </p:nvPr>
        </p:nvSpPr>
        <p:spPr>
          <a:noFill/>
        </p:spPr>
        <p:txBody>
          <a:bodyPr/>
          <a:lstStyle/>
          <a:p>
            <a:fld id="{A1035DA1-8746-464C-AE78-4AEB367F04C4}" type="slidenum">
              <a:rPr lang="en-US" altLang="en-US" smtClean="0">
                <a:solidFill>
                  <a:prstClr val="black"/>
                </a:solidFill>
              </a:rPr>
              <a:pPr/>
              <a:t>1</a:t>
            </a:fld>
            <a:endParaRPr lang="en-US" altLang="en-US" smtClean="0">
              <a:solidFill>
                <a:prstClr val="black"/>
              </a:solidFill>
            </a:endParaRPr>
          </a:p>
        </p:txBody>
      </p:sp>
    </p:spTree>
    <p:extLst>
      <p:ext uri="{BB962C8B-B14F-4D97-AF65-F5344CB8AC3E}">
        <p14:creationId xmlns="" xmlns:p14="http://schemas.microsoft.com/office/powerpoint/2010/main" val="1385163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p:txBody>
          <a:bodyPr/>
          <a:lstStyle>
            <a:lvl1pPr algn="ctr">
              <a:defRPr/>
            </a:lvl1pPr>
          </a:lstStyle>
          <a:p>
            <a:pPr>
              <a:defRPr/>
            </a:pPr>
            <a:fld id="{5ECC799C-25FE-4C08-8A12-B3B3E526506B}"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p:txBody>
          <a:bodyPr/>
          <a:lstStyle>
            <a:lvl1pPr algn="ctr">
              <a:defRPr/>
            </a:lvl1pPr>
          </a:lstStyle>
          <a:p>
            <a:pPr>
              <a:defRPr/>
            </a:pPr>
            <a:fld id="{44EB0343-92F4-423D-84C1-8B26F61D2401}"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solidFill>
                  <a:srgbClr val="000000"/>
                </a:solidFill>
              </a:rPr>
              <a:pPr>
                <a:defRPr/>
              </a:pPr>
              <a:t>‹#›</a:t>
            </a:fld>
            <a:endParaRPr lang="en-US">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eaLnBrk="0" fontAlgn="base" hangingPunct="0">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eaLnBrk="0" fontAlgn="base" hangingPunct="0">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eaLnBrk="0" fontAlgn="base" hangingPunct="0">
              <a:spcBef>
                <a:spcPct val="0"/>
              </a:spcBef>
              <a:spcAft>
                <a:spcPct val="0"/>
              </a:spcAft>
              <a:defRPr/>
            </a:pPr>
            <a:fld id="{93B2CDF5-6674-432C-8BEB-FD9BC991DE45}" type="slidenum">
              <a:rPr lang="en-US">
                <a:solidFill>
                  <a:srgbClr val="000000"/>
                </a:solidFill>
              </a:rPr>
              <a:pPr eaLnBrk="0" fontAlgn="base" hangingPunct="0">
                <a:spcBef>
                  <a:spcPct val="0"/>
                </a:spcBef>
                <a:spcAft>
                  <a:spcPct val="0"/>
                </a:spcAft>
                <a:defRPr/>
              </a:pPr>
              <a:t>‹#›</a:t>
            </a:fld>
            <a:endParaRPr lang="en-US">
              <a:solidFill>
                <a:srgbClr val="000000"/>
              </a:solidFill>
            </a:endParaRPr>
          </a:p>
        </p:txBody>
      </p:sp>
      <p:sp>
        <p:nvSpPr>
          <p:cNvPr id="7" name="TextBox 6"/>
          <p:cNvSpPr txBox="1"/>
          <p:nvPr userDrawn="1"/>
        </p:nvSpPr>
        <p:spPr>
          <a:xfrm>
            <a:off x="762000" y="228600"/>
            <a:ext cx="7467600" cy="400050"/>
          </a:xfrm>
          <a:prstGeom prst="rect">
            <a:avLst/>
          </a:prstGeom>
          <a:noFill/>
        </p:spPr>
        <p:txBody>
          <a:bodyPr>
            <a:spAutoFit/>
          </a:bodyPr>
          <a:lstStyle/>
          <a:p>
            <a:pPr eaLnBrk="0" fontAlgn="base" hangingPunct="0">
              <a:spcBef>
                <a:spcPct val="0"/>
              </a:spcBef>
              <a:spcAft>
                <a:spcPct val="0"/>
              </a:spcAft>
              <a:defRPr/>
            </a:pPr>
            <a:r>
              <a:rPr lang="en-US" sz="2000" b="1" i="1" kern="0" dirty="0">
                <a:solidFill>
                  <a:srgbClr val="CCCCFF"/>
                </a:solidFill>
                <a:latin typeface="Arial"/>
                <a:cs typeface="Arial"/>
              </a:rPr>
              <a:t>Main contractor name – LTI# - Date of incident</a:t>
            </a:r>
            <a:endParaRPr lang="en-US" sz="2400" dirty="0">
              <a:solidFill>
                <a:srgbClr val="000000"/>
              </a:solidFill>
            </a:endParaRPr>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hyperlink" Target="mailto:talib.z.shaqsi@pdo.co.om"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hyperlink" Target="mailto:talib.z.shaqsi@pdo.co.om"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28600" y="1066800"/>
            <a:ext cx="5410200" cy="4154984"/>
          </a:xfrm>
          <a:prstGeom prst="rect">
            <a:avLst/>
          </a:prstGeom>
          <a:noFill/>
          <a:ln w="19050">
            <a:noFill/>
            <a:miter lim="800000"/>
            <a:headEnd/>
            <a:tailEnd/>
          </a:ln>
        </p:spPr>
        <p:txBody>
          <a:bodyPr wrap="square">
            <a:spAutoFit/>
          </a:bodyPr>
          <a:lstStyle/>
          <a:p>
            <a:pPr marL="114300" indent="-114300" algn="just" rtl="1" eaLnBrk="0" fontAlgn="base" hangingPunct="0">
              <a:spcBef>
                <a:spcPct val="0"/>
              </a:spcBef>
              <a:spcAft>
                <a:spcPct val="0"/>
              </a:spcAft>
              <a:defRPr/>
            </a:pPr>
            <a:r>
              <a:rPr lang="ar-OM" b="1" dirty="0">
                <a:solidFill>
                  <a:srgbClr val="333399"/>
                </a:solidFill>
                <a:latin typeface="Traditional Arabic" panose="02020603050405020304" pitchFamily="18" charset="-78"/>
                <a:cs typeface="Traditional Arabic" panose="02020603050405020304" pitchFamily="18" charset="-78"/>
              </a:rPr>
              <a:t>التاريخ 9/1/2015 </a:t>
            </a:r>
            <a:endParaRPr lang="en-US" b="1" dirty="0">
              <a:solidFill>
                <a:srgbClr val="333399"/>
              </a:solidFill>
              <a:latin typeface="Traditional Arabic" panose="02020603050405020304" pitchFamily="18" charset="-78"/>
              <a:cs typeface="Traditional Arabic" panose="02020603050405020304" pitchFamily="18" charset="-78"/>
            </a:endParaRPr>
          </a:p>
          <a:p>
            <a:pPr marL="114300" indent="-114300" algn="just" rtl="1" eaLnBrk="0" fontAlgn="base" hangingPunct="0">
              <a:spcBef>
                <a:spcPct val="0"/>
              </a:spcBef>
              <a:spcAft>
                <a:spcPct val="0"/>
              </a:spcAft>
              <a:defRPr/>
            </a:pPr>
            <a:r>
              <a:rPr lang="ar-OM" b="1" dirty="0">
                <a:solidFill>
                  <a:srgbClr val="333399"/>
                </a:solidFill>
                <a:latin typeface="Traditional Arabic" panose="02020603050405020304" pitchFamily="18" charset="-78"/>
                <a:cs typeface="Traditional Arabic" panose="02020603050405020304" pitchFamily="18" charset="-78"/>
              </a:rPr>
              <a:t>الإصابة : كسر في الركبة اليسرى </a:t>
            </a:r>
            <a:endParaRPr lang="en-US" b="1" dirty="0">
              <a:solidFill>
                <a:srgbClr val="333399"/>
              </a:solidFill>
              <a:latin typeface="Traditional Arabic" panose="02020603050405020304" pitchFamily="18" charset="-78"/>
              <a:cs typeface="Traditional Arabic" panose="02020603050405020304" pitchFamily="18" charset="-78"/>
            </a:endParaRPr>
          </a:p>
          <a:p>
            <a:pPr marL="114300" indent="-114300" algn="just" rtl="1" eaLnBrk="0" fontAlgn="base" hangingPunct="0">
              <a:spcBef>
                <a:spcPct val="0"/>
              </a:spcBef>
              <a:spcAft>
                <a:spcPct val="0"/>
              </a:spcAft>
              <a:defRPr/>
            </a:pPr>
            <a:endParaRPr lang="en-US" b="1" dirty="0">
              <a:solidFill>
                <a:srgbClr val="FF0000"/>
              </a:solidFill>
              <a:latin typeface="Traditional Arabic" panose="02020603050405020304" pitchFamily="18" charset="-78"/>
              <a:cs typeface="Traditional Arabic" panose="02020603050405020304" pitchFamily="18" charset="-78"/>
            </a:endParaRPr>
          </a:p>
          <a:p>
            <a:pPr marL="114300" indent="-114300" algn="just" rtl="1" eaLnBrk="0" fontAlgn="base" hangingPunct="0">
              <a:spcBef>
                <a:spcPct val="0"/>
              </a:spcBef>
              <a:spcAft>
                <a:spcPct val="0"/>
              </a:spcAft>
              <a:defRPr/>
            </a:pPr>
            <a:r>
              <a:rPr lang="ar-OM" sz="1600" b="1" dirty="0">
                <a:solidFill>
                  <a:srgbClr val="FF0000"/>
                </a:solidFill>
                <a:latin typeface="Tahoma" pitchFamily="34" charset="0"/>
              </a:rPr>
              <a:t>ما الذي حدث؟</a:t>
            </a:r>
          </a:p>
          <a:p>
            <a:pPr marL="114300" indent="-114300" algn="just" rtl="1" eaLnBrk="0" fontAlgn="base" hangingPunct="0">
              <a:spcBef>
                <a:spcPct val="0"/>
              </a:spcBef>
              <a:spcAft>
                <a:spcPct val="0"/>
              </a:spcAft>
              <a:defRPr/>
            </a:pPr>
            <a:endParaRPr lang="en-US" sz="1600" b="1" dirty="0">
              <a:solidFill>
                <a:srgbClr val="FF0000"/>
              </a:solidFill>
              <a:latin typeface="Traditional Arabic" panose="02020603050405020304" pitchFamily="18" charset="-78"/>
              <a:cs typeface="Traditional Arabic" panose="02020603050405020304" pitchFamily="18" charset="-78"/>
            </a:endParaRPr>
          </a:p>
          <a:p>
            <a:pPr algn="r" rtl="1" fontAlgn="base">
              <a:spcBef>
                <a:spcPct val="0"/>
              </a:spcBef>
              <a:spcAft>
                <a:spcPct val="0"/>
              </a:spcAft>
              <a:defRPr/>
            </a:pPr>
            <a:r>
              <a:rPr lang="ar-OM" sz="1400" dirty="0">
                <a:solidFill>
                  <a:srgbClr val="000000"/>
                </a:solidFill>
                <a:latin typeface="Traditional Arabic" panose="02020603050405020304" pitchFamily="18" charset="-78"/>
                <a:cs typeface="Traditional Arabic" panose="02020603050405020304" pitchFamily="18" charset="-78"/>
              </a:rPr>
              <a:t>أثناء خروج </a:t>
            </a:r>
            <a:r>
              <a:rPr lang="ar-OM" sz="1400" dirty="0" smtClean="0">
                <a:solidFill>
                  <a:srgbClr val="000000"/>
                </a:solidFill>
                <a:latin typeface="Traditional Arabic" panose="02020603050405020304" pitchFamily="18" charset="-78"/>
                <a:cs typeface="Traditional Arabic" panose="02020603050405020304" pitchFamily="18" charset="-78"/>
              </a:rPr>
              <a:t>العامل </a:t>
            </a:r>
            <a:r>
              <a:rPr lang="ar-OM" sz="1400" dirty="0">
                <a:solidFill>
                  <a:srgbClr val="000000"/>
                </a:solidFill>
                <a:latin typeface="Traditional Arabic" panose="02020603050405020304" pitchFamily="18" charset="-78"/>
                <a:cs typeface="Traditional Arabic" panose="02020603050405020304" pitchFamily="18" charset="-78"/>
              </a:rPr>
              <a:t>من حمام موقع الحفار، وقع </a:t>
            </a:r>
            <a:r>
              <a:rPr lang="ar-OM" sz="1400" dirty="0" smtClean="0">
                <a:solidFill>
                  <a:srgbClr val="000000"/>
                </a:solidFill>
                <a:latin typeface="Traditional Arabic" panose="02020603050405020304" pitchFamily="18" charset="-78"/>
                <a:cs typeface="Traditional Arabic" panose="02020603050405020304" pitchFamily="18" charset="-78"/>
              </a:rPr>
              <a:t>على </a:t>
            </a:r>
            <a:r>
              <a:rPr lang="ar-OM" sz="1400" dirty="0">
                <a:solidFill>
                  <a:srgbClr val="000000"/>
                </a:solidFill>
                <a:latin typeface="Traditional Arabic" panose="02020603050405020304" pitchFamily="18" charset="-78"/>
                <a:cs typeface="Traditional Arabic" panose="02020603050405020304" pitchFamily="18" charset="-78"/>
              </a:rPr>
              <a:t>الأرض مما أدى إلى إصابته بالتواء في الرسغ وارتطام الركبة اليسرى في أرضية الحمام . </a:t>
            </a:r>
          </a:p>
          <a:p>
            <a:pPr marL="342900" indent="-342900" algn="r" rtl="1" fontAlgn="base">
              <a:spcBef>
                <a:spcPct val="0"/>
              </a:spcBef>
              <a:spcAft>
                <a:spcPct val="0"/>
              </a:spcAft>
              <a:defRPr/>
            </a:pPr>
            <a:endParaRPr lang="en-US" sz="900" dirty="0">
              <a:solidFill>
                <a:srgbClr val="000000"/>
              </a:solidFill>
              <a:latin typeface="Traditional Arabic" panose="02020603050405020304" pitchFamily="18" charset="-78"/>
              <a:cs typeface="Traditional Arabic" panose="02020603050405020304" pitchFamily="18" charset="-78"/>
            </a:endParaRPr>
          </a:p>
          <a:p>
            <a:pPr marL="114300" indent="-114300" algn="just" rtl="1" eaLnBrk="0" fontAlgn="base" hangingPunct="0">
              <a:spcBef>
                <a:spcPct val="0"/>
              </a:spcBef>
              <a:spcAft>
                <a:spcPct val="0"/>
              </a:spcAft>
              <a:defRPr/>
            </a:pPr>
            <a:r>
              <a:rPr lang="ar-OM" sz="1600" b="1" dirty="0">
                <a:solidFill>
                  <a:srgbClr val="333399"/>
                </a:solidFill>
                <a:latin typeface="Traditional Arabic" panose="02020603050405020304" pitchFamily="18" charset="-78"/>
                <a:cs typeface="Traditional Arabic" panose="02020603050405020304" pitchFamily="18" charset="-78"/>
              </a:rPr>
              <a:t>الدرس المستفاد من الحادثة:</a:t>
            </a:r>
            <a:endParaRPr lang="en-CA" sz="1600" dirty="0">
              <a:solidFill>
                <a:srgbClr val="FF0000"/>
              </a:solidFill>
              <a:latin typeface="Traditional Arabic" panose="02020603050405020304" pitchFamily="18" charset="-78"/>
              <a:cs typeface="Traditional Arabic" panose="02020603050405020304" pitchFamily="18" charset="-78"/>
            </a:endParaRPr>
          </a:p>
          <a:p>
            <a:pPr algn="r" rtl="1" fontAlgn="base">
              <a:spcBef>
                <a:spcPct val="0"/>
              </a:spcBef>
              <a:spcAft>
                <a:spcPct val="0"/>
              </a:spcAft>
              <a:buFont typeface="Arial" pitchFamily="34" charset="0"/>
              <a:buChar char="•"/>
              <a:tabLst>
                <a:tab pos="117475" algn="l"/>
              </a:tabLst>
              <a:defRPr/>
            </a:pPr>
            <a:r>
              <a:rPr lang="ar-OM" dirty="0">
                <a:solidFill>
                  <a:srgbClr val="000000"/>
                </a:solidFill>
                <a:latin typeface="Traditional Arabic" panose="02020603050405020304" pitchFamily="18" charset="-78"/>
                <a:ea typeface="Tahoma" pitchFamily="34" charset="0"/>
                <a:cs typeface="Traditional Arabic" panose="02020603050405020304" pitchFamily="18" charset="-78"/>
              </a:rPr>
              <a:t>تأكد من تزويد مرافق الحمامات الموجودة في مواقع الحفار والمعسكرات بأرضيات غير قابلة للانزلاق لمنع مخاطر الانزلاق . </a:t>
            </a:r>
          </a:p>
          <a:p>
            <a:pPr algn="r" rtl="1" fontAlgn="base">
              <a:spcBef>
                <a:spcPct val="0"/>
              </a:spcBef>
              <a:spcAft>
                <a:spcPct val="0"/>
              </a:spcAft>
              <a:buFont typeface="Arial" pitchFamily="34" charset="0"/>
              <a:buChar char="•"/>
              <a:tabLst>
                <a:tab pos="117475" algn="l"/>
              </a:tabLst>
              <a:defRPr/>
            </a:pPr>
            <a:r>
              <a:rPr lang="ar-OM" dirty="0">
                <a:solidFill>
                  <a:srgbClr val="000000"/>
                </a:solidFill>
                <a:latin typeface="Traditional Arabic" panose="02020603050405020304" pitchFamily="18" charset="-78"/>
                <a:ea typeface="Tahoma" pitchFamily="34" charset="0"/>
                <a:cs typeface="Traditional Arabic" panose="02020603050405020304" pitchFamily="18" charset="-78"/>
              </a:rPr>
              <a:t>يجب أن تكون وحدات السكن التي يتم توريدها لعمليات شركة تنمية نفط عمان مزودة بهذه الأغطية كشيء قياسي. يجب أن يتم تعديل قائمة ما قبل القبول بحيث يتم النص فيها على هذا الأمر.  </a:t>
            </a:r>
            <a:endParaRPr lang="en-US" sz="1400" dirty="0">
              <a:solidFill>
                <a:srgbClr val="FF0000"/>
              </a:solidFill>
              <a:latin typeface="Traditional Arabic" panose="02020603050405020304" pitchFamily="18" charset="-78"/>
              <a:cs typeface="Traditional Arabic" panose="02020603050405020304" pitchFamily="18" charset="-78"/>
            </a:endParaRPr>
          </a:p>
          <a:p>
            <a:pPr fontAlgn="base">
              <a:spcBef>
                <a:spcPct val="0"/>
              </a:spcBef>
              <a:spcAft>
                <a:spcPct val="0"/>
              </a:spcAft>
              <a:defRPr/>
            </a:pPr>
            <a:endParaRPr lang="en-US" sz="1050" dirty="0">
              <a:solidFill>
                <a:srgbClr val="FF0000"/>
              </a:solidFill>
              <a:latin typeface="Arial" charset="0"/>
              <a:cs typeface="Tahoma" pitchFamily="34" charset="0"/>
            </a:endParaRPr>
          </a:p>
          <a:p>
            <a:pPr fontAlgn="base">
              <a:spcBef>
                <a:spcPct val="0"/>
              </a:spcBef>
              <a:spcAft>
                <a:spcPct val="0"/>
              </a:spcAft>
              <a:defRPr/>
            </a:pPr>
            <a:endParaRPr lang="en-US" sz="1050" dirty="0">
              <a:solidFill>
                <a:srgbClr val="FF0000"/>
              </a:solidFill>
              <a:latin typeface="Arial" charset="0"/>
              <a:cs typeface="Tahoma" pitchFamily="34" charset="0"/>
            </a:endParaRPr>
          </a:p>
          <a:p>
            <a:pPr marL="119063" indent="-119063" fontAlgn="base">
              <a:spcBef>
                <a:spcPct val="0"/>
              </a:spcBef>
              <a:spcAft>
                <a:spcPct val="0"/>
              </a:spcAft>
              <a:defRPr/>
            </a:pPr>
            <a:endParaRPr lang="en-US" sz="1400" dirty="0">
              <a:solidFill>
                <a:srgbClr val="000000"/>
              </a:solidFill>
              <a:latin typeface="Arial" charset="0"/>
            </a:endParaRPr>
          </a:p>
        </p:txBody>
      </p:sp>
      <p:sp>
        <p:nvSpPr>
          <p:cNvPr id="18435" name="Text Box 5"/>
          <p:cNvSpPr txBox="1">
            <a:spLocks noChangeArrowheads="1"/>
          </p:cNvSpPr>
          <p:nvPr/>
        </p:nvSpPr>
        <p:spPr bwMode="auto">
          <a:xfrm>
            <a:off x="6126163" y="1219200"/>
            <a:ext cx="2306637" cy="276999"/>
          </a:xfrm>
          <a:prstGeom prst="rect">
            <a:avLst/>
          </a:prstGeom>
          <a:noFill/>
          <a:ln w="9525">
            <a:noFill/>
            <a:miter lim="800000"/>
            <a:headEnd/>
            <a:tailEnd/>
          </a:ln>
        </p:spPr>
        <p:txBody>
          <a:bodyPr>
            <a:spAutoFit/>
          </a:bodyPr>
          <a:lstStyle/>
          <a:p>
            <a:pPr algn="ctr" eaLnBrk="0" fontAlgn="base" hangingPunct="0">
              <a:spcBef>
                <a:spcPct val="50000"/>
              </a:spcBef>
              <a:spcAft>
                <a:spcPct val="0"/>
              </a:spcAft>
            </a:pPr>
            <a:r>
              <a:rPr lang="en-AU" altLang="en-US" sz="1200" b="1" dirty="0">
                <a:solidFill>
                  <a:srgbClr val="000000"/>
                </a:solidFill>
              </a:rPr>
              <a:t> </a:t>
            </a:r>
            <a:r>
              <a:rPr lang="ar-OM" altLang="en-US" sz="1200" b="1" dirty="0">
                <a:solidFill>
                  <a:srgbClr val="000000"/>
                </a:solidFill>
              </a:rPr>
              <a:t>أرضية الحمام وقت الحادث </a:t>
            </a:r>
            <a:endParaRPr lang="en-GB" altLang="en-US" sz="1200" dirty="0">
              <a:solidFill>
                <a:srgbClr val="FF0000"/>
              </a:solidFill>
              <a:sym typeface="Webdings" pitchFamily="18" charset="2"/>
            </a:endParaRPr>
          </a:p>
        </p:txBody>
      </p:sp>
      <p:sp>
        <p:nvSpPr>
          <p:cNvPr id="18436" name="TextBox 16"/>
          <p:cNvSpPr txBox="1">
            <a:spLocks noChangeArrowheads="1"/>
          </p:cNvSpPr>
          <p:nvPr/>
        </p:nvSpPr>
        <p:spPr bwMode="auto">
          <a:xfrm>
            <a:off x="304800" y="5410200"/>
            <a:ext cx="5181600" cy="338554"/>
          </a:xfrm>
          <a:prstGeom prst="rect">
            <a:avLst/>
          </a:prstGeom>
          <a:solidFill>
            <a:schemeClr val="accent2"/>
          </a:solidFill>
          <a:ln w="38100">
            <a:solidFill>
              <a:srgbClr val="FFFF00"/>
            </a:solidFill>
            <a:miter lim="800000"/>
            <a:headEnd/>
            <a:tailEnd/>
          </a:ln>
        </p:spPr>
        <p:txBody>
          <a:bodyPr wrap="square">
            <a:spAutoFit/>
          </a:bodyPr>
          <a:lstStyle/>
          <a:p>
            <a:pPr algn="ctr" eaLnBrk="0" fontAlgn="base" hangingPunct="0">
              <a:spcBef>
                <a:spcPct val="50000"/>
              </a:spcBef>
              <a:spcAft>
                <a:spcPct val="0"/>
              </a:spcAft>
            </a:pPr>
            <a:r>
              <a:rPr lang="ar-OM" altLang="en-US" sz="1600" b="1" dirty="0">
                <a:solidFill>
                  <a:srgbClr val="FFFF00"/>
                </a:solidFill>
                <a:latin typeface="Tahoma" pitchFamily="34" charset="0"/>
                <a:ea typeface="Tahoma" pitchFamily="34" charset="0"/>
                <a:cs typeface="Tahoma" pitchFamily="34" charset="0"/>
              </a:rPr>
              <a:t>ابلغ عن و أصلح – الأسطح المنزلقة</a:t>
            </a:r>
            <a:endParaRPr lang="en-US" altLang="en-US" sz="1600" b="1" dirty="0">
              <a:solidFill>
                <a:srgbClr val="FFFF00"/>
              </a:solidFill>
              <a:latin typeface="Tahoma" pitchFamily="34" charset="0"/>
              <a:ea typeface="Tahoma" pitchFamily="34" charset="0"/>
              <a:cs typeface="Tahoma" pitchFamily="34" charset="0"/>
            </a:endParaRPr>
          </a:p>
        </p:txBody>
      </p:sp>
      <p:pic>
        <p:nvPicPr>
          <p:cNvPr id="18439" name="Picture 17"/>
          <p:cNvPicPr>
            <a:picLocks noChangeAspect="1" noChangeArrowheads="1"/>
          </p:cNvPicPr>
          <p:nvPr/>
        </p:nvPicPr>
        <p:blipFill>
          <a:blip r:embed="rId3" cstate="print"/>
          <a:srcRect/>
          <a:stretch>
            <a:fillRect/>
          </a:stretch>
        </p:blipFill>
        <p:spPr bwMode="auto">
          <a:xfrm>
            <a:off x="6127750" y="1676400"/>
            <a:ext cx="2305050" cy="1724025"/>
          </a:xfrm>
          <a:prstGeom prst="rect">
            <a:avLst/>
          </a:prstGeom>
          <a:noFill/>
          <a:ln w="9525">
            <a:noFill/>
            <a:miter lim="800000"/>
            <a:headEnd/>
            <a:tailEnd/>
          </a:ln>
        </p:spPr>
      </p:pic>
      <p:pic>
        <p:nvPicPr>
          <p:cNvPr id="18440" name="Picture 19"/>
          <p:cNvPicPr>
            <a:picLocks noChangeAspect="1" noChangeArrowheads="1"/>
          </p:cNvPicPr>
          <p:nvPr/>
        </p:nvPicPr>
        <p:blipFill>
          <a:blip r:embed="rId4" cstate="print"/>
          <a:srcRect/>
          <a:stretch>
            <a:fillRect/>
          </a:stretch>
        </p:blipFill>
        <p:spPr bwMode="auto">
          <a:xfrm>
            <a:off x="6127750" y="4033838"/>
            <a:ext cx="2305050" cy="1714500"/>
          </a:xfrm>
          <a:prstGeom prst="rect">
            <a:avLst/>
          </a:prstGeom>
          <a:noFill/>
          <a:ln w="9525">
            <a:noFill/>
            <a:miter lim="800000"/>
            <a:headEnd/>
            <a:tailEnd/>
          </a:ln>
        </p:spPr>
      </p:pic>
      <p:sp>
        <p:nvSpPr>
          <p:cNvPr id="18441" name="TextBox 1"/>
          <p:cNvSpPr txBox="1">
            <a:spLocks noChangeArrowheads="1"/>
          </p:cNvSpPr>
          <p:nvPr/>
        </p:nvSpPr>
        <p:spPr bwMode="auto">
          <a:xfrm>
            <a:off x="5791200" y="3648075"/>
            <a:ext cx="2456122" cy="276999"/>
          </a:xfrm>
          <a:prstGeom prst="rect">
            <a:avLst/>
          </a:prstGeom>
          <a:noFill/>
          <a:ln w="9525">
            <a:noFill/>
            <a:miter lim="800000"/>
            <a:headEnd/>
            <a:tailEnd/>
          </a:ln>
        </p:spPr>
        <p:txBody>
          <a:bodyPr wrap="none">
            <a:spAutoFit/>
          </a:bodyPr>
          <a:lstStyle/>
          <a:p>
            <a:pPr eaLnBrk="0" fontAlgn="base" hangingPunct="0">
              <a:spcBef>
                <a:spcPct val="0"/>
              </a:spcBef>
              <a:spcAft>
                <a:spcPct val="0"/>
              </a:spcAft>
            </a:pPr>
            <a:r>
              <a:rPr lang="ar-OM" altLang="en-US" sz="1200" b="1" dirty="0">
                <a:solidFill>
                  <a:srgbClr val="000000"/>
                </a:solidFill>
              </a:rPr>
              <a:t>الحمام بعد اتخاذ الإجراءات الإصلاحية المبدئية</a:t>
            </a:r>
            <a:endParaRPr lang="en-CA" altLang="en-US" sz="1200" dirty="0">
              <a:solidFill>
                <a:srgbClr val="000000"/>
              </a:solidFill>
            </a:endParaRPr>
          </a:p>
        </p:txBody>
      </p:sp>
      <p:grpSp>
        <p:nvGrpSpPr>
          <p:cNvPr id="2" name="Group 131"/>
          <p:cNvGrpSpPr>
            <a:grpSpLocks/>
          </p:cNvGrpSpPr>
          <p:nvPr/>
        </p:nvGrpSpPr>
        <p:grpSpPr bwMode="auto">
          <a:xfrm>
            <a:off x="8259763" y="2768600"/>
            <a:ext cx="336550" cy="544513"/>
            <a:chOff x="3504" y="544"/>
            <a:chExt cx="2287" cy="1855"/>
          </a:xfrm>
        </p:grpSpPr>
        <p:sp>
          <p:nvSpPr>
            <p:cNvPr id="1844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1844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pPr eaLnBrk="0" fontAlgn="base" hangingPunct="0">
                <a:spcBef>
                  <a:spcPct val="0"/>
                </a:spcBef>
                <a:spcAft>
                  <a:spcPct val="0"/>
                </a:spcAft>
              </a:pPr>
              <a:endParaRPr lang="en-US" sz="2400">
                <a:solidFill>
                  <a:srgbClr val="000000"/>
                </a:solidFill>
              </a:endParaRPr>
            </a:p>
          </p:txBody>
        </p:sp>
      </p:grpSp>
      <p:sp>
        <p:nvSpPr>
          <p:cNvPr id="18443" name="Freeform 132"/>
          <p:cNvSpPr>
            <a:spLocks/>
          </p:cNvSpPr>
          <p:nvPr/>
        </p:nvSpPr>
        <p:spPr bwMode="auto">
          <a:xfrm>
            <a:off x="8191500" y="5122863"/>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pPr eaLnBrk="0" fontAlgn="base" hangingPunct="0">
              <a:spcBef>
                <a:spcPct val="0"/>
              </a:spcBef>
              <a:spcAft>
                <a:spcPct val="0"/>
              </a:spcAft>
            </a:pPr>
            <a:endParaRPr lang="en-US" sz="2400">
              <a:solidFill>
                <a:srgbClr val="000000"/>
              </a:solidFill>
            </a:endParaRPr>
          </a:p>
        </p:txBody>
      </p:sp>
      <p:cxnSp>
        <p:nvCxnSpPr>
          <p:cNvPr id="18444" name="Straight Arrow Connector 2"/>
          <p:cNvCxnSpPr>
            <a:cxnSpLocks noChangeShapeType="1"/>
          </p:cNvCxnSpPr>
          <p:nvPr/>
        </p:nvCxnSpPr>
        <p:spPr bwMode="auto">
          <a:xfrm flipH="1" flipV="1">
            <a:off x="7010400" y="5013325"/>
            <a:ext cx="1252538" cy="338138"/>
          </a:xfrm>
          <a:prstGeom prst="straightConnector1">
            <a:avLst/>
          </a:prstGeom>
          <a:noFill/>
          <a:ln w="38100" algn="ctr">
            <a:solidFill>
              <a:srgbClr val="00B050"/>
            </a:solidFill>
            <a:round/>
            <a:headEnd/>
            <a:tailEnd type="arrow" w="med" len="med"/>
          </a:ln>
        </p:spPr>
      </p:cxnSp>
      <p:sp>
        <p:nvSpPr>
          <p:cNvPr id="15" name="Rectangle 14"/>
          <p:cNvSpPr>
            <a:spLocks noChangeArrowheads="1"/>
          </p:cNvSpPr>
          <p:nvPr/>
        </p:nvSpPr>
        <p:spPr bwMode="auto">
          <a:xfrm>
            <a:off x="0" y="533400"/>
            <a:ext cx="9144000" cy="415498"/>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ar-OM" sz="1050" b="1" dirty="0" smtClean="0">
                <a:solidFill>
                  <a:srgbClr val="000000">
                    <a:lumMod val="75000"/>
                  </a:srgbClr>
                </a:solidFill>
                <a:cs typeface="Calibri" pitchFamily="34" charset="0"/>
              </a:rPr>
              <a:t>استخدم هذا التنبيه : ناقشه في الاجتماع الصباحي وفي اجتماعات الصحة والسلامة والبيئة – وزعه على المقاولين – انشره على لوحات إعلان الصحة والسلامة و البيئة – اجعله جزءً من البرنامج التعريفي للصحة والسلامة والبيئة </a:t>
            </a:r>
            <a:endParaRPr lang="en-US" sz="1050" b="1" dirty="0" smtClean="0">
              <a:solidFill>
                <a:srgbClr val="000000">
                  <a:lumMod val="75000"/>
                </a:srgbClr>
              </a:solidFill>
              <a:cs typeface="Calibri" pitchFamily="34" charset="0"/>
            </a:endParaRPr>
          </a:p>
        </p:txBody>
      </p:sp>
      <p:sp>
        <p:nvSpPr>
          <p:cNvPr id="17" name="TextBox 1"/>
          <p:cNvSpPr txBox="1">
            <a:spLocks noChangeArrowheads="1"/>
          </p:cNvSpPr>
          <p:nvPr/>
        </p:nvSpPr>
        <p:spPr bwMode="auto">
          <a:xfrm>
            <a:off x="0" y="-51375"/>
            <a:ext cx="9144000" cy="584775"/>
          </a:xfrm>
          <a:prstGeom prst="rect">
            <a:avLst/>
          </a:prstGeom>
          <a:noFill/>
          <a:ln>
            <a:noFill/>
          </a:ln>
          <a:extLst/>
        </p:spPr>
        <p:txBody>
          <a:bodyPr wrap="square" anchor="ct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eaLnBrk="0" fontAlgn="base" hangingPunct="0">
              <a:spcBef>
                <a:spcPct val="0"/>
              </a:spcBef>
              <a:spcAft>
                <a:spcPct val="0"/>
              </a:spcAft>
            </a:pPr>
            <a:r>
              <a:rPr lang="ar-OM" sz="3200" b="1" dirty="0" smtClean="0">
                <a:solidFill>
                  <a:srgbClr val="0000FF"/>
                </a:solidFill>
              </a:rPr>
              <a:t>نصائح السلامة من شركة تنمية نفط عمان </a:t>
            </a:r>
            <a:endParaRPr lang="en-GB" sz="3200" b="1" dirty="0" smtClean="0">
              <a:solidFill>
                <a:srgbClr val="0000FF"/>
              </a:solidFill>
            </a:endParaRPr>
          </a:p>
        </p:txBody>
      </p:sp>
      <p:sp>
        <p:nvSpPr>
          <p:cNvPr id="18"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en-US" sz="1000" dirty="0" smtClean="0">
                <a:solidFill>
                  <a:srgbClr val="000000"/>
                </a:solidFill>
                <a:cs typeface="Calibri" pitchFamily="34" charset="0"/>
              </a:rPr>
              <a:t>Contact</a:t>
            </a:r>
            <a:r>
              <a:rPr lang="en-US" sz="1000" dirty="0" smtClean="0">
                <a:solidFill>
                  <a:srgbClr val="000000"/>
                </a:solidFill>
                <a:cs typeface="Calibri" pitchFamily="34" charset="0"/>
                <a:hlinkClick r:id="rId5"/>
              </a:rPr>
              <a:t>:  </a:t>
            </a:r>
            <a:r>
              <a:rPr lang="en-US" sz="1000" dirty="0" smtClean="0">
                <a:solidFill>
                  <a:srgbClr val="0070C0"/>
                </a:solidFill>
                <a:cs typeface="Calibri" pitchFamily="34" charset="0"/>
                <a:hlinkClick r:id="rId5"/>
              </a:rPr>
              <a:t>MSE34</a:t>
            </a:r>
            <a:r>
              <a:rPr lang="en-US" sz="1000" dirty="0" smtClean="0">
                <a:solidFill>
                  <a:srgbClr val="000000"/>
                </a:solidFill>
                <a:cs typeface="Calibri" pitchFamily="34" charset="0"/>
                <a:hlinkClick r:id="rId5"/>
              </a:rPr>
              <a:t> </a:t>
            </a:r>
            <a:r>
              <a:rPr lang="en-US" sz="1000" dirty="0" smtClean="0">
                <a:solidFill>
                  <a:srgbClr val="000000"/>
                </a:solidFill>
                <a:cs typeface="Calibri" pitchFamily="34" charset="0"/>
              </a:rPr>
              <a:t>for further information 		Learning No 01                                                            09/01/2015</a:t>
            </a:r>
            <a:endParaRPr lang="en-US" sz="1000" dirty="0" smtClean="0">
              <a:solidFill>
                <a:srgbClr val="000000"/>
              </a:solidFill>
              <a:latin typeface="Times New Roman"/>
              <a:cs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2677656"/>
          </a:xfrm>
          <a:prstGeom prst="rect">
            <a:avLst/>
          </a:prstGeom>
          <a:noFill/>
          <a:ln w="19050">
            <a:noFill/>
            <a:miter lim="800000"/>
            <a:headEnd/>
            <a:tailEnd/>
          </a:ln>
        </p:spPr>
        <p:txBody>
          <a:bodyPr>
            <a:spAutoFit/>
          </a:bodyPr>
          <a:lstStyle/>
          <a:p>
            <a:pPr marL="114300" indent="-114300" algn="just" rtl="1" eaLnBrk="0" fontAlgn="base" hangingPunct="0">
              <a:spcBef>
                <a:spcPct val="0"/>
              </a:spcBef>
              <a:spcAft>
                <a:spcPct val="0"/>
              </a:spcAft>
              <a:defRPr/>
            </a:pPr>
            <a:r>
              <a:rPr lang="ar-OM" sz="1200" b="1" dirty="0">
                <a:solidFill>
                  <a:srgbClr val="333399"/>
                </a:solidFill>
                <a:latin typeface="Tahoma" pitchFamily="34" charset="0"/>
              </a:rPr>
              <a:t>التاريخ 9/1/2015 </a:t>
            </a:r>
            <a:endParaRPr lang="en-US" sz="1200" b="1" dirty="0">
              <a:solidFill>
                <a:srgbClr val="333399"/>
              </a:solidFill>
              <a:latin typeface="Tahoma" pitchFamily="34" charset="0"/>
            </a:endParaRPr>
          </a:p>
          <a:p>
            <a:pPr marL="114300" indent="-114300" algn="just" rtl="1" eaLnBrk="0" fontAlgn="base" hangingPunct="0">
              <a:spcBef>
                <a:spcPct val="0"/>
              </a:spcBef>
              <a:spcAft>
                <a:spcPct val="0"/>
              </a:spcAft>
              <a:defRPr/>
            </a:pPr>
            <a:r>
              <a:rPr lang="ar-OM" sz="1200" b="1" dirty="0">
                <a:solidFill>
                  <a:srgbClr val="333399"/>
                </a:solidFill>
                <a:latin typeface="Tahoma" pitchFamily="34" charset="0"/>
              </a:rPr>
              <a:t>الإصابة : كسر في الركبة اليسرى </a:t>
            </a:r>
            <a:endParaRPr lang="en-US" sz="1200" b="1" dirty="0">
              <a:solidFill>
                <a:srgbClr val="333399"/>
              </a:solidFill>
              <a:latin typeface="Tahoma" pitchFamily="34" charset="0"/>
            </a:endParaRPr>
          </a:p>
          <a:p>
            <a:pPr marL="114300" indent="-114300" algn="just" eaLnBrk="0" fontAlgn="base" hangingPunct="0">
              <a:spcBef>
                <a:spcPct val="0"/>
              </a:spcBef>
              <a:spcAft>
                <a:spcPct val="0"/>
              </a:spcAft>
              <a:defRPr/>
            </a:pPr>
            <a:endParaRPr lang="en-US" sz="1200" b="1" dirty="0">
              <a:solidFill>
                <a:srgbClr val="333399"/>
              </a:solidFill>
              <a:latin typeface="Tahoma" pitchFamily="34" charset="0"/>
            </a:endParaRPr>
          </a:p>
          <a:p>
            <a:pPr marL="342900" indent="-342900" fontAlgn="base">
              <a:spcBef>
                <a:spcPct val="0"/>
              </a:spcBef>
              <a:spcAft>
                <a:spcPct val="0"/>
              </a:spcAft>
              <a:defRPr/>
            </a:pPr>
            <a:endParaRPr lang="en-US" sz="600" dirty="0">
              <a:solidFill>
                <a:srgbClr val="000000"/>
              </a:solidFill>
              <a:latin typeface="Arial" charset="0"/>
            </a:endParaRPr>
          </a:p>
          <a:p>
            <a:pPr algn="r" rtl="1" fontAlgn="base">
              <a:spcBef>
                <a:spcPct val="0"/>
              </a:spcBef>
              <a:spcAft>
                <a:spcPct val="0"/>
              </a:spcAft>
            </a:pPr>
            <a:r>
              <a:rPr lang="ar-OM" sz="1600" b="1" dirty="0">
                <a:solidFill>
                  <a:srgbClr val="FF0000"/>
                </a:solidFill>
              </a:rPr>
              <a:t>كدرس مستفاد من هذه الحادثة ولضمان التطوير المستمر فإن على مديري العقود مراجعة عملية إدارة المخاطر والتأثيرات الخاصة بالصحة والسلامة و البيئة مقابل الأسئلة الواردة أدناه </a:t>
            </a:r>
          </a:p>
          <a:p>
            <a:pPr marL="342900" indent="-342900" algn="r" rtl="1" fontAlgn="base">
              <a:spcBef>
                <a:spcPct val="0"/>
              </a:spcBef>
              <a:spcAft>
                <a:spcPct val="0"/>
              </a:spcAft>
              <a:defRPr/>
            </a:pPr>
            <a:endParaRPr lang="ar-OM" sz="1600" b="1" dirty="0">
              <a:solidFill>
                <a:srgbClr val="0000FF"/>
              </a:solidFill>
              <a:latin typeface="Tahoma" pitchFamily="34" charset="0"/>
            </a:endParaRPr>
          </a:p>
          <a:p>
            <a:pPr marL="342900" indent="-342900" algn="r" rtl="1" fontAlgn="base">
              <a:spcBef>
                <a:spcPct val="0"/>
              </a:spcBef>
              <a:spcAft>
                <a:spcPct val="0"/>
              </a:spcAft>
              <a:defRPr/>
            </a:pPr>
            <a:r>
              <a:rPr lang="ar-OM" sz="1600" b="1" dirty="0">
                <a:solidFill>
                  <a:srgbClr val="0000FF"/>
                </a:solidFill>
                <a:latin typeface="Tahoma" pitchFamily="34" charset="0"/>
              </a:rPr>
              <a:t>تأكد مما يلي: </a:t>
            </a:r>
            <a:endParaRPr lang="en-US" sz="1600" b="1" dirty="0">
              <a:solidFill>
                <a:srgbClr val="0000FF"/>
              </a:solidFill>
              <a:latin typeface="Tahoma" pitchFamily="34" charset="0"/>
            </a:endParaRPr>
          </a:p>
          <a:p>
            <a:pPr marL="342900" indent="-342900" fontAlgn="base">
              <a:spcBef>
                <a:spcPct val="0"/>
              </a:spcBef>
              <a:spcAft>
                <a:spcPct val="0"/>
              </a:spcAft>
              <a:defRPr/>
            </a:pPr>
            <a:endParaRPr lang="en-US" sz="1400" dirty="0">
              <a:solidFill>
                <a:srgbClr val="000000"/>
              </a:solidFill>
              <a:latin typeface="Arial" charset="0"/>
            </a:endParaRPr>
          </a:p>
          <a:p>
            <a:pPr marL="119063" indent="-119063" algn="r" rtl="1" fontAlgn="base">
              <a:spcBef>
                <a:spcPct val="0"/>
              </a:spcBef>
              <a:spcAft>
                <a:spcPct val="0"/>
              </a:spcAft>
              <a:buFontTx/>
              <a:buChar char="•"/>
              <a:defRPr/>
            </a:pPr>
            <a:r>
              <a:rPr lang="ar-OM" sz="1200" dirty="0">
                <a:solidFill>
                  <a:srgbClr val="000000"/>
                </a:solidFill>
                <a:latin typeface="Tahoma" pitchFamily="34" charset="0"/>
                <a:ea typeface="Tahoma" pitchFamily="34" charset="0"/>
                <a:cs typeface="Tahoma" pitchFamily="34" charset="0"/>
                <a:sym typeface="Wingdings" pitchFamily="2" charset="2"/>
              </a:rPr>
              <a:t>هل تم إبلاغ كافة المعلومات المطلوبة بدقة إلى كافة العاملين المعنيين بتنفيذ أنشطة لها علاقة بالصحة والسلامة والبيئة.</a:t>
            </a:r>
            <a:r>
              <a:rPr lang="ar-OM" sz="1200" dirty="0">
                <a:solidFill>
                  <a:srgbClr val="FF0000"/>
                </a:solidFill>
                <a:latin typeface="Tahoma" pitchFamily="34" charset="0"/>
                <a:ea typeface="Tahoma" pitchFamily="34" charset="0"/>
                <a:cs typeface="Tahoma" pitchFamily="34" charset="0"/>
                <a:sym typeface="Wingdings" pitchFamily="2" charset="2"/>
              </a:rPr>
              <a:t>؟</a:t>
            </a:r>
            <a:r>
              <a:rPr lang="ar-OM" sz="1200" dirty="0">
                <a:solidFill>
                  <a:srgbClr val="000000"/>
                </a:solidFill>
                <a:latin typeface="Tahoma" pitchFamily="34" charset="0"/>
                <a:ea typeface="Tahoma" pitchFamily="34" charset="0"/>
                <a:cs typeface="Tahoma" pitchFamily="34" charset="0"/>
                <a:sym typeface="Wingdings" pitchFamily="2" charset="2"/>
              </a:rPr>
              <a:t> </a:t>
            </a:r>
          </a:p>
          <a:p>
            <a:pPr marL="119063" indent="-119063" algn="r" rtl="1" fontAlgn="base">
              <a:spcBef>
                <a:spcPct val="0"/>
              </a:spcBef>
              <a:spcAft>
                <a:spcPct val="0"/>
              </a:spcAft>
              <a:buFontTx/>
              <a:buChar char="•"/>
              <a:defRPr/>
            </a:pPr>
            <a:r>
              <a:rPr lang="ar-OM" sz="1200" dirty="0">
                <a:solidFill>
                  <a:srgbClr val="000000"/>
                </a:solidFill>
                <a:latin typeface="Tahoma" pitchFamily="34" charset="0"/>
                <a:ea typeface="Tahoma" pitchFamily="34" charset="0"/>
                <a:cs typeface="Tahoma" pitchFamily="34" charset="0"/>
                <a:sym typeface="Wingdings" pitchFamily="2" charset="2"/>
              </a:rPr>
              <a:t>هل تم القيام بالتدقيق اللازم وتحديد كافة المخاطر وإصلاحها بطريقة منظمة؟ </a:t>
            </a:r>
          </a:p>
          <a:p>
            <a:pPr marL="119063" indent="-119063" algn="r" rtl="1" fontAlgn="base">
              <a:spcBef>
                <a:spcPct val="0"/>
              </a:spcBef>
              <a:spcAft>
                <a:spcPct val="0"/>
              </a:spcAft>
              <a:buFontTx/>
              <a:buChar char="•"/>
              <a:defRPr/>
            </a:pPr>
            <a:r>
              <a:rPr lang="ar-OM" sz="1200" dirty="0">
                <a:solidFill>
                  <a:srgbClr val="000000"/>
                </a:solidFill>
                <a:latin typeface="Tahoma" pitchFamily="34" charset="0"/>
                <a:ea typeface="Tahoma" pitchFamily="34" charset="0"/>
                <a:cs typeface="Tahoma" pitchFamily="34" charset="0"/>
                <a:sym typeface="Wingdings" pitchFamily="2" charset="2"/>
              </a:rPr>
              <a:t>هل يتم تنفيذ تقييم وتحديد  المخاطر على مستوى مواقع الحفارات والمعسكرات واتخاذ الإجراءات الإصلاحية اللازمة في الوقت المناسب؟ </a:t>
            </a:r>
          </a:p>
        </p:txBody>
      </p:sp>
      <p:sp>
        <p:nvSpPr>
          <p:cNvPr id="9"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en-US" sz="1000" dirty="0" smtClean="0">
                <a:solidFill>
                  <a:srgbClr val="000000"/>
                </a:solidFill>
                <a:latin typeface="Times New Roman"/>
                <a:cs typeface="Calibri" pitchFamily="34" charset="0"/>
              </a:rPr>
              <a:t>Contact</a:t>
            </a:r>
            <a:r>
              <a:rPr lang="en-US" sz="1000" dirty="0" smtClean="0">
                <a:solidFill>
                  <a:srgbClr val="000000"/>
                </a:solidFill>
                <a:latin typeface="Times New Roman"/>
                <a:cs typeface="Calibri" pitchFamily="34" charset="0"/>
                <a:hlinkClick r:id="rId2"/>
              </a:rPr>
              <a:t>:  </a:t>
            </a:r>
            <a:r>
              <a:rPr lang="en-US" sz="1000" dirty="0" smtClean="0">
                <a:solidFill>
                  <a:srgbClr val="0070C0"/>
                </a:solidFill>
                <a:latin typeface="Times New Roman"/>
                <a:cs typeface="Calibri" pitchFamily="34" charset="0"/>
                <a:hlinkClick r:id="rId2"/>
              </a:rPr>
              <a:t>MSE34</a:t>
            </a:r>
            <a:r>
              <a:rPr lang="en-US" sz="1000" dirty="0" smtClean="0">
                <a:solidFill>
                  <a:srgbClr val="000000"/>
                </a:solidFill>
                <a:latin typeface="Times New Roman"/>
                <a:cs typeface="Calibri" pitchFamily="34" charset="0"/>
                <a:hlinkClick r:id="rId2"/>
              </a:rPr>
              <a:t> </a:t>
            </a:r>
            <a:r>
              <a:rPr lang="en-US" sz="1000" dirty="0" smtClean="0">
                <a:solidFill>
                  <a:srgbClr val="000000"/>
                </a:solidFill>
                <a:latin typeface="Times New Roman"/>
                <a:cs typeface="Calibri" pitchFamily="34" charset="0"/>
              </a:rPr>
              <a:t>for further information 		Learning No 01                                                            09/01/2015</a:t>
            </a:r>
          </a:p>
        </p:txBody>
      </p:sp>
      <p:sp>
        <p:nvSpPr>
          <p:cNvPr id="10" name="Rectangle 9"/>
          <p:cNvSpPr>
            <a:spLocks noChangeArrowheads="1"/>
          </p:cNvSpPr>
          <p:nvPr/>
        </p:nvSpPr>
        <p:spPr bwMode="auto">
          <a:xfrm>
            <a:off x="0" y="533400"/>
            <a:ext cx="9144000" cy="253916"/>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ar-OM" sz="1050" b="1" dirty="0" smtClean="0">
                <a:solidFill>
                  <a:srgbClr val="000000">
                    <a:lumMod val="75000"/>
                  </a:srgbClr>
                </a:solidFill>
                <a:cs typeface="Calibri" pitchFamily="34" charset="0"/>
              </a:rPr>
              <a:t>استخدم هذا التنبيه – وزعه على المقاولين – انشره على لوحات إعلانات الصحة والسلامة والبيئة </a:t>
            </a:r>
            <a:endParaRPr lang="en-US" sz="1050" b="1" dirty="0">
              <a:solidFill>
                <a:srgbClr val="000000">
                  <a:lumMod val="75000"/>
                </a:srgbClr>
              </a:solidFill>
              <a:cs typeface="Calibri" pitchFamily="34" charset="0"/>
            </a:endParaRPr>
          </a:p>
        </p:txBody>
      </p:sp>
      <p:sp>
        <p:nvSpPr>
          <p:cNvPr id="11" name="Text Box 12"/>
          <p:cNvSpPr txBox="1">
            <a:spLocks noChangeArrowheads="1"/>
          </p:cNvSpPr>
          <p:nvPr/>
        </p:nvSpPr>
        <p:spPr bwMode="auto">
          <a:xfrm>
            <a:off x="0" y="0"/>
            <a:ext cx="9144000" cy="584775"/>
          </a:xfrm>
          <a:prstGeom prst="rect">
            <a:avLst/>
          </a:prstGeom>
          <a:noFill/>
          <a:ln w="9525">
            <a:noFill/>
            <a:miter lim="800000"/>
            <a:headEnd/>
            <a:tailEnd/>
          </a:ln>
        </p:spPr>
        <p:txBody>
          <a:bodyPr wrap="square">
            <a:spAutoFit/>
          </a:bodyPr>
          <a:lstStyle/>
          <a:p>
            <a:pPr algn="ctr" eaLnBrk="0" fontAlgn="base" hangingPunct="0">
              <a:spcBef>
                <a:spcPct val="0"/>
              </a:spcBef>
              <a:spcAft>
                <a:spcPct val="0"/>
              </a:spcAft>
              <a:defRPr/>
            </a:pPr>
            <a:r>
              <a:rPr lang="ar-OM" sz="3200" b="1" dirty="0">
                <a:solidFill>
                  <a:srgbClr val="0000FF"/>
                </a:solidFill>
              </a:rPr>
              <a:t>إدارة المعارف </a:t>
            </a:r>
            <a:endParaRPr lang="en-GB" sz="3200" dirty="0">
              <a:solidFill>
                <a:srgbClr val="00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Arabic 1</Language>
    <DocId xmlns="4880e4f8-4b7d-4bdd-91e3-e10d47036eca">18982</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8C4A0FCF-4BB0-46BE-B018-F48D339A56B8}"/>
</file>

<file path=customXml/itemProps2.xml><?xml version="1.0" encoding="utf-8"?>
<ds:datastoreItem xmlns:ds="http://schemas.openxmlformats.org/officeDocument/2006/customXml" ds:itemID="{F3F91DBB-C90D-4D5C-A2CF-E5F61CAE3F81}"/>
</file>

<file path=customXml/itemProps3.xml><?xml version="1.0" encoding="utf-8"?>
<ds:datastoreItem xmlns:ds="http://schemas.openxmlformats.org/officeDocument/2006/customXml" ds:itemID="{69F1040F-7D47-4E85-8A8C-60F0C38CAD7D}"/>
</file>

<file path=docProps/app.xml><?xml version="1.0" encoding="utf-8"?>
<Properties xmlns="http://schemas.openxmlformats.org/officeDocument/2006/extended-properties" xmlns:vt="http://schemas.openxmlformats.org/officeDocument/2006/docPropsVTypes">
  <TotalTime>0</TotalTime>
  <Words>273</Words>
  <Application>Microsoft Office PowerPoint</Application>
  <PresentationFormat>On-screen Show (4:3)</PresentationFormat>
  <Paragraphs>32</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mu93647</dc:creator>
  <cp:lastModifiedBy>mu93647</cp:lastModifiedBy>
  <cp:revision>2</cp:revision>
  <dcterms:created xsi:type="dcterms:W3CDTF">2015-09-27T05:22:42Z</dcterms:created>
  <dcterms:modified xsi:type="dcterms:W3CDTF">2015-09-27T05:53:00Z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