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3B2CDF5-6674-432C-8BEB-FD9BC991DE4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09550" y="1118175"/>
            <a:ext cx="5886450" cy="3831818"/>
          </a:xfrm>
          <a:prstGeom prst="rect">
            <a:avLst/>
          </a:prstGeom>
          <a:noFill/>
          <a:ln w="19050">
            <a:noFill/>
            <a:miter lim="800000"/>
            <a:headEnd/>
            <a:tailEnd/>
          </a:ln>
        </p:spPr>
        <p:txBody>
          <a:bodyPr wrap="square">
            <a:spAutoFit/>
          </a:bodyPr>
          <a:lstStyle/>
          <a:p>
            <a:pPr marL="114300" indent="-114300" algn="r" rtl="1" eaLnBrk="0" fontAlgn="base" hangingPunct="0">
              <a:spcBef>
                <a:spcPct val="0"/>
              </a:spcBef>
              <a:spcAft>
                <a:spcPct val="0"/>
              </a:spcAft>
              <a:defRPr/>
            </a:pPr>
            <a:r>
              <a:rPr lang="ar-OM" sz="1200" b="1" dirty="0">
                <a:solidFill>
                  <a:srgbClr val="000099"/>
                </a:solidFill>
                <a:latin typeface="Tahoma" pitchFamily="34" charset="0"/>
              </a:rPr>
              <a:t>التاريخ 9/1/2015 </a:t>
            </a:r>
            <a:endParaRPr lang="en-GB" sz="1200" b="1" dirty="0">
              <a:solidFill>
                <a:srgbClr val="000099"/>
              </a:solidFill>
              <a:latin typeface="Tahoma" pitchFamily="34" charset="0"/>
            </a:endParaRPr>
          </a:p>
          <a:p>
            <a:pPr marL="114300" indent="-114300" algn="r" rtl="1" eaLnBrk="0" fontAlgn="base" hangingPunct="0">
              <a:spcBef>
                <a:spcPct val="0"/>
              </a:spcBef>
              <a:spcAft>
                <a:spcPct val="0"/>
              </a:spcAft>
              <a:defRPr/>
            </a:pPr>
            <a:r>
              <a:rPr lang="ar-OM" sz="1200" b="1" dirty="0">
                <a:solidFill>
                  <a:srgbClr val="000099"/>
                </a:solidFill>
                <a:latin typeface="Tahoma" pitchFamily="34" charset="0"/>
              </a:rPr>
              <a:t>الوفاة غير العرضية </a:t>
            </a:r>
            <a:r>
              <a:rPr lang="en-US" sz="1400" b="1" dirty="0">
                <a:solidFill>
                  <a:srgbClr val="000099"/>
                </a:solidFill>
                <a:latin typeface="Tahoma" pitchFamily="34" charset="0"/>
              </a:rPr>
              <a:t>	</a:t>
            </a:r>
          </a:p>
          <a:p>
            <a:pPr marL="114300" indent="-114300" algn="r" rtl="1" eaLnBrk="0" fontAlgn="base" hangingPunct="0">
              <a:spcBef>
                <a:spcPct val="0"/>
              </a:spcBef>
              <a:spcAft>
                <a:spcPct val="0"/>
              </a:spcAft>
              <a:defRPr/>
            </a:pPr>
            <a:endParaRPr lang="en-US" sz="1300" b="1" dirty="0">
              <a:solidFill>
                <a:srgbClr val="FF0000"/>
              </a:solidFill>
              <a:latin typeface="Tahoma" pitchFamily="34" charset="0"/>
            </a:endParaRPr>
          </a:p>
          <a:p>
            <a:pPr marL="114300" indent="-114300" algn="just" rtl="1" eaLnBrk="0" fontAlgn="base" hangingPunct="0">
              <a:spcBef>
                <a:spcPct val="0"/>
              </a:spcBef>
              <a:spcAft>
                <a:spcPct val="0"/>
              </a:spcAft>
              <a:defRPr/>
            </a:pPr>
            <a:r>
              <a:rPr lang="ar-OM" sz="1600" b="1" dirty="0">
                <a:solidFill>
                  <a:srgbClr val="FF0000"/>
                </a:solidFill>
                <a:latin typeface="Tahoma" pitchFamily="34" charset="0"/>
              </a:rPr>
              <a:t>ما الذي حدث؟ </a:t>
            </a:r>
            <a:endParaRPr lang="en-US" sz="1600" b="1" dirty="0">
              <a:solidFill>
                <a:srgbClr val="FF0000"/>
              </a:solidFill>
              <a:latin typeface="Tahoma" pitchFamily="34" charset="0"/>
            </a:endParaRPr>
          </a:p>
          <a:p>
            <a:pPr marL="114300" indent="-114300" algn="just" rtl="1" eaLnBrk="0" fontAlgn="base" hangingPunct="0">
              <a:spcBef>
                <a:spcPct val="0"/>
              </a:spcBef>
              <a:spcAft>
                <a:spcPct val="0"/>
              </a:spcAft>
              <a:defRPr/>
            </a:pPr>
            <a:endParaRPr lang="en-US" sz="1600" dirty="0">
              <a:solidFill>
                <a:srgbClr val="FF0000"/>
              </a:solidFill>
              <a:latin typeface="Tahoma" pitchFamily="34" charset="0"/>
            </a:endParaRPr>
          </a:p>
          <a:p>
            <a:pPr algn="just" rtl="1" fontAlgn="base">
              <a:spcBef>
                <a:spcPct val="0"/>
              </a:spcBef>
              <a:spcAft>
                <a:spcPct val="0"/>
              </a:spcAft>
              <a:defRPr/>
            </a:pPr>
            <a:r>
              <a:rPr lang="ar-OM" sz="1400" dirty="0">
                <a:solidFill>
                  <a:srgbClr val="000000"/>
                </a:solidFill>
                <a:latin typeface="Times New Roman" pitchFamily="18" charset="0"/>
                <a:ea typeface="Tahoma" pitchFamily="34" charset="0"/>
                <a:cs typeface="Times New Roman" pitchFamily="18" charset="0"/>
              </a:rPr>
              <a:t>في حوالي الساعة 01.00 صباحا ، سمع ثلاثة من الزملاء في الغرفة صوتاً يصدر من زميل لهم فاستيقظوا ليجدوه يرتجف ويده على صدره فبدأوا في تهدئته وبعد عدة دقائق توقف عن الارتعاش وتمكن من الاستجابة اللفظية لهم. سأله زملاءه في الغرفة عما إذا كان يحتاج للمساعدة الطبية ولكنه رفض وأبلغهم بأن كل شيء على ما يرام . في حوالي الساعة 05.40 صباحاً ، تبين لأصحابه أنه لا يستجيب وأن جسمه متخشب وبارد وليس هناك نبض وكانت حدقتا العين ثابتتان ومتوسعتان ومن ثم تم إعلان وفاته . </a:t>
            </a:r>
            <a:endParaRPr lang="en-US" sz="1400" dirty="0">
              <a:solidFill>
                <a:srgbClr val="000000"/>
              </a:solidFill>
              <a:latin typeface="Times New Roman" pitchFamily="18" charset="0"/>
              <a:ea typeface="Tahoma" pitchFamily="34" charset="0"/>
              <a:cs typeface="Times New Roman" pitchFamily="18" charset="0"/>
            </a:endParaRPr>
          </a:p>
          <a:p>
            <a:pPr algn="just" rtl="1" fontAlgn="base">
              <a:spcBef>
                <a:spcPct val="0"/>
              </a:spcBef>
              <a:spcAft>
                <a:spcPct val="0"/>
              </a:spcAft>
              <a:defRPr/>
            </a:pPr>
            <a:endParaRPr lang="ar-OM" sz="1600" b="1" dirty="0">
              <a:solidFill>
                <a:srgbClr val="333399"/>
              </a:solidFill>
              <a:latin typeface="Tahoma" pitchFamily="34" charset="0"/>
            </a:endParaRPr>
          </a:p>
          <a:p>
            <a:pPr algn="just" rtl="1" fontAlgn="base">
              <a:spcBef>
                <a:spcPct val="0"/>
              </a:spcBef>
              <a:spcAft>
                <a:spcPct val="0"/>
              </a:spcAft>
              <a:defRPr/>
            </a:pPr>
            <a:r>
              <a:rPr lang="ar-OM" sz="1600" b="1" dirty="0">
                <a:solidFill>
                  <a:srgbClr val="333399"/>
                </a:solidFill>
                <a:latin typeface="Tahoma" pitchFamily="34" charset="0"/>
              </a:rPr>
              <a:t>الدرس المستفاد من الحادثة:</a:t>
            </a:r>
            <a:endParaRPr lang="en-US" sz="1600" b="1" dirty="0">
              <a:solidFill>
                <a:srgbClr val="333399"/>
              </a:solidFill>
              <a:latin typeface="Tahoma" pitchFamily="34" charset="0"/>
            </a:endParaRPr>
          </a:p>
          <a:p>
            <a:pPr marL="114300" indent="-114300" algn="just" rtl="1" eaLnBrk="0" fontAlgn="base" hangingPunct="0">
              <a:spcBef>
                <a:spcPct val="0"/>
              </a:spcBef>
              <a:spcAft>
                <a:spcPct val="0"/>
              </a:spcAft>
              <a:buFont typeface="Arial" pitchFamily="34" charset="0"/>
              <a:buChar char="•"/>
              <a:defRPr/>
            </a:pPr>
            <a:r>
              <a:rPr lang="ar-OM" sz="1400" dirty="0">
                <a:solidFill>
                  <a:srgbClr val="000000"/>
                </a:solidFill>
              </a:rPr>
              <a:t>يجب إبلاغ خدمات الطوارئ بأي حالة طبية غير طبيعية </a:t>
            </a:r>
          </a:p>
          <a:p>
            <a:pPr marL="114300" indent="-114300" algn="just" rtl="1" eaLnBrk="0" fontAlgn="base" hangingPunct="0">
              <a:spcBef>
                <a:spcPct val="0"/>
              </a:spcBef>
              <a:spcAft>
                <a:spcPct val="0"/>
              </a:spcAft>
              <a:buFont typeface="Arial" pitchFamily="34" charset="0"/>
              <a:buChar char="•"/>
              <a:defRPr/>
            </a:pPr>
            <a:r>
              <a:rPr lang="ar-OM" sz="1400" dirty="0">
                <a:solidFill>
                  <a:srgbClr val="000000"/>
                </a:solidFill>
              </a:rPr>
              <a:t>عند تقييم الضحية ، قم بإبلاغ الفريق الطبي في نفس الوقت </a:t>
            </a:r>
          </a:p>
          <a:p>
            <a:pPr marL="114300" indent="-114300" algn="just" rtl="1" eaLnBrk="0" fontAlgn="base" hangingPunct="0">
              <a:spcBef>
                <a:spcPct val="0"/>
              </a:spcBef>
              <a:spcAft>
                <a:spcPct val="0"/>
              </a:spcAft>
              <a:buFont typeface="Arial" pitchFamily="34" charset="0"/>
              <a:buChar char="•"/>
              <a:defRPr/>
            </a:pPr>
            <a:r>
              <a:rPr lang="ar-OM" sz="1400" dirty="0">
                <a:solidFill>
                  <a:srgbClr val="000000"/>
                </a:solidFill>
              </a:rPr>
              <a:t>يجب أن لا يتم التهاون في التعامل مع الأعراض المبكرة للحالة . </a:t>
            </a:r>
          </a:p>
          <a:p>
            <a:pPr marL="114300" indent="-114300" algn="just" rtl="1" eaLnBrk="0" fontAlgn="base" hangingPunct="0">
              <a:spcBef>
                <a:spcPct val="0"/>
              </a:spcBef>
              <a:spcAft>
                <a:spcPct val="0"/>
              </a:spcAft>
              <a:buFont typeface="Arial" pitchFamily="34" charset="0"/>
              <a:buChar char="•"/>
              <a:defRPr/>
            </a:pPr>
            <a:r>
              <a:rPr lang="ar-OM" sz="1400" dirty="0">
                <a:solidFill>
                  <a:srgbClr val="000000"/>
                </a:solidFill>
              </a:rPr>
              <a:t>يجب تشجيع الموظفين على الإستمتاع بالإجازة السنوية في موعدها المحدد.</a:t>
            </a:r>
          </a:p>
        </p:txBody>
      </p:sp>
      <p:sp>
        <p:nvSpPr>
          <p:cNvPr id="37892" name="TextBox 5"/>
          <p:cNvSpPr txBox="1">
            <a:spLocks noChangeArrowheads="1"/>
          </p:cNvSpPr>
          <p:nvPr/>
        </p:nvSpPr>
        <p:spPr bwMode="auto">
          <a:xfrm>
            <a:off x="107950" y="3989388"/>
            <a:ext cx="184150" cy="307975"/>
          </a:xfrm>
          <a:prstGeom prst="rect">
            <a:avLst/>
          </a:prstGeom>
          <a:noFill/>
          <a:ln w="9525">
            <a:noFill/>
            <a:miter lim="800000"/>
            <a:headEnd/>
            <a:tailEnd/>
          </a:ln>
        </p:spPr>
        <p:txBody>
          <a:bodyPr wrap="none">
            <a:spAutoFit/>
          </a:bodyPr>
          <a:lstStyle/>
          <a:p>
            <a:pPr eaLnBrk="0" fontAlgn="base" hangingPunct="0">
              <a:spcBef>
                <a:spcPct val="0"/>
              </a:spcBef>
              <a:spcAft>
                <a:spcPct val="0"/>
              </a:spcAft>
              <a:buSzPct val="130000"/>
            </a:pPr>
            <a:endParaRPr lang="en-US" sz="1400">
              <a:solidFill>
                <a:srgbClr val="000000"/>
              </a:solidFill>
              <a:cs typeface="Arial" charset="0"/>
            </a:endParaRPr>
          </a:p>
        </p:txBody>
      </p:sp>
      <p:sp>
        <p:nvSpPr>
          <p:cNvPr id="5" name="Rectangle 4"/>
          <p:cNvSpPr>
            <a:spLocks noChangeArrowheads="1"/>
          </p:cNvSpPr>
          <p:nvPr/>
        </p:nvSpPr>
        <p:spPr bwMode="auto">
          <a:xfrm>
            <a:off x="0" y="533400"/>
            <a:ext cx="9144000" cy="415498"/>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a:solidFill>
                  <a:srgbClr val="000000">
                    <a:lumMod val="75000"/>
                  </a:srgbClr>
                </a:solidFill>
                <a:cs typeface="Calibri" pitchFamily="34" charset="0"/>
              </a:rPr>
              <a:t>استخدم هذا التنبيه : ناقشه في الاجتماع الصباحي وفي اجتماعات الصحة والسلامة والبيئة – وزعه على المقاولين – انشره على لوحات إعلان الصحة والسلامة </a:t>
            </a:r>
            <a:r>
              <a:rPr lang="ar-OM" sz="1050" b="1" dirty="0" smtClean="0">
                <a:solidFill>
                  <a:srgbClr val="000000">
                    <a:lumMod val="75000"/>
                  </a:srgbClr>
                </a:solidFill>
                <a:cs typeface="Calibri" pitchFamily="34" charset="0"/>
              </a:rPr>
              <a:t>والبيئة </a:t>
            </a:r>
            <a:r>
              <a:rPr lang="ar-OM" sz="1050" b="1" dirty="0">
                <a:solidFill>
                  <a:srgbClr val="000000">
                    <a:lumMod val="75000"/>
                  </a:srgbClr>
                </a:solidFill>
                <a:cs typeface="Calibri" pitchFamily="34" charset="0"/>
              </a:rPr>
              <a:t>– اجعله جزءً من البرنامج التعريفي للصحة والسلامة والبيئة </a:t>
            </a:r>
            <a:endParaRPr lang="en-US" sz="1050" b="1" dirty="0">
              <a:solidFill>
                <a:srgbClr val="000000">
                  <a:lumMod val="75000"/>
                </a:srgbClr>
              </a:solidFill>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0" fontAlgn="base" hangingPunct="0">
              <a:spcBef>
                <a:spcPct val="0"/>
              </a:spcBef>
              <a:spcAft>
                <a:spcPct val="0"/>
              </a:spcAft>
            </a:pPr>
            <a:r>
              <a:rPr lang="ar-OM" sz="3200" b="1" dirty="0" smtClean="0">
                <a:solidFill>
                  <a:srgbClr val="0000FF"/>
                </a:solidFill>
              </a:rPr>
              <a:t>نصيحة السلامة من شركة تنمية نفط عمان</a:t>
            </a:r>
            <a:endParaRPr lang="en-GB" sz="3200" b="1" dirty="0" smtClean="0">
              <a:solidFill>
                <a:srgbClr val="0000FF"/>
              </a:solidFill>
            </a:endParaRPr>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a:t>
            </a:r>
            <a:r>
              <a:rPr lang="en-US" sz="1000" dirty="0" smtClean="0">
                <a:solidFill>
                  <a:srgbClr val="000000"/>
                </a:solidFill>
                <a:cs typeface="Calibri" pitchFamily="34" charset="0"/>
                <a:hlinkClick r:id="rId2"/>
              </a:rPr>
              <a:t>:  </a:t>
            </a:r>
            <a:r>
              <a:rPr lang="en-US" sz="1000" dirty="0" smtClean="0">
                <a:solidFill>
                  <a:srgbClr val="0070C0"/>
                </a:solidFill>
                <a:cs typeface="Calibri" pitchFamily="34" charset="0"/>
                <a:hlinkClick r:id="rId2"/>
              </a:rPr>
              <a:t>MSE34</a:t>
            </a:r>
            <a:r>
              <a:rPr lang="en-US" sz="1000" dirty="0" smtClean="0">
                <a:solidFill>
                  <a:srgbClr val="000000"/>
                </a:solidFill>
                <a:cs typeface="Calibri" pitchFamily="34" charset="0"/>
                <a:hlinkClick r:id="rId2"/>
              </a:rPr>
              <a:t> </a:t>
            </a:r>
            <a:r>
              <a:rPr lang="en-US" sz="1000" dirty="0" smtClean="0">
                <a:solidFill>
                  <a:srgbClr val="000000"/>
                </a:solidFill>
                <a:cs typeface="Calibri" pitchFamily="34" charset="0"/>
              </a:rPr>
              <a:t>for further information 		Learning No 02                                                            01/01/2015</a:t>
            </a:r>
            <a:endParaRPr lang="en-US" sz="1000" dirty="0" smtClean="0">
              <a:solidFill>
                <a:srgbClr val="000000"/>
              </a:solidFill>
              <a:latin typeface="Times New Roman"/>
              <a:cs typeface="Calibri" pitchFamily="34" charset="0"/>
            </a:endParaRPr>
          </a:p>
        </p:txBody>
      </p:sp>
      <p:pic>
        <p:nvPicPr>
          <p:cNvPr id="1026" name="Picture 2" descr="نتيجة بحث الصور عن ‪heart attack‬‏"/>
          <p:cNvPicPr>
            <a:picLocks noChangeAspect="1" noChangeArrowheads="1"/>
          </p:cNvPicPr>
          <p:nvPr/>
        </p:nvPicPr>
        <p:blipFill>
          <a:blip r:embed="rId3" cstate="print"/>
          <a:srcRect/>
          <a:stretch>
            <a:fillRect/>
          </a:stretch>
        </p:blipFill>
        <p:spPr bwMode="auto">
          <a:xfrm>
            <a:off x="6324600" y="2362200"/>
            <a:ext cx="2619375" cy="1743076"/>
          </a:xfrm>
          <a:prstGeom prst="rect">
            <a:avLst/>
          </a:prstGeom>
          <a:noFill/>
        </p:spPr>
      </p:pic>
      <p:sp>
        <p:nvSpPr>
          <p:cNvPr id="9" name="TextBox 16"/>
          <p:cNvSpPr txBox="1">
            <a:spLocks noChangeArrowheads="1"/>
          </p:cNvSpPr>
          <p:nvPr/>
        </p:nvSpPr>
        <p:spPr bwMode="auto">
          <a:xfrm>
            <a:off x="304800" y="5410200"/>
            <a:ext cx="5715000" cy="338554"/>
          </a:xfrm>
          <a:prstGeom prst="rect">
            <a:avLst/>
          </a:prstGeom>
          <a:solidFill>
            <a:schemeClr val="accent2"/>
          </a:solidFill>
          <a:ln w="38100">
            <a:solidFill>
              <a:srgbClr val="FFFF00"/>
            </a:solidFill>
            <a:miter lim="800000"/>
            <a:headEnd/>
            <a:tailEnd/>
          </a:ln>
        </p:spPr>
        <p:txBody>
          <a:bodyPr wrap="square">
            <a:spAutoFit/>
          </a:bodyPr>
          <a:lstStyle/>
          <a:p>
            <a:pPr marL="114300" indent="-114300" algn="ctr" eaLnBrk="0" fontAlgn="base" hangingPunct="0">
              <a:spcBef>
                <a:spcPct val="50000"/>
              </a:spcBef>
              <a:spcAft>
                <a:spcPct val="0"/>
              </a:spcAft>
              <a:buFont typeface="Arial" pitchFamily="34" charset="0"/>
              <a:buChar char="•"/>
              <a:defRPr/>
            </a:pPr>
            <a:r>
              <a:rPr lang="ar-OM" altLang="en-US" sz="1600" b="1" dirty="0">
                <a:solidFill>
                  <a:srgbClr val="FFFF00"/>
                </a:solidFill>
                <a:latin typeface="Tahoma" pitchFamily="34" charset="0"/>
                <a:ea typeface="Tahoma" pitchFamily="34" charset="0"/>
                <a:cs typeface="Tahoma" pitchFamily="34" charset="0"/>
              </a:rPr>
              <a:t>يجب إبلاغ خدمات الطوارئ بأي حالة طبية غير طبيعية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defRPr/>
            </a:pPr>
            <a:r>
              <a:rPr lang="ar-OM" sz="3200" b="1" dirty="0">
                <a:solidFill>
                  <a:srgbClr val="0000FF"/>
                </a:solidFill>
              </a:rPr>
              <a:t>إدارة المعارف </a:t>
            </a:r>
            <a:endParaRPr lang="en-GB" sz="3200" dirty="0">
              <a:solidFill>
                <a:srgbClr val="000000"/>
              </a:solidFill>
            </a:endParaRPr>
          </a:p>
        </p:txBody>
      </p:sp>
      <p:sp>
        <p:nvSpPr>
          <p:cNvPr id="7" name="TextBox 6"/>
          <p:cNvSpPr txBox="1"/>
          <p:nvPr/>
        </p:nvSpPr>
        <p:spPr>
          <a:xfrm>
            <a:off x="228600" y="914400"/>
            <a:ext cx="8686800" cy="2154436"/>
          </a:xfrm>
          <a:prstGeom prst="rect">
            <a:avLst/>
          </a:prstGeom>
          <a:noFill/>
        </p:spPr>
        <p:txBody>
          <a:bodyPr wrap="square" rtlCol="0">
            <a:spAutoFit/>
          </a:bodyPr>
          <a:lstStyle/>
          <a:p>
            <a:pPr marL="114300" indent="-114300" algn="just" rtl="1" eaLnBrk="0" hangingPunct="0">
              <a:defRPr/>
            </a:pPr>
            <a:endParaRPr lang="en-GB" sz="1200" b="1" dirty="0">
              <a:solidFill>
                <a:srgbClr val="333399"/>
              </a:solidFill>
              <a:latin typeface="Tahoma" pitchFamily="34" charset="0"/>
            </a:endParaRPr>
          </a:p>
          <a:p>
            <a:pPr marL="114300" indent="-114300" algn="just" rtl="1" eaLnBrk="0" hangingPunct="0">
              <a:defRPr/>
            </a:pPr>
            <a:r>
              <a:rPr lang="ar-OM" sz="1200" b="1" dirty="0">
                <a:solidFill>
                  <a:srgbClr val="333399"/>
                </a:solidFill>
                <a:latin typeface="Tahoma" pitchFamily="34" charset="0"/>
              </a:rPr>
              <a:t>التاريخ 1/1/2014 </a:t>
            </a:r>
            <a:endParaRPr lang="en-US" sz="1200" b="1" dirty="0">
              <a:solidFill>
                <a:srgbClr val="333399"/>
              </a:solidFill>
              <a:latin typeface="Tahoma" pitchFamily="34" charset="0"/>
            </a:endParaRPr>
          </a:p>
          <a:p>
            <a:pPr marL="114300" indent="-114300" algn="r" rtl="1" eaLnBrk="0" fontAlgn="base" hangingPunct="0">
              <a:spcBef>
                <a:spcPct val="0"/>
              </a:spcBef>
              <a:spcAft>
                <a:spcPct val="0"/>
              </a:spcAft>
              <a:defRPr/>
            </a:pPr>
            <a:r>
              <a:rPr lang="ar-OM" sz="1200" b="1" dirty="0">
                <a:solidFill>
                  <a:srgbClr val="000099"/>
                </a:solidFill>
                <a:latin typeface="Tahoma" pitchFamily="34" charset="0"/>
              </a:rPr>
              <a:t>الوفاة غير العرضية </a:t>
            </a:r>
          </a:p>
          <a:p>
            <a:pPr marL="114300" indent="-114300" algn="r" rtl="1" eaLnBrk="0" fontAlgn="base" hangingPunct="0">
              <a:spcBef>
                <a:spcPct val="0"/>
              </a:spcBef>
              <a:spcAft>
                <a:spcPct val="0"/>
              </a:spcAft>
              <a:defRPr/>
            </a:pPr>
            <a:endParaRPr lang="en-US" sz="1400" b="1" dirty="0">
              <a:solidFill>
                <a:srgbClr val="000099"/>
              </a:solidFill>
              <a:latin typeface="Tahoma" pitchFamily="34" charset="0"/>
            </a:endParaRPr>
          </a:p>
          <a:p>
            <a:pPr algn="r" rtl="1" fontAlgn="base">
              <a:spcBef>
                <a:spcPct val="0"/>
              </a:spcBef>
              <a:spcAft>
                <a:spcPct val="0"/>
              </a:spcAft>
            </a:pPr>
            <a:r>
              <a:rPr lang="ar-OM" sz="1600" b="1" dirty="0">
                <a:solidFill>
                  <a:srgbClr val="FF0000"/>
                </a:solidFill>
              </a:rPr>
              <a:t>كدرس مستفاد من هذه الحادثة ولضمان التطوير المستمر فإن على مديري العقود مراجعة عملية إدارة المخاطر والتأثيرات الخاصة بالصحة والسلامة والبيئة مقابل الأسئلة الواردة أدناه:</a:t>
            </a:r>
          </a:p>
          <a:p>
            <a:pPr algn="r" rtl="1" fontAlgn="base">
              <a:spcBef>
                <a:spcPct val="0"/>
              </a:spcBef>
              <a:spcAft>
                <a:spcPct val="0"/>
              </a:spcAft>
            </a:pPr>
            <a:endParaRPr lang="en-US" sz="1600" b="1" dirty="0">
              <a:solidFill>
                <a:srgbClr val="FF0000"/>
              </a:solidFill>
            </a:endParaRPr>
          </a:p>
          <a:p>
            <a:pPr marL="342900" indent="-342900" algn="r" rtl="1" fontAlgn="base">
              <a:spcBef>
                <a:spcPct val="0"/>
              </a:spcBef>
              <a:spcAft>
                <a:spcPct val="0"/>
              </a:spcAft>
              <a:buFont typeface="+mj-lt"/>
              <a:buAutoNum type="arabicPeriod"/>
            </a:pPr>
            <a:r>
              <a:rPr lang="ar-OM" sz="1200" dirty="0">
                <a:solidFill>
                  <a:srgbClr val="000000"/>
                </a:solidFill>
                <a:latin typeface="Tahoma" pitchFamily="34" charset="0"/>
                <a:ea typeface="Tahoma" pitchFamily="34" charset="0"/>
                <a:cs typeface="Tahoma" pitchFamily="34" charset="0"/>
              </a:rPr>
              <a:t>هل يجري كافة الموظفين الفحص الطبي الدوري؟ </a:t>
            </a:r>
          </a:p>
          <a:p>
            <a:pPr marL="342900" indent="-342900" algn="r" rtl="1" fontAlgn="base">
              <a:spcBef>
                <a:spcPct val="0"/>
              </a:spcBef>
              <a:spcAft>
                <a:spcPct val="0"/>
              </a:spcAft>
              <a:buFont typeface="+mj-lt"/>
              <a:buAutoNum type="arabicPeriod"/>
            </a:pPr>
            <a:r>
              <a:rPr lang="ar-OM" sz="1200" dirty="0">
                <a:solidFill>
                  <a:srgbClr val="000000"/>
                </a:solidFill>
                <a:latin typeface="Tahoma" pitchFamily="34" charset="0"/>
                <a:ea typeface="Tahoma" pitchFamily="34" charset="0"/>
                <a:cs typeface="Tahoma" pitchFamily="34" charset="0"/>
              </a:rPr>
              <a:t>هل يعرف الموظفون كيفية  الإبلاغ عن الحالات الطبية؟</a:t>
            </a:r>
          </a:p>
          <a:p>
            <a:pPr marL="342900" indent="-342900" algn="r" rtl="1" fontAlgn="base">
              <a:spcBef>
                <a:spcPct val="0"/>
              </a:spcBef>
              <a:spcAft>
                <a:spcPct val="0"/>
              </a:spcAft>
              <a:buFont typeface="+mj-lt"/>
              <a:buAutoNum type="arabicPeriod"/>
            </a:pPr>
            <a:r>
              <a:rPr lang="ar-OM" sz="1200" dirty="0">
                <a:solidFill>
                  <a:srgbClr val="000000"/>
                </a:solidFill>
                <a:latin typeface="Tahoma" pitchFamily="34" charset="0"/>
                <a:ea typeface="Tahoma" pitchFamily="34" charset="0"/>
                <a:cs typeface="Tahoma" pitchFamily="34" charset="0"/>
              </a:rPr>
              <a:t>هل </a:t>
            </a:r>
            <a:r>
              <a:rPr lang="ar-OM" sz="1200" dirty="0" smtClean="0">
                <a:solidFill>
                  <a:srgbClr val="000000"/>
                </a:solidFill>
                <a:latin typeface="Tahoma" pitchFamily="34" charset="0"/>
                <a:ea typeface="Tahoma" pitchFamily="34" charset="0"/>
                <a:cs typeface="Tahoma" pitchFamily="34" charset="0"/>
              </a:rPr>
              <a:t>يتحصل </a:t>
            </a:r>
            <a:r>
              <a:rPr lang="ar-OM" sz="1200" dirty="0">
                <a:solidFill>
                  <a:srgbClr val="000000"/>
                </a:solidFill>
                <a:latin typeface="Tahoma" pitchFamily="34" charset="0"/>
                <a:ea typeface="Tahoma" pitchFamily="34" charset="0"/>
                <a:cs typeface="Tahoma" pitchFamily="34" charset="0"/>
              </a:rPr>
              <a:t>الموظفون </a:t>
            </a:r>
            <a:r>
              <a:rPr lang="ar-OM" sz="1200" dirty="0" smtClean="0">
                <a:solidFill>
                  <a:srgbClr val="000000"/>
                </a:solidFill>
                <a:latin typeface="Tahoma" pitchFamily="34" charset="0"/>
                <a:ea typeface="Tahoma" pitchFamily="34" charset="0"/>
                <a:cs typeface="Tahoma" pitchFamily="34" charset="0"/>
              </a:rPr>
              <a:t>إجازتهم </a:t>
            </a:r>
            <a:r>
              <a:rPr lang="ar-OM" sz="1200" dirty="0">
                <a:solidFill>
                  <a:srgbClr val="000000"/>
                </a:solidFill>
                <a:latin typeface="Tahoma" pitchFamily="34" charset="0"/>
                <a:ea typeface="Tahoma" pitchFamily="34" charset="0"/>
                <a:cs typeface="Tahoma" pitchFamily="34" charset="0"/>
              </a:rPr>
              <a:t>كل عام ؟ </a:t>
            </a:r>
            <a:r>
              <a:rPr lang="en-US" sz="1200" dirty="0">
                <a:solidFill>
                  <a:srgbClr val="000000"/>
                </a:solidFill>
                <a:latin typeface="Tahoma" pitchFamily="34" charset="0"/>
                <a:ea typeface="Tahoma" pitchFamily="34" charset="0"/>
                <a:cs typeface="Tahoma" pitchFamily="34" charset="0"/>
              </a:rPr>
              <a:t> </a:t>
            </a:r>
          </a:p>
        </p:txBody>
      </p:sp>
      <p:sp>
        <p:nvSpPr>
          <p:cNvPr id="8" name="Rectangle 7"/>
          <p:cNvSpPr>
            <a:spLocks noChangeArrowheads="1"/>
          </p:cNvSpPr>
          <p:nvPr/>
        </p:nvSpPr>
        <p:spPr bwMode="auto">
          <a:xfrm>
            <a:off x="0" y="533400"/>
            <a:ext cx="9144000" cy="253916"/>
          </a:xfrm>
          <a:prstGeom prst="rect">
            <a:avLst/>
          </a:prstGeom>
          <a:solidFill>
            <a:schemeClr val="bg1">
              <a:lumMod val="85000"/>
            </a:schemeClr>
          </a:solidFill>
          <a:ln w="9525">
            <a:solidFill>
              <a:schemeClr val="tx1"/>
            </a:solidFill>
            <a:miter lim="800000"/>
            <a:headEnd/>
            <a:tailEnd/>
          </a:ln>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وزعه على المقاولين – انشره على لوحات إعلانات الصحة والسلامة والبيئة </a:t>
            </a:r>
            <a:endParaRPr lang="en-US" sz="1050" b="1" dirty="0">
              <a:solidFill>
                <a:srgbClr val="000000">
                  <a:lumMod val="75000"/>
                </a:srgbClr>
              </a:solidFill>
              <a:cs typeface="Calibri" pitchFamily="34" charset="0"/>
            </a:endParaRP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a:t>
            </a:r>
            <a:r>
              <a:rPr lang="en-US" sz="1000" dirty="0" smtClean="0">
                <a:solidFill>
                  <a:srgbClr val="000000"/>
                </a:solidFill>
                <a:cs typeface="Calibri" pitchFamily="34" charset="0"/>
                <a:hlinkClick r:id="rId2"/>
              </a:rPr>
              <a:t>:  </a:t>
            </a:r>
            <a:r>
              <a:rPr lang="en-US" sz="1000" dirty="0" smtClean="0">
                <a:solidFill>
                  <a:srgbClr val="0070C0"/>
                </a:solidFill>
                <a:cs typeface="Calibri" pitchFamily="34" charset="0"/>
                <a:hlinkClick r:id="rId2"/>
              </a:rPr>
              <a:t>MSE34</a:t>
            </a:r>
            <a:r>
              <a:rPr lang="en-US" sz="1000" dirty="0" smtClean="0">
                <a:solidFill>
                  <a:srgbClr val="000000"/>
                </a:solidFill>
                <a:cs typeface="Calibri" pitchFamily="34" charset="0"/>
                <a:hlinkClick r:id="rId2"/>
              </a:rPr>
              <a:t> </a:t>
            </a:r>
            <a:r>
              <a:rPr lang="en-US" sz="1000" dirty="0" smtClean="0">
                <a:solidFill>
                  <a:srgbClr val="000000"/>
                </a:solidFill>
                <a:cs typeface="Calibri" pitchFamily="34" charset="0"/>
              </a:rPr>
              <a:t>for further information 		Learning No 02                                                            01/01/2015</a:t>
            </a:r>
            <a:endParaRPr lang="en-US" sz="1000" dirty="0" smtClean="0">
              <a:solidFill>
                <a:srgbClr val="000000"/>
              </a:solidFill>
              <a:latin typeface="Times New Roman"/>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18983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E345AAA-6741-4421-8C4F-BC11FECBC3AE}"/>
</file>

<file path=customXml/itemProps2.xml><?xml version="1.0" encoding="utf-8"?>
<ds:datastoreItem xmlns:ds="http://schemas.openxmlformats.org/officeDocument/2006/customXml" ds:itemID="{BDD11933-285B-4342-9669-D0BD6DC3A7E4}"/>
</file>

<file path=customXml/itemProps3.xml><?xml version="1.0" encoding="utf-8"?>
<ds:datastoreItem xmlns:ds="http://schemas.openxmlformats.org/officeDocument/2006/customXml" ds:itemID="{CE1D86F4-B830-49CC-9F96-5770A029A3B8}"/>
</file>

<file path=docProps/app.xml><?xml version="1.0" encoding="utf-8"?>
<Properties xmlns="http://schemas.openxmlformats.org/officeDocument/2006/extended-properties" xmlns:vt="http://schemas.openxmlformats.org/officeDocument/2006/docPropsVTypes">
  <TotalTime>24</TotalTime>
  <Words>139</Words>
  <Application>Microsoft Office PowerPoint</Application>
  <PresentationFormat>On-screen Show (4:3)</PresentationFormat>
  <Paragraphs>28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2</cp:revision>
  <dcterms:created xsi:type="dcterms:W3CDTF">2015-09-27T05:16:46Z</dcterms:created>
  <dcterms:modified xsi:type="dcterms:W3CDTF">2015-09-27T05:52:44Z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