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3B2CDF5-6674-432C-8BEB-FD9BC991DE45}"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z.shaqsi@pdo.co.om" TargetMode="External"/><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14312" y="1219200"/>
            <a:ext cx="4752975" cy="3231654"/>
          </a:xfrm>
          <a:prstGeom prst="rect">
            <a:avLst/>
          </a:prstGeom>
          <a:noFill/>
          <a:ln w="19050">
            <a:noFill/>
            <a:miter lim="800000"/>
            <a:headEnd/>
            <a:tailEnd/>
          </a:ln>
        </p:spPr>
        <p:txBody>
          <a:bodyPr wrap="square" lIns="91440" rIns="91440">
            <a:spAutoFit/>
          </a:bodyPr>
          <a:lstStyle/>
          <a:p>
            <a:pPr marL="114300" indent="-114300" algn="just" rtl="1" eaLnBrk="0" fontAlgn="base" hangingPunct="0">
              <a:spcBef>
                <a:spcPct val="0"/>
              </a:spcBef>
              <a:spcAft>
                <a:spcPct val="0"/>
              </a:spcAft>
              <a:defRPr/>
            </a:pPr>
            <a:r>
              <a:rPr lang="ar-OM" sz="1200" b="1" dirty="0">
                <a:solidFill>
                  <a:srgbClr val="333399"/>
                </a:solidFill>
                <a:latin typeface="Tahoma" pitchFamily="34" charset="0"/>
              </a:rPr>
              <a:t>التاريخ 12/1/2015 </a:t>
            </a:r>
            <a:endParaRPr lang="en-US" sz="1200" b="1" dirty="0">
              <a:solidFill>
                <a:srgbClr val="333399"/>
              </a:solidFill>
              <a:latin typeface="Tahoma" pitchFamily="34" charset="0"/>
            </a:endParaRPr>
          </a:p>
          <a:p>
            <a:pPr marL="114300" indent="-114300" algn="just" rtl="1" eaLnBrk="0" fontAlgn="base" hangingPunct="0">
              <a:spcBef>
                <a:spcPct val="0"/>
              </a:spcBef>
              <a:spcAft>
                <a:spcPct val="0"/>
              </a:spcAft>
              <a:defRPr/>
            </a:pPr>
            <a:r>
              <a:rPr lang="ar-OM" sz="1200" b="1" dirty="0" smtClean="0">
                <a:solidFill>
                  <a:srgbClr val="FF0000"/>
                </a:solidFill>
                <a:latin typeface="Tahoma" pitchFamily="34" charset="0"/>
              </a:rPr>
              <a:t>إدارة </a:t>
            </a:r>
            <a:r>
              <a:rPr lang="ar-OM" sz="1200" b="1" dirty="0">
                <a:solidFill>
                  <a:srgbClr val="FF0000"/>
                </a:solidFill>
                <a:latin typeface="Tahoma" pitchFamily="34" charset="0"/>
              </a:rPr>
              <a:t>سلامة العمليات – حادث تسرب</a:t>
            </a:r>
            <a:endParaRPr lang="en-US" sz="1200" b="1" dirty="0">
              <a:solidFill>
                <a:srgbClr val="FF0000"/>
              </a:solidFill>
              <a:latin typeface="Tahoma" pitchFamily="34" charset="0"/>
            </a:endParaRPr>
          </a:p>
          <a:p>
            <a:pPr marL="114300" indent="-114300" algn="r" rtl="1" eaLnBrk="0" fontAlgn="base" hangingPunct="0">
              <a:spcBef>
                <a:spcPct val="0"/>
              </a:spcBef>
              <a:spcAft>
                <a:spcPct val="0"/>
              </a:spcAft>
              <a:defRPr/>
            </a:pPr>
            <a:endParaRPr lang="en-US" sz="1600" b="1" dirty="0">
              <a:solidFill>
                <a:srgbClr val="FF0000"/>
              </a:solidFill>
              <a:latin typeface="Arial" pitchFamily="34" charset="0"/>
              <a:cs typeface="Arial" pitchFamily="34" charset="0"/>
            </a:endParaRPr>
          </a:p>
          <a:p>
            <a:pPr marL="114300" indent="-114300" algn="r" rtl="1" eaLnBrk="0" fontAlgn="base" hangingPunct="0">
              <a:spcBef>
                <a:spcPct val="0"/>
              </a:spcBef>
              <a:spcAft>
                <a:spcPct val="0"/>
              </a:spcAft>
              <a:defRPr/>
            </a:pPr>
            <a:r>
              <a:rPr lang="ar-OM" sz="1600" b="1" dirty="0">
                <a:solidFill>
                  <a:srgbClr val="FF0000"/>
                </a:solidFill>
                <a:latin typeface="Arial" pitchFamily="34" charset="0"/>
                <a:cs typeface="Arial" pitchFamily="34" charset="0"/>
              </a:rPr>
              <a:t>ما الذي حدث؟</a:t>
            </a:r>
            <a:endParaRPr lang="en-US" sz="1600" b="1" dirty="0">
              <a:solidFill>
                <a:srgbClr val="FF0000"/>
              </a:solidFill>
              <a:latin typeface="Arial" pitchFamily="34" charset="0"/>
              <a:cs typeface="Arial" pitchFamily="34" charset="0"/>
            </a:endParaRPr>
          </a:p>
          <a:p>
            <a:pPr algn="just" rtl="1" eaLnBrk="0" fontAlgn="base" hangingPunct="0">
              <a:spcBef>
                <a:spcPct val="0"/>
              </a:spcBef>
              <a:spcAft>
                <a:spcPct val="0"/>
              </a:spcAft>
              <a:defRPr/>
            </a:pPr>
            <a:r>
              <a:rPr lang="ar-OM" sz="1200" kern="1300" dirty="0">
                <a:solidFill>
                  <a:srgbClr val="000000"/>
                </a:solidFill>
                <a:latin typeface="Tahoma" pitchFamily="34" charset="0"/>
                <a:ea typeface="Tahoma" pitchFamily="34" charset="0"/>
                <a:cs typeface="Tahoma" pitchFamily="34" charset="0"/>
              </a:rPr>
              <a:t>تم تجهيز خزان النفط الخام رقم  تي – 107 في ميناء الفحم للتحميل وفي الساعة 04.55 ، اكتشف المشغل وجود تسرب من الأرض خلف محطة المعالجة البيئية. بسبب الظلام وعدم كفاية الإضاءة تم عزل الصمام الخاطئ وهو الامر الذي أخر العزل الصحيح مما أدى إلى فقدان 12 متر مكعب من النفط الخام وتسرب حوالي 300 ملم على التل. </a:t>
            </a:r>
          </a:p>
          <a:p>
            <a:pPr algn="just" rtl="1" eaLnBrk="0" fontAlgn="base" hangingPunct="0">
              <a:spcBef>
                <a:spcPct val="0"/>
              </a:spcBef>
              <a:spcAft>
                <a:spcPct val="0"/>
              </a:spcAft>
              <a:defRPr/>
            </a:pPr>
            <a:endParaRPr lang="en-GB" sz="1600" b="1" dirty="0">
              <a:solidFill>
                <a:srgbClr val="FF0000"/>
              </a:solidFill>
              <a:latin typeface="Arial" pitchFamily="34" charset="0"/>
              <a:cs typeface="Arial" pitchFamily="34" charset="0"/>
            </a:endParaRPr>
          </a:p>
          <a:p>
            <a:pPr marL="114300" indent="-114300" algn="just" rtl="1" eaLnBrk="0" fontAlgn="base" hangingPunct="0">
              <a:spcBef>
                <a:spcPct val="0"/>
              </a:spcBef>
              <a:spcAft>
                <a:spcPct val="0"/>
              </a:spcAft>
              <a:defRPr/>
            </a:pPr>
            <a:r>
              <a:rPr lang="ar-OM" sz="1600" b="1" dirty="0">
                <a:solidFill>
                  <a:srgbClr val="333399"/>
                </a:solidFill>
                <a:latin typeface="Tahoma" pitchFamily="34" charset="0"/>
              </a:rPr>
              <a:t>الدرس المستفاد من الحادثة:</a:t>
            </a:r>
            <a:endParaRPr lang="en-US" sz="1600" b="1" dirty="0">
              <a:solidFill>
                <a:srgbClr val="333399"/>
              </a:solidFill>
              <a:latin typeface="Tahoma" pitchFamily="34" charset="0"/>
            </a:endParaRPr>
          </a:p>
          <a:p>
            <a:pPr algn="just" rtl="1" eaLnBrk="0" fontAlgn="base" hangingPunct="0">
              <a:spcBef>
                <a:spcPct val="0"/>
              </a:spcBef>
              <a:spcAft>
                <a:spcPct val="0"/>
              </a:spcAft>
              <a:buFont typeface="Arial" pitchFamily="34" charset="0"/>
              <a:buChar char="•"/>
              <a:defRPr/>
            </a:pPr>
            <a:r>
              <a:rPr lang="ar-OM" sz="1400" kern="1300" dirty="0">
                <a:solidFill>
                  <a:srgbClr val="000000"/>
                </a:solidFill>
                <a:latin typeface="Arial" pitchFamily="34" charset="0"/>
                <a:cs typeface="Arial" pitchFamily="34" charset="0"/>
              </a:rPr>
              <a:t>تأكد من أن الخطوط فوق الأرض لم تصبح مدفونة. </a:t>
            </a:r>
          </a:p>
          <a:p>
            <a:pPr algn="just" rtl="1" eaLnBrk="0" fontAlgn="base" hangingPunct="0">
              <a:spcBef>
                <a:spcPct val="0"/>
              </a:spcBef>
              <a:spcAft>
                <a:spcPct val="0"/>
              </a:spcAft>
              <a:buFont typeface="Arial" pitchFamily="34" charset="0"/>
              <a:buChar char="•"/>
              <a:defRPr/>
            </a:pPr>
            <a:r>
              <a:rPr lang="ar-OM" sz="1400" kern="1300" dirty="0">
                <a:solidFill>
                  <a:srgbClr val="000000"/>
                </a:solidFill>
                <a:latin typeface="Arial" pitchFamily="34" charset="0"/>
                <a:cs typeface="Arial" pitchFamily="34" charset="0"/>
              </a:rPr>
              <a:t>تأكد من أن الفحص يغطي كافة الخطوط.</a:t>
            </a:r>
          </a:p>
          <a:p>
            <a:pPr algn="just" rtl="1" eaLnBrk="0" fontAlgn="base" hangingPunct="0">
              <a:spcBef>
                <a:spcPct val="0"/>
              </a:spcBef>
              <a:spcAft>
                <a:spcPct val="0"/>
              </a:spcAft>
              <a:buFont typeface="Arial" pitchFamily="34" charset="0"/>
              <a:buChar char="•"/>
              <a:defRPr/>
            </a:pPr>
            <a:r>
              <a:rPr lang="ar-OM" sz="1400" kern="1300" dirty="0">
                <a:solidFill>
                  <a:srgbClr val="000000"/>
                </a:solidFill>
                <a:latin typeface="Arial" pitchFamily="34" charset="0"/>
                <a:cs typeface="Arial" pitchFamily="34" charset="0"/>
              </a:rPr>
              <a:t>تأكد من إصلاح أي معدات غير سليمة بأسرع وقت ممكن.</a:t>
            </a:r>
          </a:p>
          <a:p>
            <a:pPr algn="just" rtl="1" eaLnBrk="0" fontAlgn="base" hangingPunct="0">
              <a:spcBef>
                <a:spcPct val="0"/>
              </a:spcBef>
              <a:spcAft>
                <a:spcPct val="0"/>
              </a:spcAft>
              <a:buFont typeface="Arial" pitchFamily="34" charset="0"/>
              <a:buChar char="•"/>
              <a:defRPr/>
            </a:pPr>
            <a:r>
              <a:rPr lang="ar-OM" sz="1400" kern="1300" dirty="0">
                <a:solidFill>
                  <a:srgbClr val="000000"/>
                </a:solidFill>
                <a:latin typeface="Arial" pitchFamily="34" charset="0"/>
                <a:cs typeface="Arial" pitchFamily="34" charset="0"/>
              </a:rPr>
              <a:t>اسأل عن أي شيء تظن أن فيه خلل ما.</a:t>
            </a:r>
          </a:p>
        </p:txBody>
      </p:sp>
      <p:sp>
        <p:nvSpPr>
          <p:cNvPr id="25603"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eaLnBrk="0" fontAlgn="base" hangingPunct="0">
              <a:spcBef>
                <a:spcPct val="50000"/>
              </a:spcBef>
              <a:spcAft>
                <a:spcPct val="0"/>
              </a:spcAft>
            </a:pPr>
            <a:endParaRPr lang="en-GB" sz="6000">
              <a:solidFill>
                <a:srgbClr val="FF0000"/>
              </a:solidFill>
              <a:sym typeface="Webdings" pitchFamily="18" charset="2"/>
            </a:endParaRPr>
          </a:p>
        </p:txBody>
      </p:sp>
      <p:sp>
        <p:nvSpPr>
          <p:cNvPr id="28" name="Text Box 5"/>
          <p:cNvSpPr txBox="1">
            <a:spLocks noChangeArrowheads="1"/>
          </p:cNvSpPr>
          <p:nvPr/>
        </p:nvSpPr>
        <p:spPr bwMode="auto">
          <a:xfrm>
            <a:off x="5915025" y="3962400"/>
            <a:ext cx="1676400" cy="1006475"/>
          </a:xfrm>
          <a:prstGeom prst="rect">
            <a:avLst/>
          </a:prstGeom>
          <a:noFill/>
          <a:ln w="9525">
            <a:noFill/>
            <a:miter lim="800000"/>
            <a:headEnd/>
            <a:tailEnd/>
          </a:ln>
        </p:spPr>
        <p:txBody>
          <a:bodyPr>
            <a:spAutoFit/>
          </a:bodyPr>
          <a:lstStyle/>
          <a:p>
            <a:pPr eaLnBrk="0" fontAlgn="base" hangingPunct="0">
              <a:spcBef>
                <a:spcPct val="50000"/>
              </a:spcBef>
              <a:spcAft>
                <a:spcPct val="0"/>
              </a:spcAft>
            </a:pPr>
            <a:endParaRPr lang="en-GB" sz="6000">
              <a:solidFill>
                <a:srgbClr val="FF0000"/>
              </a:solidFill>
              <a:sym typeface="Webdings" pitchFamily="18" charset="2"/>
            </a:endParaRPr>
          </a:p>
        </p:txBody>
      </p:sp>
      <p:pic>
        <p:nvPicPr>
          <p:cNvPr id="8" name="Picture 7" descr="DSC04189.JPG"/>
          <p:cNvPicPr>
            <a:picLocks noChangeAspect="1"/>
          </p:cNvPicPr>
          <p:nvPr/>
        </p:nvPicPr>
        <p:blipFill>
          <a:blip r:embed="rId2" cstate="print"/>
          <a:stretch>
            <a:fillRect/>
          </a:stretch>
        </p:blipFill>
        <p:spPr>
          <a:xfrm>
            <a:off x="5257800" y="990600"/>
            <a:ext cx="3479800" cy="2609850"/>
          </a:xfrm>
          <a:prstGeom prst="rect">
            <a:avLst/>
          </a:prstGeom>
        </p:spPr>
      </p:pic>
      <p:sp>
        <p:nvSpPr>
          <p:cNvPr id="9" name="Rectangle 8"/>
          <p:cNvSpPr>
            <a:spLocks noChangeArrowheads="1"/>
          </p:cNvSpPr>
          <p:nvPr/>
        </p:nvSpPr>
        <p:spPr bwMode="auto">
          <a:xfrm>
            <a:off x="0" y="533400"/>
            <a:ext cx="9144000" cy="415498"/>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a:solidFill>
                  <a:srgbClr val="000000">
                    <a:lumMod val="75000"/>
                  </a:srgbClr>
                </a:solidFill>
                <a:cs typeface="Calibri" pitchFamily="34" charset="0"/>
              </a:rPr>
              <a:t>استخدم هذا التنبيه : ناقشه في الاجتماع الصباحي وفي اجتماعات الصحة والسلامة والبيئة – وزعه على المقاولين – انشره على لوحات إعلان الصحة والسلامة و البيئة – اجعله جزءً من البرنامج التعريفي للصحة والسلامة والبيئة </a:t>
            </a:r>
            <a:endParaRPr lang="en-US" sz="1050" b="1" dirty="0">
              <a:solidFill>
                <a:srgbClr val="000000">
                  <a:lumMod val="75000"/>
                </a:srgbClr>
              </a:solidFill>
              <a:cs typeface="Calibri" pitchFamily="34" charset="0"/>
            </a:endParaRPr>
          </a:p>
        </p:txBody>
      </p:sp>
      <p:sp>
        <p:nvSpPr>
          <p:cNvPr id="10"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eaLnBrk="0" fontAlgn="base" hangingPunct="0">
              <a:spcBef>
                <a:spcPct val="0"/>
              </a:spcBef>
              <a:spcAft>
                <a:spcPct val="0"/>
              </a:spcAft>
            </a:pPr>
            <a:r>
              <a:rPr lang="ar-OM" sz="3200" b="1" dirty="0">
                <a:solidFill>
                  <a:srgbClr val="0000FF"/>
                </a:solidFill>
              </a:rPr>
              <a:t>نصائح السلامة من شركة تنمية نفط عمان </a:t>
            </a:r>
            <a:endParaRPr lang="en-GB" sz="3200" b="1" dirty="0">
              <a:solidFill>
                <a:srgbClr val="0000FF"/>
              </a:solidFill>
            </a:endParaRPr>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Contact</a:t>
            </a:r>
            <a:r>
              <a:rPr lang="en-US" sz="1000" dirty="0" smtClean="0">
                <a:solidFill>
                  <a:srgbClr val="000000"/>
                </a:solidFill>
                <a:cs typeface="Calibri" pitchFamily="34" charset="0"/>
                <a:hlinkClick r:id="rId3"/>
              </a:rPr>
              <a:t>:  </a:t>
            </a:r>
            <a:r>
              <a:rPr lang="en-US" sz="1000" dirty="0" smtClean="0">
                <a:solidFill>
                  <a:srgbClr val="0070C0"/>
                </a:solidFill>
                <a:cs typeface="Calibri" pitchFamily="34" charset="0"/>
                <a:hlinkClick r:id="rId3"/>
              </a:rPr>
              <a:t>MSE34</a:t>
            </a:r>
            <a:r>
              <a:rPr lang="en-US" sz="1000" dirty="0" smtClean="0">
                <a:solidFill>
                  <a:srgbClr val="000000"/>
                </a:solidFill>
                <a:cs typeface="Calibri" pitchFamily="34" charset="0"/>
                <a:hlinkClick r:id="rId3"/>
              </a:rPr>
              <a:t> </a:t>
            </a:r>
            <a:r>
              <a:rPr lang="en-US" sz="1000" dirty="0" smtClean="0">
                <a:solidFill>
                  <a:srgbClr val="000000"/>
                </a:solidFill>
                <a:cs typeface="Calibri" pitchFamily="34" charset="0"/>
              </a:rPr>
              <a:t>for further information 		Learning No 03                                                            12/01/2015</a:t>
            </a:r>
            <a:endParaRPr lang="en-US" sz="1000" dirty="0" smtClean="0">
              <a:solidFill>
                <a:srgbClr val="000000"/>
              </a:solidFill>
              <a:latin typeface="Times New Roman"/>
              <a:cs typeface="Calibri" pitchFamily="34" charset="0"/>
            </a:endParaRPr>
          </a:p>
        </p:txBody>
      </p:sp>
      <p:sp>
        <p:nvSpPr>
          <p:cNvPr id="12" name="TextBox 16"/>
          <p:cNvSpPr txBox="1">
            <a:spLocks noChangeArrowheads="1"/>
          </p:cNvSpPr>
          <p:nvPr/>
        </p:nvSpPr>
        <p:spPr bwMode="auto">
          <a:xfrm>
            <a:off x="304800" y="5410200"/>
            <a:ext cx="5181600" cy="338554"/>
          </a:xfrm>
          <a:prstGeom prst="rect">
            <a:avLst/>
          </a:prstGeom>
          <a:solidFill>
            <a:schemeClr val="accent2"/>
          </a:solidFill>
          <a:ln w="38100">
            <a:solidFill>
              <a:srgbClr val="FFFF00"/>
            </a:solidFill>
            <a:miter lim="800000"/>
            <a:headEnd/>
            <a:tailEnd/>
          </a:ln>
        </p:spPr>
        <p:txBody>
          <a:bodyPr wrap="square">
            <a:spAutoFit/>
          </a:bodyPr>
          <a:lstStyle/>
          <a:p>
            <a:pPr algn="ctr" eaLnBrk="0" fontAlgn="base" hangingPunct="0">
              <a:spcBef>
                <a:spcPct val="50000"/>
              </a:spcBef>
              <a:spcAft>
                <a:spcPct val="0"/>
              </a:spcAft>
            </a:pPr>
            <a:r>
              <a:rPr lang="ar-OM" sz="1600" b="1" kern="1300" dirty="0">
                <a:solidFill>
                  <a:srgbClr val="FFFF00"/>
                </a:solidFill>
                <a:latin typeface="Tahoma" pitchFamily="34" charset="0"/>
                <a:ea typeface="Tahoma" pitchFamily="34" charset="0"/>
                <a:cs typeface="Tahoma" pitchFamily="34" charset="0"/>
              </a:rPr>
              <a:t>يجب أن تستجيب للحالات الطارئة بشكل سريع</a:t>
            </a:r>
            <a:endParaRPr lang="en-US" altLang="en-US" sz="1600" b="1" dirty="0">
              <a:solidFill>
                <a:srgbClr val="FFFF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646878"/>
          </a:xfrm>
          <a:prstGeom prst="rect">
            <a:avLst/>
          </a:prstGeom>
          <a:noFill/>
          <a:ln w="19050">
            <a:noFill/>
            <a:miter lim="800000"/>
            <a:headEnd/>
            <a:tailEnd/>
          </a:ln>
        </p:spPr>
        <p:txBody>
          <a:bodyPr>
            <a:spAutoFit/>
          </a:bodyPr>
          <a:lstStyle/>
          <a:p>
            <a:pPr marL="114300" indent="-114300" algn="just" rtl="1" eaLnBrk="0" fontAlgn="base" hangingPunct="0">
              <a:spcBef>
                <a:spcPct val="0"/>
              </a:spcBef>
              <a:spcAft>
                <a:spcPct val="0"/>
              </a:spcAft>
              <a:defRPr/>
            </a:pPr>
            <a:r>
              <a:rPr lang="ar-OM" sz="1200" b="1" dirty="0">
                <a:solidFill>
                  <a:srgbClr val="333399"/>
                </a:solidFill>
                <a:latin typeface="Tahoma" pitchFamily="34" charset="0"/>
              </a:rPr>
              <a:t>التاريخ 12/1/2015 </a:t>
            </a:r>
            <a:endParaRPr lang="en-US" sz="1200" b="1" dirty="0">
              <a:solidFill>
                <a:srgbClr val="333399"/>
              </a:solidFill>
              <a:latin typeface="Tahoma" pitchFamily="34" charset="0"/>
            </a:endParaRPr>
          </a:p>
          <a:p>
            <a:pPr marL="114300" indent="-114300" algn="just" rtl="1" eaLnBrk="0" fontAlgn="base" hangingPunct="0">
              <a:spcBef>
                <a:spcPct val="0"/>
              </a:spcBef>
              <a:spcAft>
                <a:spcPct val="0"/>
              </a:spcAft>
              <a:defRPr/>
            </a:pPr>
            <a:r>
              <a:rPr lang="ar-OM" sz="1200" b="1" dirty="0" smtClean="0">
                <a:solidFill>
                  <a:srgbClr val="FF0000"/>
                </a:solidFill>
                <a:latin typeface="Tahoma" pitchFamily="34" charset="0"/>
              </a:rPr>
              <a:t>إدارة </a:t>
            </a:r>
            <a:r>
              <a:rPr lang="ar-OM" sz="1200" b="1" dirty="0">
                <a:solidFill>
                  <a:srgbClr val="FF0000"/>
                </a:solidFill>
                <a:latin typeface="Tahoma" pitchFamily="34" charset="0"/>
              </a:rPr>
              <a:t>سلامة العمليات – حادث تسرب</a:t>
            </a:r>
            <a:endParaRPr lang="en-US" sz="1200" b="1" dirty="0">
              <a:solidFill>
                <a:srgbClr val="FF0000"/>
              </a:solidFill>
              <a:latin typeface="Tahoma" pitchFamily="34" charset="0"/>
            </a:endParaRPr>
          </a:p>
          <a:p>
            <a:pPr marL="342900" indent="-342900" algn="r" rtl="1" fontAlgn="base">
              <a:spcBef>
                <a:spcPct val="0"/>
              </a:spcBef>
              <a:spcAft>
                <a:spcPct val="0"/>
              </a:spcAft>
              <a:defRPr/>
            </a:pPr>
            <a:endParaRPr lang="en-US" sz="600" dirty="0">
              <a:solidFill>
                <a:srgbClr val="000000"/>
              </a:solidFill>
              <a:latin typeface="Arial" charset="0"/>
            </a:endParaRPr>
          </a:p>
          <a:p>
            <a:pPr marL="342900" indent="-342900" algn="r" rtl="1" fontAlgn="base">
              <a:spcBef>
                <a:spcPct val="0"/>
              </a:spcBef>
              <a:spcAft>
                <a:spcPct val="0"/>
              </a:spcAft>
              <a:defRPr/>
            </a:pPr>
            <a:endParaRPr lang="ar-OM" sz="1600" b="1" dirty="0">
              <a:solidFill>
                <a:srgbClr val="FF0000"/>
              </a:solidFill>
              <a:latin typeface="Tahoma" pitchFamily="34" charset="0"/>
            </a:endParaRPr>
          </a:p>
          <a:p>
            <a:pPr algn="r" rtl="1" fontAlgn="base">
              <a:spcBef>
                <a:spcPct val="0"/>
              </a:spcBef>
              <a:spcAft>
                <a:spcPct val="0"/>
              </a:spcAft>
            </a:pPr>
            <a:r>
              <a:rPr lang="ar-OM" sz="1600" b="1" dirty="0">
                <a:solidFill>
                  <a:srgbClr val="FF0000"/>
                </a:solidFill>
              </a:rPr>
              <a:t>كدرس مستفاد من هذه الحادثة ولضمان التطوير المستمر فإن على مديري العقود مراجعة عملية إدارة المخاطر والتأثيرات الخاصة بالصحة والسلامة والبيئة مقابل الأسئلة الواردة أدناه </a:t>
            </a:r>
          </a:p>
          <a:p>
            <a:pPr marL="342900" indent="-342900" algn="r" rtl="1" fontAlgn="base">
              <a:spcBef>
                <a:spcPct val="0"/>
              </a:spcBef>
              <a:spcAft>
                <a:spcPct val="0"/>
              </a:spcAft>
              <a:defRPr/>
            </a:pPr>
            <a:endParaRPr lang="en-US" sz="1600" b="1" dirty="0">
              <a:solidFill>
                <a:srgbClr val="FF0000"/>
              </a:solidFill>
              <a:latin typeface="Tahoma" pitchFamily="34" charset="0"/>
            </a:endParaRPr>
          </a:p>
          <a:p>
            <a:pPr marL="342900" indent="-342900" algn="r" rtl="1" fontAlgn="base">
              <a:spcBef>
                <a:spcPct val="0"/>
              </a:spcBef>
              <a:spcAft>
                <a:spcPct val="0"/>
              </a:spcAft>
              <a:defRPr/>
            </a:pPr>
            <a:r>
              <a:rPr lang="ar-OM" sz="1600" b="1" dirty="0">
                <a:solidFill>
                  <a:srgbClr val="0000FF"/>
                </a:solidFill>
                <a:latin typeface="Tahoma" pitchFamily="34" charset="0"/>
              </a:rPr>
              <a:t>تأكد مما يلي:</a:t>
            </a:r>
            <a:endParaRPr lang="en-US" sz="1600" dirty="0">
              <a:solidFill>
                <a:srgbClr val="0000FF"/>
              </a:solidFill>
              <a:latin typeface="Tahoma" pitchFamily="34" charset="0"/>
            </a:endParaRPr>
          </a:p>
          <a:p>
            <a:pPr marL="342900" indent="-342900" algn="r" rtl="1" fontAlgn="base">
              <a:spcBef>
                <a:spcPct val="0"/>
              </a:spcBef>
              <a:spcAft>
                <a:spcPct val="0"/>
              </a:spcAft>
              <a:buFont typeface="Arial" pitchFamily="34" charset="0"/>
              <a:buChar char="•"/>
              <a:defRPr/>
            </a:pPr>
            <a:r>
              <a:rPr lang="ar-OM" sz="1400" kern="1300" dirty="0">
                <a:solidFill>
                  <a:srgbClr val="000000"/>
                </a:solidFill>
                <a:latin typeface="Tahoma" pitchFamily="34" charset="0"/>
                <a:ea typeface="Tahoma" pitchFamily="34" charset="0"/>
                <a:cs typeface="Tahoma" pitchFamily="34" charset="0"/>
              </a:rPr>
              <a:t>هل أنت متأكد من أن العاملين لديك قادرون على الإستجابة السريعة للحالات الطارئة؟ </a:t>
            </a:r>
          </a:p>
          <a:p>
            <a:pPr marL="342900" indent="-342900" algn="r" rtl="1" fontAlgn="base">
              <a:spcBef>
                <a:spcPct val="0"/>
              </a:spcBef>
              <a:spcAft>
                <a:spcPct val="0"/>
              </a:spcAft>
              <a:buFont typeface="Arial" pitchFamily="34" charset="0"/>
              <a:buChar char="•"/>
              <a:defRPr/>
            </a:pPr>
            <a:r>
              <a:rPr lang="ar-OM" sz="1400" kern="1300" dirty="0">
                <a:solidFill>
                  <a:srgbClr val="000000"/>
                </a:solidFill>
                <a:latin typeface="Tahoma" pitchFamily="34" charset="0"/>
                <a:ea typeface="Tahoma" pitchFamily="34" charset="0"/>
                <a:cs typeface="Tahoma" pitchFamily="34" charset="0"/>
              </a:rPr>
              <a:t>هل أنت متأكد من أن الفريق يقوم بالفحص بشكل منتظم؟</a:t>
            </a:r>
          </a:p>
          <a:p>
            <a:pPr marL="342900" indent="-342900" algn="r" rtl="1" fontAlgn="base">
              <a:spcBef>
                <a:spcPct val="0"/>
              </a:spcBef>
              <a:spcAft>
                <a:spcPct val="0"/>
              </a:spcAft>
              <a:buFont typeface="Arial" pitchFamily="34" charset="0"/>
              <a:buChar char="•"/>
              <a:defRPr/>
            </a:pPr>
            <a:r>
              <a:rPr lang="ar-OM" sz="1400" kern="1300" dirty="0">
                <a:solidFill>
                  <a:srgbClr val="000000"/>
                </a:solidFill>
                <a:latin typeface="Tahoma" pitchFamily="34" charset="0"/>
                <a:ea typeface="Tahoma" pitchFamily="34" charset="0"/>
                <a:cs typeface="Tahoma" pitchFamily="34" charset="0"/>
              </a:rPr>
              <a:t>هل أعضاء الفرق على دراية بكيفية التنبيه بحدوث المخاطر؟ </a:t>
            </a:r>
          </a:p>
          <a:p>
            <a:pPr marL="342900" indent="-342900" algn="r" rtl="1" fontAlgn="base">
              <a:spcBef>
                <a:spcPct val="0"/>
              </a:spcBef>
              <a:spcAft>
                <a:spcPct val="0"/>
              </a:spcAft>
              <a:buFont typeface="Arial" pitchFamily="34" charset="0"/>
              <a:buChar char="•"/>
              <a:defRPr/>
            </a:pPr>
            <a:r>
              <a:rPr lang="ar-OM" sz="1400" kern="1300" dirty="0">
                <a:solidFill>
                  <a:srgbClr val="000000"/>
                </a:solidFill>
                <a:latin typeface="Tahoma" pitchFamily="34" charset="0"/>
                <a:ea typeface="Tahoma" pitchFamily="34" charset="0"/>
                <a:cs typeface="Tahoma" pitchFamily="34" charset="0"/>
              </a:rPr>
              <a:t>هل هناك نظام يضمن تنفيذ الدروس المستفادة من الحوادث السابقة؟</a:t>
            </a: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latin typeface="Times New Roman"/>
                <a:cs typeface="Calibri" pitchFamily="34" charset="0"/>
              </a:rPr>
              <a:t>Contact</a:t>
            </a:r>
            <a:r>
              <a:rPr lang="en-US" sz="1000" dirty="0" smtClean="0">
                <a:solidFill>
                  <a:srgbClr val="000000"/>
                </a:solidFill>
                <a:latin typeface="Times New Roman"/>
                <a:cs typeface="Calibri" pitchFamily="34" charset="0"/>
                <a:hlinkClick r:id="rId2"/>
              </a:rPr>
              <a:t>:  </a:t>
            </a:r>
            <a:r>
              <a:rPr lang="en-US" sz="1000" dirty="0" smtClean="0">
                <a:solidFill>
                  <a:srgbClr val="0070C0"/>
                </a:solidFill>
                <a:latin typeface="Times New Roman"/>
                <a:cs typeface="Calibri" pitchFamily="34" charset="0"/>
                <a:hlinkClick r:id="rId2"/>
              </a:rPr>
              <a:t>MSE34</a:t>
            </a:r>
            <a:r>
              <a:rPr lang="en-US" sz="1000" dirty="0" smtClean="0">
                <a:solidFill>
                  <a:srgbClr val="000000"/>
                </a:solidFill>
                <a:latin typeface="Times New Roman"/>
                <a:cs typeface="Calibri" pitchFamily="34" charset="0"/>
                <a:hlinkClick r:id="rId2"/>
              </a:rPr>
              <a:t> </a:t>
            </a:r>
            <a:r>
              <a:rPr lang="en-US" sz="1000" dirty="0" smtClean="0">
                <a:solidFill>
                  <a:srgbClr val="000000"/>
                </a:solidFill>
                <a:latin typeface="Times New Roman"/>
                <a:cs typeface="Calibri" pitchFamily="34" charset="0"/>
              </a:rPr>
              <a:t>for further information 		Learning No 03                                                            12/01/2015</a:t>
            </a: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smtClean="0">
                <a:solidFill>
                  <a:srgbClr val="000000">
                    <a:lumMod val="75000"/>
                  </a:srgbClr>
                </a:solidFill>
                <a:cs typeface="Calibri" pitchFamily="34" charset="0"/>
              </a:rPr>
              <a:t>استخدم هذا التنبيه – وزعه على المقاولين – انشره على لوحات إعلانات الصحة والسلامة والبيئة </a:t>
            </a:r>
            <a:endParaRPr lang="en-US" sz="1050" b="1" dirty="0">
              <a:solidFill>
                <a:srgbClr val="000000">
                  <a:lumMod val="75000"/>
                </a:srgb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defRPr/>
            </a:pPr>
            <a:r>
              <a:rPr lang="ar-OM" sz="3200" b="1" dirty="0">
                <a:solidFill>
                  <a:srgbClr val="0000FF"/>
                </a:solidFill>
              </a:rPr>
              <a:t>إدارة المعارف </a:t>
            </a:r>
            <a:endParaRPr lang="en-GB" sz="3200"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18984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CFC2EB0-2795-41E7-9AE9-9412A9FA67EF}"/>
</file>

<file path=customXml/itemProps2.xml><?xml version="1.0" encoding="utf-8"?>
<ds:datastoreItem xmlns:ds="http://schemas.openxmlformats.org/officeDocument/2006/customXml" ds:itemID="{E34CE468-C7AC-4AFD-A4FC-D768EBE8327D}"/>
</file>

<file path=customXml/itemProps3.xml><?xml version="1.0" encoding="utf-8"?>
<ds:datastoreItem xmlns:ds="http://schemas.openxmlformats.org/officeDocument/2006/customXml" ds:itemID="{B56CBFEC-3844-425F-AEE6-CB49D8F11E4A}"/>
</file>

<file path=docProps/app.xml><?xml version="1.0" encoding="utf-8"?>
<Properties xmlns="http://schemas.openxmlformats.org/officeDocument/2006/extended-properties" xmlns:vt="http://schemas.openxmlformats.org/officeDocument/2006/docPropsVTypes">
  <TotalTime>0</TotalTime>
  <Words>277</Words>
  <Application>Microsoft Office PowerPoint</Application>
  <PresentationFormat>On-screen Show (4:3)</PresentationFormat>
  <Paragraphs>29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mu93647</dc:creator>
  <cp:lastModifiedBy>mu93647</cp:lastModifiedBy>
  <cp:revision>2</cp:revision>
  <dcterms:created xsi:type="dcterms:W3CDTF">2015-09-27T05:18:06Z</dcterms:created>
  <dcterms:modified xsi:type="dcterms:W3CDTF">2015-09-27T05:52:28Z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