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2CDF5-6674-432C-8BEB-FD9BC991DE4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8" descr="D:\mbdata\Desktop\DSC038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9900" y="3429000"/>
            <a:ext cx="3024188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21"/>
          <p:cNvSpPr txBox="1">
            <a:spLocks noChangeArrowheads="1"/>
          </p:cNvSpPr>
          <p:nvPr/>
        </p:nvSpPr>
        <p:spPr bwMode="auto">
          <a:xfrm>
            <a:off x="685800" y="3810000"/>
            <a:ext cx="4495800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114300" indent="-114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 smtClean="0">
                <a:solidFill>
                  <a:srgbClr val="333399"/>
                </a:solidFill>
                <a:latin typeface="Tahoma" pitchFamily="34" charset="0"/>
              </a:rPr>
              <a:t>الدرس المستفاد من الحادثة: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انتبه أين تضع يديك.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أوقف النشاط إذا كان أي شخص يقترب من شيء ما معلق 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اتبع إرشادات المشرف والإجراءات الموحدة للتشغيل.</a:t>
            </a:r>
            <a:endParaRPr lang="en-US" sz="1200" kern="13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24200" y="1066800"/>
            <a:ext cx="2057400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6000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16/1/2015 </a:t>
            </a:r>
          </a:p>
          <a:p>
            <a:pPr algn="just" rtl="1" fontAlgn="base">
              <a:spcBef>
                <a:spcPct val="0"/>
              </a:spcBef>
              <a:spcAft>
                <a:spcPct val="6000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 : كسر في إصبع اليد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6200" y="16764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OM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14300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 الذي حدث؟</a:t>
            </a:r>
            <a:endParaRPr lang="en-US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كان مساعد الحفار يقوم بتشغيل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الرافعة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لرفع البكرة لتركيبها على حبل الحفر وعلى الرغم من أن المساعد كان يوجه الحركة إلا أن الخرطوم أمسك في صامولة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تأمين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لوحة الأدوات اليدوية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والتي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كانت متدليه من درابزين أرضية الحفار. قام مساعد الحفار بإيقاف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الرافعة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وبعد ذلك عكسه لخفض خرطوم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الطين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المرن ولكن في نفس الوقت كان </a:t>
            </a:r>
            <a:r>
              <a:rPr lang="ar-OM" sz="1200" kern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المساعد 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قد ذهب لتحرير الخرطوم باليد وانحشر الإصبع الأوسط ليده اليمنى بين لوحة الأدوات والقضيب اليدوي مما أدى إلى إصابتة بكسر.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736" y="5562600"/>
            <a:ext cx="5368464" cy="58477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tabLst>
                <a:tab pos="287338" algn="l"/>
              </a:tabLst>
              <a:defRPr/>
            </a:pPr>
            <a:r>
              <a:rPr lang="ar-OM" sz="16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لا تتدخل لإصلاح أي عقبات إلا بعد أن تتأكد من توقيف النشاط</a:t>
            </a:r>
            <a:endParaRPr lang="en-US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7421" name="Picture 19" descr="Q:\QHSE\7. Implementation and Performance Monitoring\7.2 Incident Reporting, Investigation and Review\Incidents Workover\PDO\2015\LTI H3 16 JAN 15\Pictures\DSC035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9900" y="1285875"/>
            <a:ext cx="304006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28038" y="2765425"/>
            <a:ext cx="336550" cy="544513"/>
            <a:chOff x="3504" y="544"/>
            <a:chExt cx="2287" cy="1855"/>
          </a:xfrm>
        </p:grpSpPr>
        <p:sp>
          <p:nvSpPr>
            <p:cNvPr id="174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7423" name="Freeform 132"/>
          <p:cNvSpPr>
            <a:spLocks/>
          </p:cNvSpPr>
          <p:nvPr/>
        </p:nvSpPr>
        <p:spPr bwMode="auto">
          <a:xfrm>
            <a:off x="8431213" y="52911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7424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FFB"/>
              </a:clrFrom>
              <a:clrTo>
                <a:srgbClr val="F6FFFB">
                  <a:alpha val="0"/>
                </a:srgbClr>
              </a:clrTo>
            </a:clrChange>
          </a:blip>
          <a:srcRect l="9282" t="9769" r="8208" b="12071"/>
          <a:stretch>
            <a:fillRect/>
          </a:stretch>
        </p:blipFill>
        <p:spPr bwMode="auto">
          <a:xfrm>
            <a:off x="7669213" y="3516313"/>
            <a:ext cx="762000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4154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: ناقشه في الاجتماع الصباحي وفي اجتماعات الصحة والسلامة والبيئة – وزعه على المقاولين – انشره على لوحات </a:t>
            </a: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إعلانات </a:t>
            </a: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الصحة والسلامة و البيئة – اجعله جزءً من البرنامج التعريفي للصحة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3200" b="1" dirty="0">
                <a:solidFill>
                  <a:srgbClr val="0000FF"/>
                </a:solidFill>
              </a:rPr>
              <a:t>نصائح السلامة من شركة تنمية نفط عمان 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Contact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5"/>
              </a:rPr>
              <a:t>:  </a:t>
            </a:r>
            <a:r>
              <a:rPr lang="en-US" sz="1000" dirty="0" smtClean="0">
                <a:solidFill>
                  <a:srgbClr val="0070C0"/>
                </a:solidFill>
                <a:cs typeface="Calibri" pitchFamily="34" charset="0"/>
                <a:hlinkClick r:id="rId5"/>
              </a:rPr>
              <a:t>MSE34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5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for further information 		Learning No 04                                                            16/01/2015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04800" y="1168400"/>
            <a:ext cx="8351838" cy="308392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6000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16/1/2015 </a:t>
            </a:r>
          </a:p>
          <a:p>
            <a:pPr algn="just" rtl="1" fontAlgn="base">
              <a:spcBef>
                <a:spcPct val="0"/>
              </a:spcBef>
              <a:spcAft>
                <a:spcPct val="6000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الإصابة : كسر في إصبع اليد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endParaRPr lang="en-US" sz="600" kern="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r" rtl="1">
              <a:defRPr/>
            </a:pPr>
            <a:endParaRPr lang="ar-OM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OM" sz="1600" b="1" dirty="0">
                <a:solidFill>
                  <a:srgbClr val="FF0000"/>
                </a:solidFill>
              </a:rPr>
              <a:t>كدرس مستفاد من هذه الحادثة ولضمان التطوير المستمر فإن على مديري العقود مراجعة عملية إدارة المخاطر والتأثيرات الخاصة بالصحة والسلامة و البيئة مقابل الأسئلة الواردة أدناه </a:t>
            </a:r>
          </a:p>
          <a:p>
            <a:pPr marL="342900" indent="-342900" algn="r" rtl="1"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r>
              <a:rPr lang="ar-OM" sz="1600" b="1" kern="0" dirty="0">
                <a:solidFill>
                  <a:srgbClr val="0000FF"/>
                </a:solidFill>
                <a:latin typeface="Tahoma" pitchFamily="34" charset="0"/>
              </a:rPr>
              <a:t>تأكد مما يلي </a:t>
            </a:r>
            <a:endParaRPr lang="en-US" sz="1600" kern="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endParaRPr lang="en-US" sz="1400" kern="0" dirty="0">
              <a:solidFill>
                <a:srgbClr val="000000"/>
              </a:solidFill>
              <a:latin typeface="Arial" charset="0"/>
            </a:endParaRP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أنت متأكد من أن هناك استعداد لإدارة التغيير قبل تركيب أي معدة ؟ 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أنت متأكد من أنك اتخذت ما يكفي من ترتيبات لتقييم المخاطر قبل التركيب؟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أعضاء الفريق على دراية بآلية التنبيه / لديهم المعارف المطلوبة؟</a:t>
            </a:r>
          </a:p>
          <a:p>
            <a:pPr marL="119063" indent="-119063" algn="r" rtl="1">
              <a:buFont typeface="Arial" pitchFamily="34" charset="0"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لديك نظام في مكان العمل يضمن تنفيذ الدروس المستفادة من المعارف السابقة؟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/>
                <a:cs typeface="Calibri" pitchFamily="34" charset="0"/>
              </a:rPr>
              <a:t>Contact</a:t>
            </a:r>
            <a:r>
              <a:rPr lang="en-US" sz="1000" dirty="0" smtClean="0">
                <a:solidFill>
                  <a:srgbClr val="000000"/>
                </a:solidFill>
                <a:latin typeface="Times New Roman"/>
                <a:cs typeface="Calibri" pitchFamily="34" charset="0"/>
                <a:hlinkClick r:id="rId2"/>
              </a:rPr>
              <a:t>:  </a:t>
            </a:r>
            <a:r>
              <a:rPr lang="en-US" sz="1000" dirty="0" smtClean="0">
                <a:solidFill>
                  <a:srgbClr val="0070C0"/>
                </a:solidFill>
                <a:latin typeface="Times New Roman"/>
                <a:cs typeface="Calibri" pitchFamily="34" charset="0"/>
                <a:hlinkClick r:id="rId2"/>
              </a:rPr>
              <a:t>MSE34</a:t>
            </a:r>
            <a:r>
              <a:rPr lang="en-US" sz="1000" dirty="0" smtClean="0">
                <a:solidFill>
                  <a:srgbClr val="000000"/>
                </a:solidFill>
                <a:latin typeface="Times New Roman"/>
                <a:cs typeface="Calibri" pitchFamily="34" charset="0"/>
                <a:hlinkClick r:id="rId2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Times New Roman"/>
                <a:cs typeface="Calibri" pitchFamily="34" charset="0"/>
              </a:rPr>
              <a:t>for further information 		Learning No 03                                                            12/01/2015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– وزعه على المقاولين – </a:t>
            </a: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انشره على لوحات إعلانات الصحة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3200" b="1" dirty="0">
                <a:solidFill>
                  <a:srgbClr val="0000FF"/>
                </a:solidFill>
              </a:rPr>
              <a:t>إدارة المعارف 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18985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DB0B5BD-F7B3-4596-9885-0FC31AED1998}"/>
</file>

<file path=customXml/itemProps2.xml><?xml version="1.0" encoding="utf-8"?>
<ds:datastoreItem xmlns:ds="http://schemas.openxmlformats.org/officeDocument/2006/customXml" ds:itemID="{F916EAA5-322A-4AAD-8466-3D4A43A46885}"/>
</file>

<file path=customXml/itemProps3.xml><?xml version="1.0" encoding="utf-8"?>
<ds:datastoreItem xmlns:ds="http://schemas.openxmlformats.org/officeDocument/2006/customXml" ds:itemID="{11C0AB65-979E-4245-84A8-1CE53D09AE2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mu93647</dc:creator>
  <cp:lastModifiedBy>mu93647</cp:lastModifiedBy>
  <cp:revision>2</cp:revision>
  <dcterms:created xsi:type="dcterms:W3CDTF">2015-09-27T05:19:21Z</dcterms:created>
  <dcterms:modified xsi:type="dcterms:W3CDTF">2015-09-27T05:52:14Z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