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5" d="100"/>
          <a:sy n="85" d="100"/>
        </p:scale>
        <p:origin x="-202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3B2CDF5-6674-432C-8BEB-FD9BC991DE4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cs typeface="Arial"/>
              </a:rPr>
              <a:t>Main contractor name – LTI# - Date of incident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talib.z.shaqsi@pdo.co.om" TargetMode="Externa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6200" y="1066800"/>
            <a:ext cx="5410200" cy="355481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200" b="1" dirty="0">
                <a:solidFill>
                  <a:srgbClr val="333399"/>
                </a:solidFill>
                <a:latin typeface="Tahoma" pitchFamily="34" charset="0"/>
              </a:rPr>
              <a:t>التاريخ 2/2/2015 </a:t>
            </a:r>
          </a:p>
          <a:p>
            <a:pPr marL="114300" indent="-114300" algn="just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200" b="1" dirty="0">
                <a:solidFill>
                  <a:srgbClr val="333399"/>
                </a:solidFill>
                <a:latin typeface="Tahoma" pitchFamily="34" charset="0"/>
              </a:rPr>
              <a:t>الإصابة : كسر في الرسغ 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600" b="1" dirty="0">
                <a:solidFill>
                  <a:srgbClr val="FF0000"/>
                </a:solidFill>
                <a:latin typeface="Tahoma" pitchFamily="34" charset="0"/>
              </a:rPr>
              <a:t>ما الذي حدث 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400" dirty="0">
                <a:solidFill>
                  <a:srgbClr val="000000"/>
                </a:solidFill>
                <a:latin typeface="Arial"/>
              </a:rPr>
              <a:t>سقط عضو من فريق ساحة أنابيب </a:t>
            </a:r>
            <a:r>
              <a:rPr lang="ar-OM" sz="1400" dirty="0" smtClean="0">
                <a:solidFill>
                  <a:srgbClr val="000000"/>
                </a:solidFill>
                <a:latin typeface="Arial"/>
              </a:rPr>
              <a:t>تغليف </a:t>
            </a:r>
            <a:r>
              <a:rPr lang="ar-OM" sz="1400" dirty="0">
                <a:solidFill>
                  <a:srgbClr val="000000"/>
                </a:solidFill>
                <a:latin typeface="Arial"/>
              </a:rPr>
              <a:t>الحفر من المقطورة أثناء </a:t>
            </a:r>
            <a:r>
              <a:rPr lang="ar-OM" sz="1400" dirty="0" smtClean="0">
                <a:solidFill>
                  <a:srgbClr val="000000"/>
                </a:solidFill>
                <a:latin typeface="Arial"/>
              </a:rPr>
              <a:t>ربطه </a:t>
            </a:r>
            <a:r>
              <a:rPr lang="ar-OM" sz="1400" dirty="0">
                <a:solidFill>
                  <a:srgbClr val="000000"/>
                </a:solidFill>
                <a:latin typeface="Arial"/>
              </a:rPr>
              <a:t>مسمار في أول طبقة من وصلات </a:t>
            </a:r>
            <a:r>
              <a:rPr lang="ar-OM" sz="1400" dirty="0" smtClean="0">
                <a:solidFill>
                  <a:srgbClr val="000000"/>
                </a:solidFill>
                <a:latin typeface="Arial"/>
              </a:rPr>
              <a:t>أنابيب </a:t>
            </a:r>
            <a:r>
              <a:rPr lang="ar-OM" sz="1400" dirty="0">
                <a:solidFill>
                  <a:srgbClr val="000000"/>
                </a:solidFill>
                <a:latin typeface="Arial"/>
              </a:rPr>
              <a:t>التغليف. ذكر المصاب بأنه شعر بالدوار ثم فقد الوعي مما أدى إلى سقوطه .وكان يقف في الجانب المقابل لمنصة العمل التي تم توفيرها. أدى الحادث إلى كسر</a:t>
            </a:r>
            <a:r>
              <a:rPr lang="ar-OM" sz="1400" dirty="0" smtClean="0">
                <a:solidFill>
                  <a:srgbClr val="000000"/>
                </a:solidFill>
                <a:latin typeface="Arial"/>
              </a:rPr>
              <a:t> في </a:t>
            </a:r>
            <a:r>
              <a:rPr lang="ar-OM" sz="1400" dirty="0">
                <a:solidFill>
                  <a:srgbClr val="000000"/>
                </a:solidFill>
                <a:latin typeface="Arial"/>
              </a:rPr>
              <a:t>الرسغ الأيمن. </a:t>
            </a:r>
          </a:p>
          <a:p>
            <a:pPr marL="114300" indent="-114300" algn="just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ar-OM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600" b="1" dirty="0">
                <a:solidFill>
                  <a:srgbClr val="333399"/>
                </a:solidFill>
                <a:latin typeface="Tahoma" pitchFamily="34" charset="0"/>
              </a:rPr>
              <a:t>الدرس المستفاد من الحادثة:</a:t>
            </a:r>
            <a:endParaRPr lang="en-US" sz="1600" b="1" kern="1300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تأكد من أن الإجراءات الخاصة بالمهمة مناسبة وأنه يتم اتباعها.</a:t>
            </a:r>
            <a:endParaRPr lang="en-US" sz="1200" kern="13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36550" indent="225425" algn="r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3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117475" algn="r" rt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أوقف العمل وأبلغ المشرف / الفورمان إذا كنت تشعر أنك لست على ما يرام أو غير قادر على القيام بالعمل بشكل آمن. </a:t>
            </a:r>
          </a:p>
          <a:p>
            <a:pPr marL="457200" indent="-117475" algn="r" rt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حدد المعدة الصحيحة للمهمة.</a:t>
            </a:r>
          </a:p>
          <a:p>
            <a:pPr marL="457200" indent="-117475" algn="r" rt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أوقف العمل إذا لم تكن المعدات المناسبة متاحة للمهمة. </a:t>
            </a:r>
          </a:p>
          <a:p>
            <a:pPr marL="457200" indent="-117475" algn="r" rt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انتبه من المخاطر المحيطة بك في مكان العمل.</a:t>
            </a:r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62600" y="1066800"/>
            <a:ext cx="3352800" cy="228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FFFFFF"/>
                </a:solidFill>
                <a:latin typeface="Arial"/>
              </a:rPr>
              <a:t>Photo explaining what was done wrong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562600" y="3581400"/>
            <a:ext cx="3429000" cy="2286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FFFFFF"/>
                </a:solidFill>
                <a:latin typeface="Arial"/>
              </a:rPr>
              <a:t>Photo explaining how it should be done right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2400" y="5562600"/>
            <a:ext cx="5334000" cy="307777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87338" algn="l"/>
              </a:tabLst>
              <a:defRPr/>
            </a:pPr>
            <a:r>
              <a:rPr lang="ar-OM" sz="1400" b="1" kern="130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متى ما كان ذلك ممكنا نفذ المهمة وأنت على سطح الأرض</a:t>
            </a:r>
            <a:endParaRPr lang="en-US" sz="1400" b="1" kern="13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6477000" y="1524000"/>
            <a:ext cx="7620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9" name="Picture 2" descr="F:\OFSAT_LTI_020215\DSCI3817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562600" y="990600"/>
            <a:ext cx="3429000" cy="2415886"/>
          </a:xfrm>
          <a:prstGeom prst="rect">
            <a:avLst/>
          </a:prstGeom>
          <a:noFill/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7045">
            <a:off x="7011779" y="1512912"/>
            <a:ext cx="364008" cy="506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426450" y="1143000"/>
            <a:ext cx="336550" cy="544513"/>
            <a:chOff x="3504" y="544"/>
            <a:chExt cx="2287" cy="1855"/>
          </a:xfrm>
        </p:grpSpPr>
        <p:sp>
          <p:nvSpPr>
            <p:cNvPr id="2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2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  <p:cxnSp>
        <p:nvCxnSpPr>
          <p:cNvPr id="37" name="Straight Arrow Connector 36"/>
          <p:cNvCxnSpPr>
            <a:stCxn id="35" idx="0"/>
          </p:cNvCxnSpPr>
          <p:nvPr/>
        </p:nvCxnSpPr>
        <p:spPr bwMode="auto">
          <a:xfrm flipV="1">
            <a:off x="6743700" y="2057402"/>
            <a:ext cx="342900" cy="53339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5638800" y="2590800"/>
            <a:ext cx="22098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OM" sz="1400" dirty="0">
                <a:solidFill>
                  <a:srgbClr val="000000"/>
                </a:solidFill>
                <a:latin typeface="Arial"/>
              </a:rPr>
              <a:t>لم يستخدم الشخص المصاب على طرف المقطورة منصة أو سلم </a:t>
            </a:r>
            <a:endParaRPr lang="en-US" sz="140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2" name="Picture 21" descr="Ladder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62600" y="3581400"/>
            <a:ext cx="3429000" cy="2286000"/>
          </a:xfrm>
          <a:prstGeom prst="rect">
            <a:avLst/>
          </a:prstGeom>
        </p:spPr>
      </p:pic>
      <p:sp>
        <p:nvSpPr>
          <p:cNvPr id="20" name="Freeform 132"/>
          <p:cNvSpPr>
            <a:spLocks/>
          </p:cNvSpPr>
          <p:nvPr/>
        </p:nvSpPr>
        <p:spPr bwMode="auto">
          <a:xfrm>
            <a:off x="8458200" y="3657600"/>
            <a:ext cx="381000" cy="566057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48600" y="4343400"/>
            <a:ext cx="10668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OM" sz="1400" dirty="0">
                <a:solidFill>
                  <a:srgbClr val="000000"/>
                </a:solidFill>
                <a:latin typeface="Arial"/>
              </a:rPr>
              <a:t>3 نقاط لتوصيل السلم</a:t>
            </a:r>
            <a:endParaRPr lang="en-US" sz="1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848600" y="5105400"/>
            <a:ext cx="10668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OM" sz="1400" dirty="0">
                <a:solidFill>
                  <a:srgbClr val="000000"/>
                </a:solidFill>
                <a:latin typeface="Arial"/>
              </a:rPr>
              <a:t>أحد العمال يثبت السلم </a:t>
            </a:r>
            <a:endParaRPr lang="en-US" sz="1400" dirty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 flipV="1">
            <a:off x="7086600" y="4495800"/>
            <a:ext cx="762000" cy="228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>
            <a:off x="7162800" y="4800600"/>
            <a:ext cx="685800" cy="457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6858000" y="5486400"/>
            <a:ext cx="990600" cy="76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0" y="533400"/>
            <a:ext cx="9144000" cy="41549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OM" sz="1050" b="1" dirty="0">
                <a:solidFill>
                  <a:srgbClr val="000000">
                    <a:lumMod val="75000"/>
                  </a:srgbClr>
                </a:solidFill>
                <a:cs typeface="Calibri" pitchFamily="34" charset="0"/>
              </a:rPr>
              <a:t>استخدم هذا التنبيه : ناقشه في الاجتماع الصباحي وفي اجتماعات الصحة والسلامة والبيئة – وزعه على المقاولين – انشره على لوحات إعلانات الصحة والسلامة و البيئة – اجعله جزءً من البرنامج التعريفي للصحة والسلامة والبيئة </a:t>
            </a:r>
            <a:endParaRPr lang="en-US" sz="1050" b="1" dirty="0">
              <a:solidFill>
                <a:srgbClr val="000000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31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OM" sz="3200" b="1" dirty="0">
                <a:solidFill>
                  <a:srgbClr val="0000FF"/>
                </a:solidFill>
              </a:rPr>
              <a:t>نصائح السلامة من شركة تنمية نفط عمان </a:t>
            </a:r>
            <a:endParaRPr lang="en-GB" sz="3200" b="1" dirty="0">
              <a:solidFill>
                <a:srgbClr val="0000FF"/>
              </a:solidFill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solidFill>
                  <a:srgbClr val="000000"/>
                </a:solidFill>
                <a:cs typeface="Calibri" pitchFamily="34" charset="0"/>
              </a:rPr>
              <a:t>Contact</a:t>
            </a:r>
            <a:r>
              <a:rPr lang="en-US" sz="1000" dirty="0" smtClean="0">
                <a:solidFill>
                  <a:srgbClr val="000000"/>
                </a:solidFill>
                <a:cs typeface="Calibri" pitchFamily="34" charset="0"/>
                <a:hlinkClick r:id="rId5"/>
              </a:rPr>
              <a:t>:  </a:t>
            </a:r>
            <a:r>
              <a:rPr lang="en-US" sz="1000" dirty="0" smtClean="0">
                <a:solidFill>
                  <a:srgbClr val="0070C0"/>
                </a:solidFill>
                <a:cs typeface="Calibri" pitchFamily="34" charset="0"/>
                <a:hlinkClick r:id="rId5"/>
              </a:rPr>
              <a:t>MSE34</a:t>
            </a:r>
            <a:r>
              <a:rPr lang="en-US" sz="1000" dirty="0" smtClean="0">
                <a:solidFill>
                  <a:srgbClr val="000000"/>
                </a:solidFill>
                <a:cs typeface="Calibri" pitchFamily="34" charset="0"/>
                <a:hlinkClick r:id="rId5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cs typeface="Calibri" pitchFamily="34" charset="0"/>
              </a:rPr>
              <a:t>for further information 		Learning No 05                                                            02/02/2015</a:t>
            </a:r>
            <a:endParaRPr lang="en-US" sz="1000" dirty="0" smtClean="0">
              <a:solidFill>
                <a:srgbClr val="000000"/>
              </a:solidFill>
              <a:latin typeface="Times New Roman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6163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200" b="1" dirty="0">
                <a:solidFill>
                  <a:srgbClr val="333399"/>
                </a:solidFill>
                <a:latin typeface="Tahoma" pitchFamily="34" charset="0"/>
              </a:rPr>
              <a:t>التاريخ 2/2/2015 </a:t>
            </a:r>
          </a:p>
          <a:p>
            <a:pPr marL="114300" indent="-114300" algn="just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200" b="1" dirty="0">
                <a:solidFill>
                  <a:srgbClr val="333399"/>
                </a:solidFill>
                <a:latin typeface="Tahoma" pitchFamily="34" charset="0"/>
              </a:rPr>
              <a:t>الإصابة : كسر في الرسغ 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kern="0" dirty="0">
              <a:solidFill>
                <a:srgbClr val="FF0000"/>
              </a:solidFill>
              <a:latin typeface="Tahoma" pitchFamily="34" charset="0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OM" sz="1600" b="1" dirty="0">
                <a:solidFill>
                  <a:srgbClr val="FF0000"/>
                </a:solidFill>
              </a:rPr>
              <a:t>كدرس مستفاد من هذه الحادثة ولضمان التطوير المستمر فإن على مديري العقود مراجعة عملية إدارة المخاطر والتأثيرات الخاصة بالصحة والسلامة و البيئة مقابل الأسئلة الواردة أدناه:</a:t>
            </a:r>
          </a:p>
          <a:p>
            <a:pPr marL="342900" indent="-342900" algn="r" rtl="1">
              <a:defRPr/>
            </a:pPr>
            <a:endParaRPr lang="en-US" sz="1600" b="1" kern="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r" rtl="1">
              <a:defRPr/>
            </a:pPr>
            <a:r>
              <a:rPr lang="ar-OM" sz="1600" b="1" kern="0" dirty="0">
                <a:solidFill>
                  <a:srgbClr val="0000FF"/>
                </a:solidFill>
                <a:latin typeface="Tahoma" pitchFamily="34" charset="0"/>
              </a:rPr>
              <a:t>تأكد مما يلي:</a:t>
            </a:r>
            <a:endParaRPr lang="en-US" sz="1600" kern="0" dirty="0">
              <a:solidFill>
                <a:srgbClr val="0000FF"/>
              </a:solidFill>
              <a:latin typeface="Tahoma" pitchFamily="34" charset="0"/>
            </a:endParaRPr>
          </a:p>
          <a:p>
            <a:pPr marL="119063" indent="-119063" algn="r" rtl="1">
              <a:buFont typeface="Arial" pitchFamily="34" charset="0"/>
              <a:buChar char="•"/>
              <a:defRPr/>
            </a:pPr>
            <a:r>
              <a:rPr lang="ar-OM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هل لدى العاملين المعدات المناسبة للقيام بالعمل بشكل آمن؟ </a:t>
            </a:r>
          </a:p>
          <a:p>
            <a:pPr marL="119063" indent="-119063" algn="r" rtl="1">
              <a:buFont typeface="Arial" pitchFamily="34" charset="0"/>
              <a:buChar char="•"/>
              <a:defRPr/>
            </a:pPr>
            <a:r>
              <a:rPr lang="ar-OM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هل الاجتماعات التي تسبق العمل تناقش ما إذا كان أعضاء الفريق يشعرون بأنهم على ما يرام ولائقون للعمل</a:t>
            </a:r>
          </a:p>
          <a:p>
            <a:pPr marL="119063" indent="-119063" algn="r" rtl="1">
              <a:buFont typeface="Arial" pitchFamily="34" charset="0"/>
              <a:buChar char="•"/>
              <a:defRPr/>
            </a:pPr>
            <a:r>
              <a:rPr lang="ar-OM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هل يمكن القيام بالمهام على الأرض بدلا من العمل في مكان مرتفع؟ </a:t>
            </a:r>
          </a:p>
          <a:p>
            <a:pPr marL="119063" indent="-119063" algn="r" rtl="1">
              <a:buFont typeface="Arial" pitchFamily="34" charset="0"/>
              <a:buChar char="•"/>
              <a:defRPr/>
            </a:pPr>
            <a:r>
              <a:rPr lang="ar-OM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هل أعضاء الفريق على دراية بآلية التنبيه / لديهم المعارف المطلوبة؟</a:t>
            </a:r>
          </a:p>
          <a:p>
            <a:pPr marL="119063" indent="-119063" algn="r" rtl="1">
              <a:buFont typeface="Arial" pitchFamily="34" charset="0"/>
              <a:buChar char="•"/>
              <a:defRPr/>
            </a:pPr>
            <a:r>
              <a:rPr lang="ar-OM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هل لديك نظام في مكان العمل يضمن تنفيذ الدروس المستفادة من المعارف السابقة؟</a:t>
            </a:r>
          </a:p>
          <a:p>
            <a:pPr marL="119063" indent="-119063" algn="r" rtl="1">
              <a:lnSpc>
                <a:spcPct val="200000"/>
              </a:lnSpc>
              <a:defRPr/>
            </a:pPr>
            <a:endParaRPr lang="en-US" sz="14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119063" indent="-119063" algn="r" rtl="1">
              <a:defRPr/>
            </a:pPr>
            <a:endParaRPr lang="en-US" sz="14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</p:txBody>
      </p:sp>
      <p:sp>
        <p:nvSpPr>
          <p:cNvPr id="24584" name="WordArt 14"/>
          <p:cNvSpPr>
            <a:spLocks noChangeArrowheads="1" noChangeShapeType="1" noTextEdit="1"/>
          </p:cNvSpPr>
          <p:nvPr/>
        </p:nvSpPr>
        <p:spPr bwMode="auto">
          <a:xfrm>
            <a:off x="7983255" y="-228600"/>
            <a:ext cx="949608" cy="914400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solidFill>
                  <a:srgbClr val="000000"/>
                </a:solidFill>
                <a:cs typeface="Calibri" pitchFamily="34" charset="0"/>
              </a:rPr>
              <a:t>Contact</a:t>
            </a:r>
            <a:r>
              <a:rPr lang="en-US" sz="1000" dirty="0" smtClean="0">
                <a:solidFill>
                  <a:srgbClr val="000000"/>
                </a:solidFill>
                <a:cs typeface="Calibri" pitchFamily="34" charset="0"/>
                <a:hlinkClick r:id="rId2"/>
              </a:rPr>
              <a:t>:  </a:t>
            </a:r>
            <a:r>
              <a:rPr lang="en-US" sz="1000" dirty="0" smtClean="0">
                <a:solidFill>
                  <a:srgbClr val="0070C0"/>
                </a:solidFill>
                <a:cs typeface="Calibri" pitchFamily="34" charset="0"/>
                <a:hlinkClick r:id="rId2"/>
              </a:rPr>
              <a:t>MSE34</a:t>
            </a:r>
            <a:r>
              <a:rPr lang="en-US" sz="1000" dirty="0" smtClean="0">
                <a:solidFill>
                  <a:srgbClr val="000000"/>
                </a:solidFill>
                <a:cs typeface="Calibri" pitchFamily="34" charset="0"/>
                <a:hlinkClick r:id="rId2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cs typeface="Calibri" pitchFamily="34" charset="0"/>
              </a:rPr>
              <a:t>for further information 		Learning No 05                                                            02/02/2015</a:t>
            </a:r>
            <a:endParaRPr lang="en-US" sz="1000" dirty="0" smtClean="0">
              <a:solidFill>
                <a:srgbClr val="000000"/>
              </a:solidFill>
              <a:latin typeface="Times New Roman"/>
              <a:cs typeface="Calibri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OM" sz="1050" b="1" dirty="0" smtClean="0">
                <a:solidFill>
                  <a:srgbClr val="000000">
                    <a:lumMod val="75000"/>
                  </a:srgbClr>
                </a:solidFill>
                <a:cs typeface="Calibri" pitchFamily="34" charset="0"/>
              </a:rPr>
              <a:t>استخدم هذا التنبيه – وزعه على المقاولين – انشره على لوحات إعلانات الصحة والسلامة والبيئة </a:t>
            </a:r>
            <a:endParaRPr lang="en-US" sz="1050" b="1" dirty="0">
              <a:solidFill>
                <a:srgbClr val="000000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3200" b="1" dirty="0">
                <a:solidFill>
                  <a:srgbClr val="0000FF"/>
                </a:solidFill>
              </a:rPr>
              <a:t>إدارة المعارف </a:t>
            </a:r>
            <a:endParaRPr lang="en-GB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Arabic 1</Language>
    <DocId xmlns="4880e4f8-4b7d-4bdd-91e3-e10d47036eca">18986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E0DB68B9-E26D-49F6-B9CE-AA55B867ED9F}"/>
</file>

<file path=customXml/itemProps2.xml><?xml version="1.0" encoding="utf-8"?>
<ds:datastoreItem xmlns:ds="http://schemas.openxmlformats.org/officeDocument/2006/customXml" ds:itemID="{5EC4508D-F92A-4619-9777-016372AB41ED}"/>
</file>

<file path=customXml/itemProps3.xml><?xml version="1.0" encoding="utf-8"?>
<ds:datastoreItem xmlns:ds="http://schemas.openxmlformats.org/officeDocument/2006/customXml" ds:itemID="{DAF2C1EA-BF34-4C89-B024-5AFE4031FE9F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345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mu93647</dc:creator>
  <cp:lastModifiedBy>mu93647</cp:lastModifiedBy>
  <cp:revision>2</cp:revision>
  <dcterms:created xsi:type="dcterms:W3CDTF">2015-09-27T05:19:53Z</dcterms:created>
  <dcterms:modified xsi:type="dcterms:W3CDTF">2015-09-27T05:52:01Z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