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85" d="100"/>
          <a:sy n="85" d="100"/>
        </p:scale>
        <p:origin x="-202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77F6C1-045A-4276-B333-1756E6C595C4}" type="datetimeFigureOut">
              <a:rPr lang="en-US" smtClean="0"/>
              <a:pPr/>
              <a:t>27/09/2015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8865E7-62C2-4B3E-ACD6-9D162F5D96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198BE2A-E438-48CD-8393-8CEE153D5938}"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xmlns="" val="1663704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198BE2A-E438-48CD-8393-8CEE153D5938}"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xmlns="" val="456007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3B2CDF5-6674-432C-8BEB-FD9BC991DE45}"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mailto:talib.z.shaqsi@pdo.co.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eaLnBrk="0" fontAlgn="base" hangingPunct="0">
              <a:spcBef>
                <a:spcPct val="50000"/>
              </a:spcBef>
              <a:spcAft>
                <a:spcPct val="0"/>
              </a:spcAft>
            </a:pPr>
            <a:endParaRPr lang="en-GB" sz="6000">
              <a:solidFill>
                <a:srgbClr val="FF0000"/>
              </a:solidFill>
              <a:sym typeface="Webdings" pitchFamily="18" charset="2"/>
            </a:endParaRPr>
          </a:p>
        </p:txBody>
      </p:sp>
      <p:sp>
        <p:nvSpPr>
          <p:cNvPr id="10" name="Text Box 6"/>
          <p:cNvSpPr txBox="1">
            <a:spLocks noChangeArrowheads="1"/>
          </p:cNvSpPr>
          <p:nvPr/>
        </p:nvSpPr>
        <p:spPr bwMode="auto">
          <a:xfrm>
            <a:off x="533400" y="5410200"/>
            <a:ext cx="6172200" cy="338554"/>
          </a:xfrm>
          <a:prstGeom prst="rect">
            <a:avLst/>
          </a:prstGeom>
          <a:solidFill>
            <a:schemeClr val="accent2"/>
          </a:solidFill>
          <a:ln w="38100">
            <a:solidFill>
              <a:srgbClr val="FFFF00"/>
            </a:solidFill>
            <a:miter lim="800000"/>
            <a:headEnd/>
            <a:tailEnd/>
          </a:ln>
        </p:spPr>
        <p:txBody>
          <a:bodyPr wrap="square">
            <a:spAutoFit/>
          </a:bodyPr>
          <a:lstStyle/>
          <a:p>
            <a:pPr algn="ctr" eaLnBrk="0" fontAlgn="base" hangingPunct="0">
              <a:spcBef>
                <a:spcPct val="50000"/>
              </a:spcBef>
              <a:spcAft>
                <a:spcPct val="0"/>
              </a:spcAft>
              <a:buSzPct val="90000"/>
              <a:tabLst>
                <a:tab pos="287338" algn="l"/>
              </a:tabLst>
              <a:defRPr/>
            </a:pPr>
            <a:r>
              <a:rPr lang="ar-OM" sz="1600" b="1" kern="1300" dirty="0">
                <a:solidFill>
                  <a:srgbClr val="FFFF00"/>
                </a:solidFill>
                <a:latin typeface="Tahoma" pitchFamily="34" charset="0"/>
                <a:ea typeface="Tahoma" pitchFamily="34" charset="0"/>
                <a:cs typeface="Tahoma" pitchFamily="34" charset="0"/>
              </a:rPr>
              <a:t>تأكد من التخطيط الجيد وتقييم المخاطر قبل بدء العمل</a:t>
            </a:r>
            <a:endParaRPr lang="en-US" sz="1600" b="1" kern="1300" dirty="0">
              <a:solidFill>
                <a:srgbClr val="FFFF00"/>
              </a:solidFill>
              <a:latin typeface="Tahoma" pitchFamily="34" charset="0"/>
              <a:ea typeface="Tahoma" pitchFamily="34" charset="0"/>
              <a:cs typeface="Tahoma" pitchFamily="34" charset="0"/>
            </a:endParaRPr>
          </a:p>
        </p:txBody>
      </p:sp>
      <p:sp>
        <p:nvSpPr>
          <p:cNvPr id="7" name="Text Box 2"/>
          <p:cNvSpPr txBox="1">
            <a:spLocks noChangeArrowheads="1"/>
          </p:cNvSpPr>
          <p:nvPr/>
        </p:nvSpPr>
        <p:spPr bwMode="auto">
          <a:xfrm>
            <a:off x="304800" y="1981200"/>
            <a:ext cx="5429280" cy="2000548"/>
          </a:xfrm>
          <a:prstGeom prst="rect">
            <a:avLst/>
          </a:prstGeom>
          <a:noFill/>
          <a:ln w="19050">
            <a:noFill/>
            <a:miter lim="800000"/>
            <a:headEnd/>
            <a:tailEnd/>
          </a:ln>
        </p:spPr>
        <p:txBody>
          <a:bodyPr wrap="square">
            <a:spAutoFit/>
          </a:bodyPr>
          <a:lstStyle/>
          <a:p>
            <a:pPr marL="114300" indent="-114300" algn="r" rtl="1" eaLnBrk="0" fontAlgn="base" hangingPunct="0">
              <a:spcBef>
                <a:spcPct val="0"/>
              </a:spcBef>
              <a:spcAft>
                <a:spcPct val="0"/>
              </a:spcAft>
              <a:defRPr/>
            </a:pPr>
            <a:r>
              <a:rPr lang="ar-OM" sz="1400" b="1" dirty="0">
                <a:solidFill>
                  <a:srgbClr val="FF0000"/>
                </a:solidFill>
                <a:latin typeface="Tahoma" pitchFamily="34" charset="0"/>
              </a:rPr>
              <a:t>ما الذي حدث؟</a:t>
            </a:r>
            <a:endParaRPr lang="en-US" sz="1200" b="1" dirty="0">
              <a:solidFill>
                <a:srgbClr val="000000"/>
              </a:solidFill>
            </a:endParaRPr>
          </a:p>
          <a:p>
            <a:pPr algn="just" rtl="1" eaLnBrk="0" fontAlgn="base" hangingPunct="0">
              <a:spcBef>
                <a:spcPct val="0"/>
              </a:spcBef>
              <a:spcAft>
                <a:spcPct val="0"/>
              </a:spcAft>
            </a:pPr>
            <a:r>
              <a:rPr lang="ar-OM" sz="1200" kern="1300" dirty="0">
                <a:solidFill>
                  <a:srgbClr val="000000"/>
                </a:solidFill>
                <a:latin typeface="Tahoma" pitchFamily="34" charset="0"/>
                <a:ea typeface="Tahoma" pitchFamily="34" charset="0"/>
                <a:cs typeface="Tahoma" pitchFamily="34" charset="0"/>
              </a:rPr>
              <a:t>كان أحد الفرق يقوم بتنزيل لوحة جي أر سي من المقطورة وترك الفريق رجلا واحدا يمسك لوحة وزنها 400 كلجم في وضع راسي وبدأ هذا العامل في فقدان السيطرة على اللوحة فجرى نحوه أعضاء الفريق لمساعدته إلا أن اللوحة وقعت على ساقه اليسرى مما أدى إلى كسر في الساق. </a:t>
            </a:r>
          </a:p>
          <a:p>
            <a:pPr algn="just" rtl="1" eaLnBrk="0" fontAlgn="base" hangingPunct="0">
              <a:spcBef>
                <a:spcPct val="0"/>
              </a:spcBef>
              <a:spcAft>
                <a:spcPct val="0"/>
              </a:spcAft>
            </a:pPr>
            <a:endParaRPr lang="en-US" sz="1200" b="1" dirty="0">
              <a:solidFill>
                <a:srgbClr val="333399"/>
              </a:solidFill>
              <a:latin typeface="Tahoma" pitchFamily="34" charset="0"/>
            </a:endParaRPr>
          </a:p>
          <a:p>
            <a:pPr marL="114300" indent="-114300" algn="just" rtl="1" eaLnBrk="0" fontAlgn="base" hangingPunct="0">
              <a:spcBef>
                <a:spcPct val="0"/>
              </a:spcBef>
              <a:spcAft>
                <a:spcPct val="0"/>
              </a:spcAft>
              <a:defRPr/>
            </a:pPr>
            <a:r>
              <a:rPr lang="ar-OM" sz="1400" b="1" dirty="0">
                <a:solidFill>
                  <a:srgbClr val="333399"/>
                </a:solidFill>
                <a:latin typeface="Tahoma" pitchFamily="34" charset="0"/>
              </a:rPr>
              <a:t>الدرس المستفاد من الحادثة:</a:t>
            </a:r>
            <a:endParaRPr lang="en-US" sz="1400" b="1" dirty="0">
              <a:solidFill>
                <a:srgbClr val="333399"/>
              </a:solidFill>
              <a:latin typeface="Tahoma" pitchFamily="34" charset="0"/>
            </a:endParaRPr>
          </a:p>
          <a:p>
            <a:pPr marL="114300" indent="-114300" algn="just" rtl="1" eaLnBrk="0" fontAlgn="base" hangingPunct="0">
              <a:spcBef>
                <a:spcPct val="0"/>
              </a:spcBef>
              <a:spcAft>
                <a:spcPct val="0"/>
              </a:spcAft>
              <a:buFont typeface="Arial" pitchFamily="34" charset="0"/>
              <a:buChar char="•"/>
              <a:defRPr/>
            </a:pPr>
            <a:r>
              <a:rPr lang="ar-OM" sz="1200" kern="1300" dirty="0">
                <a:solidFill>
                  <a:srgbClr val="000000"/>
                </a:solidFill>
                <a:latin typeface="Tahoma" pitchFamily="34" charset="0"/>
                <a:ea typeface="Tahoma" pitchFamily="34" charset="0"/>
                <a:cs typeface="Tahoma" pitchFamily="34" charset="0"/>
              </a:rPr>
              <a:t>يجب أن تشمل المهمة الإجراءات الخاصة بتأمين الحمولة ويجب أن يتم إبلاغ كافة أعضاء الفريق بها. </a:t>
            </a:r>
          </a:p>
          <a:p>
            <a:pPr marL="114300" indent="-114300" algn="just" rtl="1" eaLnBrk="0" fontAlgn="base" hangingPunct="0">
              <a:spcBef>
                <a:spcPct val="0"/>
              </a:spcBef>
              <a:spcAft>
                <a:spcPct val="0"/>
              </a:spcAft>
              <a:buFont typeface="Arial" pitchFamily="34" charset="0"/>
              <a:buChar char="•"/>
              <a:defRPr/>
            </a:pPr>
            <a:r>
              <a:rPr lang="ar-OM" sz="1200" kern="1300" dirty="0">
                <a:solidFill>
                  <a:srgbClr val="000000"/>
                </a:solidFill>
                <a:latin typeface="Tahoma" pitchFamily="34" charset="0"/>
                <a:ea typeface="Tahoma" pitchFamily="34" charset="0"/>
                <a:cs typeface="Tahoma" pitchFamily="34" charset="0"/>
              </a:rPr>
              <a:t>يجب التأكد من تحديد المخاطر في الاجتماعات التي تتم قبل القيام بأي عمل.</a:t>
            </a:r>
          </a:p>
        </p:txBody>
      </p:sp>
      <p:sp>
        <p:nvSpPr>
          <p:cNvPr id="8" name="TextBox 7"/>
          <p:cNvSpPr txBox="1"/>
          <p:nvPr/>
        </p:nvSpPr>
        <p:spPr>
          <a:xfrm>
            <a:off x="6096000" y="1447800"/>
            <a:ext cx="2057400" cy="923330"/>
          </a:xfrm>
          <a:prstGeom prst="rect">
            <a:avLst/>
          </a:prstGeom>
          <a:noFill/>
        </p:spPr>
        <p:txBody>
          <a:bodyPr wrap="square" rtlCol="0">
            <a:spAutoFit/>
          </a:bodyPr>
          <a:lstStyle/>
          <a:p>
            <a:pPr eaLnBrk="0" fontAlgn="base" hangingPunct="0">
              <a:spcBef>
                <a:spcPct val="0"/>
              </a:spcBef>
              <a:spcAft>
                <a:spcPct val="0"/>
              </a:spcAft>
            </a:pPr>
            <a:endParaRPr lang="en-US" sz="2400" dirty="0">
              <a:solidFill>
                <a:srgbClr val="000000"/>
              </a:solidFill>
            </a:endParaRPr>
          </a:p>
          <a:p>
            <a:pPr eaLnBrk="0" fontAlgn="base" hangingPunct="0">
              <a:spcBef>
                <a:spcPct val="0"/>
              </a:spcBef>
              <a:spcAft>
                <a:spcPct val="0"/>
              </a:spcAft>
            </a:pPr>
            <a:endParaRPr lang="en-US" sz="2400" dirty="0">
              <a:solidFill>
                <a:srgbClr val="000000"/>
              </a:solidFill>
            </a:endParaRPr>
          </a:p>
          <a:p>
            <a:pPr eaLnBrk="0" fontAlgn="base" hangingPunct="0">
              <a:spcBef>
                <a:spcPct val="0"/>
              </a:spcBef>
              <a:spcAft>
                <a:spcPct val="0"/>
              </a:spcAft>
            </a:pPr>
            <a:endParaRPr lang="en-US" sz="2400" dirty="0">
              <a:solidFill>
                <a:srgbClr val="000000"/>
              </a:solidFill>
            </a:endParaRPr>
          </a:p>
        </p:txBody>
      </p:sp>
      <p:sp>
        <p:nvSpPr>
          <p:cNvPr id="9" name="TextBox 8"/>
          <p:cNvSpPr txBox="1"/>
          <p:nvPr/>
        </p:nvSpPr>
        <p:spPr>
          <a:xfrm>
            <a:off x="6477000" y="3810000"/>
            <a:ext cx="2057400" cy="1754326"/>
          </a:xfrm>
          <a:prstGeom prst="rect">
            <a:avLst/>
          </a:prstGeom>
          <a:noFill/>
        </p:spPr>
        <p:txBody>
          <a:bodyPr wrap="square" rtlCol="0">
            <a:spAutoFit/>
          </a:bodyPr>
          <a:lstStyle/>
          <a:p>
            <a:pPr eaLnBrk="0" fontAlgn="base" hangingPunct="0">
              <a:spcBef>
                <a:spcPct val="0"/>
              </a:spcBef>
              <a:spcAft>
                <a:spcPct val="0"/>
              </a:spcAft>
            </a:pPr>
            <a:endParaRPr lang="en-US" sz="2400" dirty="0">
              <a:solidFill>
                <a:srgbClr val="000000"/>
              </a:solidFill>
            </a:endParaRPr>
          </a:p>
          <a:p>
            <a:pPr eaLnBrk="0" fontAlgn="base" hangingPunct="0">
              <a:spcBef>
                <a:spcPct val="0"/>
              </a:spcBef>
              <a:spcAft>
                <a:spcPct val="0"/>
              </a:spcAft>
            </a:pPr>
            <a:endParaRPr lang="en-US" sz="2400" dirty="0">
              <a:solidFill>
                <a:srgbClr val="FF0000"/>
              </a:solidFill>
            </a:endParaRPr>
          </a:p>
          <a:p>
            <a:pPr eaLnBrk="0" fontAlgn="base" hangingPunct="0">
              <a:spcBef>
                <a:spcPct val="0"/>
              </a:spcBef>
              <a:spcAft>
                <a:spcPct val="0"/>
              </a:spcAft>
            </a:pPr>
            <a:endParaRPr lang="en-US" sz="2400" dirty="0">
              <a:solidFill>
                <a:srgbClr val="000000"/>
              </a:solidFill>
            </a:endParaRPr>
          </a:p>
          <a:p>
            <a:pPr eaLnBrk="0" fontAlgn="base" hangingPunct="0">
              <a:spcBef>
                <a:spcPct val="0"/>
              </a:spcBef>
              <a:spcAft>
                <a:spcPct val="0"/>
              </a:spcAft>
            </a:pPr>
            <a:endParaRPr lang="en-US" sz="2400" dirty="0">
              <a:solidFill>
                <a:srgbClr val="000000"/>
              </a:solidFill>
            </a:endParaRPr>
          </a:p>
          <a:p>
            <a:pPr eaLnBrk="0" fontAlgn="base" hangingPunct="0">
              <a:spcBef>
                <a:spcPct val="0"/>
              </a:spcBef>
              <a:spcAft>
                <a:spcPct val="0"/>
              </a:spcAft>
            </a:pPr>
            <a:endParaRPr lang="en-US" sz="2400" dirty="0">
              <a:solidFill>
                <a:srgbClr val="000000"/>
              </a:solidFill>
            </a:endParaRPr>
          </a:p>
          <a:p>
            <a:pPr eaLnBrk="0" fontAlgn="base" hangingPunct="0">
              <a:spcBef>
                <a:spcPct val="0"/>
              </a:spcBef>
              <a:spcAft>
                <a:spcPct val="0"/>
              </a:spcAft>
            </a:pPr>
            <a:endParaRPr lang="en-US" sz="2400" dirty="0">
              <a:solidFill>
                <a:srgbClr val="000000"/>
              </a:solidFill>
            </a:endParaRPr>
          </a:p>
        </p:txBody>
      </p:sp>
      <p:pic>
        <p:nvPicPr>
          <p:cNvPr id="12" name="Picture 11" descr="D:\anil\photos\DSC07336.JPG"/>
          <p:cNvPicPr/>
          <p:nvPr/>
        </p:nvPicPr>
        <p:blipFill>
          <a:blip r:embed="rId3" cstate="print"/>
          <a:srcRect r="28365"/>
          <a:stretch>
            <a:fillRect/>
          </a:stretch>
        </p:blipFill>
        <p:spPr bwMode="auto">
          <a:xfrm>
            <a:off x="6248400" y="990600"/>
            <a:ext cx="2667000" cy="1676400"/>
          </a:xfrm>
          <a:prstGeom prst="rect">
            <a:avLst/>
          </a:prstGeom>
          <a:noFill/>
          <a:ln w="9525">
            <a:noFill/>
            <a:miter lim="800000"/>
            <a:headEnd/>
            <a:tailEnd/>
          </a:ln>
        </p:spPr>
      </p:pic>
      <p:pic>
        <p:nvPicPr>
          <p:cNvPr id="2050" name="Picture 2" descr="C:\Users\DELL\AppData\Local\Temp\IMG-20150223-WA0007.jpg"/>
          <p:cNvPicPr>
            <a:picLocks noChangeAspect="1" noChangeArrowheads="1"/>
          </p:cNvPicPr>
          <p:nvPr/>
        </p:nvPicPr>
        <p:blipFill>
          <a:blip r:embed="rId4" cstate="print"/>
          <a:srcRect/>
          <a:stretch>
            <a:fillRect/>
          </a:stretch>
        </p:blipFill>
        <p:spPr bwMode="auto">
          <a:xfrm>
            <a:off x="6248400" y="2895600"/>
            <a:ext cx="2743200" cy="1828800"/>
          </a:xfrm>
          <a:prstGeom prst="rect">
            <a:avLst/>
          </a:prstGeom>
          <a:noFill/>
        </p:spPr>
      </p:pic>
      <p:sp>
        <p:nvSpPr>
          <p:cNvPr id="11" name="Rectangle 10"/>
          <p:cNvSpPr>
            <a:spLocks noChangeArrowheads="1"/>
          </p:cNvSpPr>
          <p:nvPr/>
        </p:nvSpPr>
        <p:spPr bwMode="auto">
          <a:xfrm>
            <a:off x="0" y="533400"/>
            <a:ext cx="9144000" cy="415498"/>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a:solidFill>
                  <a:srgbClr val="000000">
                    <a:lumMod val="75000"/>
                  </a:srgbClr>
                </a:solidFill>
                <a:cs typeface="Calibri" pitchFamily="34" charset="0"/>
              </a:rPr>
              <a:t>استخدم هذا </a:t>
            </a:r>
            <a:r>
              <a:rPr lang="ar-OM" sz="1050" b="1" dirty="0" smtClean="0">
                <a:solidFill>
                  <a:srgbClr val="000000">
                    <a:lumMod val="75000"/>
                  </a:srgbClr>
                </a:solidFill>
                <a:cs typeface="Calibri" pitchFamily="34" charset="0"/>
              </a:rPr>
              <a:t>التنبيه:  </a:t>
            </a:r>
            <a:r>
              <a:rPr lang="ar-OM" sz="1050" b="1" dirty="0">
                <a:solidFill>
                  <a:srgbClr val="000000">
                    <a:lumMod val="75000"/>
                  </a:srgbClr>
                </a:solidFill>
                <a:cs typeface="Calibri" pitchFamily="34" charset="0"/>
              </a:rPr>
              <a:t>ناقشه في الاجتماع الصباحي وفي اجتماعات الصحة والسلامة والبيئة – وزعه على المقاولين – انشره على لوحات إعلانات الصحة والسلامة و البيئة – اجعله جزءً من البرنامج التعريفي للصحة والسلامة والبيئة </a:t>
            </a:r>
            <a:endParaRPr lang="en-US" sz="1050" b="1" dirty="0">
              <a:solidFill>
                <a:srgbClr val="000000">
                  <a:lumMod val="75000"/>
                </a:srgbClr>
              </a:solidFill>
              <a:cs typeface="Calibri" pitchFamily="34" charset="0"/>
            </a:endParaRPr>
          </a:p>
        </p:txBody>
      </p:sp>
      <p:sp>
        <p:nvSpPr>
          <p:cNvPr id="14"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eaLnBrk="0" fontAlgn="base" hangingPunct="0">
              <a:spcBef>
                <a:spcPct val="0"/>
              </a:spcBef>
              <a:spcAft>
                <a:spcPct val="0"/>
              </a:spcAft>
            </a:pPr>
            <a:r>
              <a:rPr lang="ar-OM" sz="3200" b="1" dirty="0">
                <a:solidFill>
                  <a:srgbClr val="0000FF"/>
                </a:solidFill>
              </a:rPr>
              <a:t>نصائح السلامة من شركة تنمية نفط عمان </a:t>
            </a:r>
            <a:endParaRPr lang="en-GB" sz="3200" b="1" dirty="0">
              <a:solidFill>
                <a:srgbClr val="0000FF"/>
              </a:solidFill>
            </a:endParaRPr>
          </a:p>
        </p:txBody>
      </p:sp>
      <p:sp>
        <p:nvSpPr>
          <p:cNvPr id="1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Contact MSE34</a:t>
            </a:r>
            <a:r>
              <a:rPr lang="en-US" sz="1000" dirty="0" smtClean="0">
                <a:solidFill>
                  <a:srgbClr val="000000"/>
                </a:solidFill>
                <a:cs typeface="Calibri" pitchFamily="34" charset="0"/>
                <a:hlinkClick r:id="rId5"/>
              </a:rPr>
              <a:t> </a:t>
            </a:r>
            <a:r>
              <a:rPr lang="en-US" sz="1000" dirty="0" smtClean="0">
                <a:solidFill>
                  <a:srgbClr val="000000"/>
                </a:solidFill>
                <a:cs typeface="Calibri" pitchFamily="34" charset="0"/>
              </a:rPr>
              <a:t>for further information 		Learning No 06                                                            05/02/2015</a:t>
            </a:r>
            <a:endParaRPr lang="en-US" sz="1000" dirty="0" smtClean="0">
              <a:solidFill>
                <a:srgbClr val="000000"/>
              </a:solidFill>
              <a:latin typeface="Times New Roman"/>
              <a:cs typeface="Calibri" pitchFamily="34" charset="0"/>
            </a:endParaRPr>
          </a:p>
        </p:txBody>
      </p:sp>
      <p:grpSp>
        <p:nvGrpSpPr>
          <p:cNvPr id="2" name="Group 131"/>
          <p:cNvGrpSpPr>
            <a:grpSpLocks/>
          </p:cNvGrpSpPr>
          <p:nvPr/>
        </p:nvGrpSpPr>
        <p:grpSpPr bwMode="auto">
          <a:xfrm>
            <a:off x="8534400" y="2209800"/>
            <a:ext cx="328612" cy="381000"/>
            <a:chOff x="3504" y="544"/>
            <a:chExt cx="2287" cy="1855"/>
          </a:xfrm>
        </p:grpSpPr>
        <p:sp>
          <p:nvSpPr>
            <p:cNvPr id="17"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8"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0" fontAlgn="base" hangingPunct="0">
                <a:spcBef>
                  <a:spcPct val="0"/>
                </a:spcBef>
                <a:spcAft>
                  <a:spcPct val="0"/>
                </a:spcAft>
              </a:pPr>
              <a:endParaRPr lang="en-US" sz="2400">
                <a:solidFill>
                  <a:srgbClr val="000000"/>
                </a:solidFill>
              </a:endParaRPr>
            </a:p>
          </p:txBody>
        </p:sp>
      </p:grpSp>
      <p:sp>
        <p:nvSpPr>
          <p:cNvPr id="19" name="Freeform 132"/>
          <p:cNvSpPr>
            <a:spLocks/>
          </p:cNvSpPr>
          <p:nvPr/>
        </p:nvSpPr>
        <p:spPr bwMode="auto">
          <a:xfrm>
            <a:off x="8610600" y="4267200"/>
            <a:ext cx="304800" cy="3810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 name="TextBox 19"/>
          <p:cNvSpPr txBox="1"/>
          <p:nvPr/>
        </p:nvSpPr>
        <p:spPr>
          <a:xfrm>
            <a:off x="3886200" y="1295400"/>
            <a:ext cx="1752600" cy="461665"/>
          </a:xfrm>
          <a:prstGeom prst="rect">
            <a:avLst/>
          </a:prstGeom>
          <a:noFill/>
        </p:spPr>
        <p:txBody>
          <a:bodyPr wrap="square" rtlCol="0">
            <a:spAutoFit/>
          </a:bodyPr>
          <a:lstStyle/>
          <a:p>
            <a:pPr marL="114300" indent="-114300" algn="r" eaLnBrk="0" fontAlgn="base" hangingPunct="0">
              <a:spcBef>
                <a:spcPct val="0"/>
              </a:spcBef>
              <a:spcAft>
                <a:spcPct val="0"/>
              </a:spcAft>
              <a:defRPr/>
            </a:pPr>
            <a:r>
              <a:rPr lang="ar-OM" sz="1200" b="1" dirty="0">
                <a:solidFill>
                  <a:srgbClr val="333399"/>
                </a:solidFill>
                <a:latin typeface="Tahoma" pitchFamily="34" charset="0"/>
              </a:rPr>
              <a:t>التاريخ 5/2/2015 </a:t>
            </a:r>
          </a:p>
          <a:p>
            <a:pPr marL="114300" indent="-114300" algn="r" eaLnBrk="0" fontAlgn="base" hangingPunct="0">
              <a:spcBef>
                <a:spcPct val="0"/>
              </a:spcBef>
              <a:spcAft>
                <a:spcPct val="0"/>
              </a:spcAft>
              <a:defRPr/>
            </a:pPr>
            <a:r>
              <a:rPr lang="ar-OM" sz="1200" b="1" dirty="0">
                <a:solidFill>
                  <a:srgbClr val="333399"/>
                </a:solidFill>
                <a:latin typeface="Tahoma" pitchFamily="34" charset="0"/>
              </a:rPr>
              <a:t>الإصابة كسر في الساق </a:t>
            </a:r>
            <a:endParaRPr lang="en-US" sz="1200" b="1" dirty="0">
              <a:solidFill>
                <a:srgbClr val="333399"/>
              </a:solidFill>
              <a:latin typeface="Tahoma" pitchFamily="34" charset="0"/>
            </a:endParaRPr>
          </a:p>
        </p:txBody>
      </p:sp>
      <p:pic>
        <p:nvPicPr>
          <p:cNvPr id="21" name="Picture 20" descr="al action mascots-19.png"/>
          <p:cNvPicPr>
            <a:picLocks noChangeAspect="1"/>
          </p:cNvPicPr>
          <p:nvPr/>
        </p:nvPicPr>
        <p:blipFill>
          <a:blip r:embed="rId6" cstate="print"/>
          <a:stretch>
            <a:fillRect/>
          </a:stretch>
        </p:blipFill>
        <p:spPr>
          <a:xfrm>
            <a:off x="0" y="-1"/>
            <a:ext cx="1690541" cy="2209801"/>
          </a:xfrm>
          <a:prstGeom prst="rect">
            <a:avLst/>
          </a:prstGeom>
        </p:spPr>
      </p:pic>
    </p:spTree>
    <p:extLst>
      <p:ext uri="{BB962C8B-B14F-4D97-AF65-F5344CB8AC3E}">
        <p14:creationId xmlns:p14="http://schemas.microsoft.com/office/powerpoint/2010/main" xmlns="" val="741971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13086" y="914400"/>
            <a:ext cx="8715761" cy="2800767"/>
          </a:xfrm>
          <a:prstGeom prst="rect">
            <a:avLst/>
          </a:prstGeom>
          <a:noFill/>
          <a:ln w="12700">
            <a:noFill/>
            <a:miter lim="800000"/>
            <a:headEnd/>
            <a:tailEnd/>
          </a:ln>
        </p:spPr>
        <p:txBody>
          <a:bodyPr wrap="square">
            <a:spAutoFit/>
          </a:bodyPr>
          <a:lstStyle/>
          <a:p>
            <a:pPr marL="114300" indent="-114300" algn="just" rtl="1" eaLnBrk="0" fontAlgn="base" hangingPunct="0">
              <a:spcBef>
                <a:spcPct val="0"/>
              </a:spcBef>
              <a:spcAft>
                <a:spcPct val="0"/>
              </a:spcAft>
              <a:defRPr/>
            </a:pPr>
            <a:r>
              <a:rPr lang="ar-OM" sz="1200" b="1" dirty="0">
                <a:solidFill>
                  <a:srgbClr val="333399"/>
                </a:solidFill>
                <a:latin typeface="Tahoma" pitchFamily="34" charset="0"/>
              </a:rPr>
              <a:t>التاريخ 5/2/2015 </a:t>
            </a:r>
          </a:p>
          <a:p>
            <a:pPr marL="114300" indent="-114300" algn="just" rtl="1" eaLnBrk="0" fontAlgn="base" hangingPunct="0">
              <a:spcBef>
                <a:spcPct val="0"/>
              </a:spcBef>
              <a:spcAft>
                <a:spcPct val="0"/>
              </a:spcAft>
              <a:defRPr/>
            </a:pPr>
            <a:r>
              <a:rPr lang="ar-OM" sz="1200" b="1" dirty="0">
                <a:solidFill>
                  <a:srgbClr val="333399"/>
                </a:solidFill>
                <a:latin typeface="Tahoma" pitchFamily="34" charset="0"/>
              </a:rPr>
              <a:t>الإصابة : كسر في الساق </a:t>
            </a:r>
            <a:endParaRPr lang="en-US" sz="1200" b="1" dirty="0">
              <a:solidFill>
                <a:srgbClr val="333399"/>
              </a:solidFill>
              <a:latin typeface="Tahoma" pitchFamily="34" charset="0"/>
            </a:endParaRPr>
          </a:p>
          <a:p>
            <a:pPr marL="342900" indent="-342900" algn="r" rtl="1" fontAlgn="base">
              <a:spcBef>
                <a:spcPct val="0"/>
              </a:spcBef>
              <a:spcAft>
                <a:spcPct val="0"/>
              </a:spcAft>
              <a:defRPr/>
            </a:pPr>
            <a:endParaRPr lang="en-US" sz="1600" b="1" kern="0" dirty="0">
              <a:solidFill>
                <a:srgbClr val="FF0000"/>
              </a:solidFill>
              <a:latin typeface="Tahoma" pitchFamily="34" charset="0"/>
            </a:endParaRPr>
          </a:p>
          <a:p>
            <a:pPr algn="r" rtl="1" fontAlgn="base">
              <a:spcBef>
                <a:spcPct val="0"/>
              </a:spcBef>
              <a:spcAft>
                <a:spcPct val="0"/>
              </a:spcAft>
            </a:pPr>
            <a:r>
              <a:rPr lang="ar-OM" sz="1600" b="1" dirty="0">
                <a:solidFill>
                  <a:srgbClr val="FF0000"/>
                </a:solidFill>
              </a:rPr>
              <a:t>كدرس مستفاد من هذه الحادثة ولضمان التطوير المستمر فإن على مديري العقود مراجعة عملية إدارة المخاطر والتأثيرات الخاصة بالصحة والسلامة و البيئة مقابل الأسئلة الواردة أدناه </a:t>
            </a:r>
          </a:p>
          <a:p>
            <a:pPr marL="342900" indent="-342900" algn="r" rtl="1">
              <a:defRPr/>
            </a:pPr>
            <a:endParaRPr lang="en-US" sz="1600" b="1" kern="0" dirty="0">
              <a:solidFill>
                <a:srgbClr val="FF0000"/>
              </a:solidFill>
              <a:latin typeface="Tahoma" pitchFamily="34" charset="0"/>
            </a:endParaRPr>
          </a:p>
          <a:p>
            <a:pPr marL="342900" indent="-342900" algn="r" rtl="1">
              <a:defRPr/>
            </a:pPr>
            <a:r>
              <a:rPr lang="ar-OM" sz="1600" b="1" kern="0" dirty="0">
                <a:solidFill>
                  <a:srgbClr val="0000FF"/>
                </a:solidFill>
                <a:latin typeface="Tahoma" pitchFamily="34" charset="0"/>
              </a:rPr>
              <a:t>تأكد مما يلي </a:t>
            </a:r>
            <a:endParaRPr lang="en-US" sz="1600" kern="0" dirty="0">
              <a:solidFill>
                <a:srgbClr val="0000FF"/>
              </a:solidFill>
              <a:latin typeface="Tahoma" pitchFamily="34" charset="0"/>
            </a:endParaRPr>
          </a:p>
          <a:p>
            <a:pPr marL="285750" indent="-285750" algn="just" rtl="1" eaLnBrk="0" fontAlgn="base" hangingPunct="0">
              <a:spcBef>
                <a:spcPct val="0"/>
              </a:spcBef>
              <a:spcAft>
                <a:spcPct val="0"/>
              </a:spcAft>
            </a:pPr>
            <a:endParaRPr lang="en-US" sz="1600" dirty="0">
              <a:solidFill>
                <a:srgbClr val="000000"/>
              </a:solidFill>
            </a:endParaRPr>
          </a:p>
          <a:p>
            <a:pPr marL="119063" indent="-119063" algn="r" rtl="1">
              <a:buFont typeface="Arial" pitchFamily="34" charset="0"/>
              <a:buChar char="•"/>
              <a:defRPr/>
            </a:pPr>
            <a:r>
              <a:rPr lang="ar-OM" sz="1400" dirty="0">
                <a:solidFill>
                  <a:srgbClr val="000000"/>
                </a:solidFill>
                <a:latin typeface="Tahoma" pitchFamily="34" charset="0"/>
                <a:ea typeface="Tahoma" pitchFamily="34" charset="0"/>
                <a:cs typeface="Tahoma" pitchFamily="34" charset="0"/>
                <a:sym typeface="Wingdings" pitchFamily="2" charset="2"/>
              </a:rPr>
              <a:t>هل يتم إكمال بطاقات تحديد المخاطر لكافة الأنشطة؟ </a:t>
            </a:r>
          </a:p>
          <a:p>
            <a:pPr marL="119063" indent="-119063" algn="r" rtl="1">
              <a:buFont typeface="Arial" pitchFamily="34" charset="0"/>
              <a:buChar char="•"/>
              <a:defRPr/>
            </a:pPr>
            <a:r>
              <a:rPr lang="ar-OM" sz="1400" dirty="0">
                <a:solidFill>
                  <a:srgbClr val="000000"/>
                </a:solidFill>
                <a:latin typeface="Tahoma" pitchFamily="34" charset="0"/>
                <a:ea typeface="Tahoma" pitchFamily="34" charset="0"/>
                <a:cs typeface="Tahoma" pitchFamily="34" charset="0"/>
                <a:sym typeface="Wingdings" pitchFamily="2" charset="2"/>
              </a:rPr>
              <a:t>هل حددت جميع المخاطر المرتبطة بالمهمة؟ </a:t>
            </a:r>
          </a:p>
          <a:p>
            <a:pPr marL="119063" indent="-119063" algn="r" rtl="1">
              <a:buFont typeface="Arial" pitchFamily="34" charset="0"/>
              <a:buChar char="•"/>
              <a:defRPr/>
            </a:pPr>
            <a:r>
              <a:rPr lang="ar-OM" sz="1400" dirty="0">
                <a:solidFill>
                  <a:srgbClr val="000000"/>
                </a:solidFill>
                <a:latin typeface="Tahoma" pitchFamily="34" charset="0"/>
                <a:ea typeface="Tahoma" pitchFamily="34" charset="0"/>
                <a:cs typeface="Tahoma" pitchFamily="34" charset="0"/>
                <a:sym typeface="Wingdings" pitchFamily="2" charset="2"/>
              </a:rPr>
              <a:t>هل أبلغت فريق العمل بالمخاطر ؟ </a:t>
            </a:r>
          </a:p>
          <a:p>
            <a:pPr marL="119063" indent="-119063" algn="r" rtl="1">
              <a:buFont typeface="Arial" pitchFamily="34" charset="0"/>
              <a:buChar char="•"/>
              <a:defRPr/>
            </a:pPr>
            <a:r>
              <a:rPr lang="ar-OM" sz="1400" dirty="0">
                <a:solidFill>
                  <a:srgbClr val="000000"/>
                </a:solidFill>
                <a:latin typeface="Tahoma" pitchFamily="34" charset="0"/>
                <a:ea typeface="Tahoma" pitchFamily="34" charset="0"/>
                <a:cs typeface="Tahoma" pitchFamily="34" charset="0"/>
                <a:sym typeface="Wingdings" pitchFamily="2" charset="2"/>
              </a:rPr>
              <a:t>هل تم شرح طريقة وإجراءات العمل للفريق؟</a:t>
            </a:r>
          </a:p>
        </p:txBody>
      </p:sp>
      <p:sp>
        <p:nvSpPr>
          <p:cNvPr id="5" name="Rectangle 4"/>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smtClean="0">
                <a:solidFill>
                  <a:srgbClr val="000000">
                    <a:lumMod val="75000"/>
                  </a:srgbClr>
                </a:solidFill>
                <a:cs typeface="Calibri" pitchFamily="34" charset="0"/>
              </a:rPr>
              <a:t>استخدم هذا التنبيه – وزعه على المقاولين – انشره على لوحات إعلانات الصحة والسلامة والبيئة </a:t>
            </a:r>
            <a:endParaRPr lang="en-US" sz="1050" b="1" dirty="0">
              <a:solidFill>
                <a:srgbClr val="000000">
                  <a:lumMod val="75000"/>
                </a:srgbClr>
              </a:solidFill>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defRPr/>
            </a:pPr>
            <a:r>
              <a:rPr lang="ar-OM" sz="3200" b="1" dirty="0">
                <a:solidFill>
                  <a:srgbClr val="0000FF"/>
                </a:solidFill>
              </a:rPr>
              <a:t>إدارة المعارف </a:t>
            </a:r>
            <a:endParaRPr lang="en-GB" sz="3200" dirty="0">
              <a:solidFill>
                <a:srgbClr val="000000"/>
              </a:solidFill>
            </a:endParaRPr>
          </a:p>
        </p:txBody>
      </p:sp>
      <p:sp>
        <p:nvSpPr>
          <p:cNvPr id="7"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		Learning No 06                                                            05/02/2015</a:t>
            </a:r>
            <a:endParaRPr lang="en-US" sz="1000" dirty="0" smtClean="0">
              <a:solidFill>
                <a:srgbClr val="000000"/>
              </a:solidFill>
              <a:latin typeface="Times New Roman"/>
              <a:cs typeface="Calibri" pitchFamily="34" charset="0"/>
            </a:endParaRPr>
          </a:p>
        </p:txBody>
      </p:sp>
    </p:spTree>
    <p:extLst>
      <p:ext uri="{BB962C8B-B14F-4D97-AF65-F5344CB8AC3E}">
        <p14:creationId xmlns:p14="http://schemas.microsoft.com/office/powerpoint/2010/main" xmlns="" val="1270306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18995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EFA44F78-6A91-40A3-B82B-E9BE4B67CDC3}"/>
</file>

<file path=customXml/itemProps2.xml><?xml version="1.0" encoding="utf-8"?>
<ds:datastoreItem xmlns:ds="http://schemas.openxmlformats.org/officeDocument/2006/customXml" ds:itemID="{10FC5C3B-08B5-4D7E-81E8-1E94029A2678}"/>
</file>

<file path=customXml/itemProps3.xml><?xml version="1.0" encoding="utf-8"?>
<ds:datastoreItem xmlns:ds="http://schemas.openxmlformats.org/officeDocument/2006/customXml" ds:itemID="{C2AF4A71-EAAB-446A-8AAF-440F4F46B7FE}"/>
</file>

<file path=docProps/app.xml><?xml version="1.0" encoding="utf-8"?>
<Properties xmlns="http://schemas.openxmlformats.org/officeDocument/2006/extended-properties" xmlns:vt="http://schemas.openxmlformats.org/officeDocument/2006/docPropsVTypes">
  <TotalTime>0</TotalTime>
  <Words>237</Words>
  <Application>Microsoft Office PowerPoint</Application>
  <PresentationFormat>On-screen Show (4:3)</PresentationFormat>
  <Paragraphs>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mu93647</dc:creator>
  <cp:lastModifiedBy>mu93647</cp:lastModifiedBy>
  <cp:revision>1</cp:revision>
  <dcterms:created xsi:type="dcterms:W3CDTF">2015-09-27T05:20:25Z</dcterms:created>
  <dcterms:modified xsi:type="dcterms:W3CDTF">2015-09-27T05:51:44Z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