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202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ECC799C-25FE-4C08-8A12-B3B3E526506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4EB0343-92F4-423D-84C1-8B26F61D240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3B2CDF5-6674-432C-8BEB-FD9BC991DE45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cs typeface="Arial"/>
              </a:rPr>
              <a:t>Main contractor name – LTI# - Date of incident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hyperlink" Target="mailto:talib.z.shaqsi@pdo.co.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H:\pics\IP's right index finger position for aligning the rings during incident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6019800" y="838200"/>
            <a:ext cx="2665413" cy="1826652"/>
          </a:xfrm>
          <a:prstGeom prst="rect">
            <a:avLst/>
          </a:prstGeom>
          <a:noFill/>
          <a:ln>
            <a:noFill/>
          </a:ln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533400" y="2057400"/>
            <a:ext cx="5181600" cy="21698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r" rt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OM" sz="1600" b="1" dirty="0">
                <a:solidFill>
                  <a:srgbClr val="FF0000"/>
                </a:solidFill>
                <a:latin typeface="Tahoma" pitchFamily="34" charset="0"/>
              </a:rPr>
              <a:t>ما الذي حدث؟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algn="just" rt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OM" sz="1200" kern="13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بينما كان المصاب يحاول ربط شماعة الأنبوب بوصلات الأنبوب انحشر إصبعه السبابة اليمنى بين الحلقات والرؤوس المسننة للشماعة.</a:t>
            </a:r>
            <a:endParaRPr lang="ar-OM" sz="1200" kern="13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 rtl="1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7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 rt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OM" sz="1600" b="1" dirty="0">
                <a:solidFill>
                  <a:srgbClr val="333399"/>
                </a:solidFill>
                <a:latin typeface="Tahoma" pitchFamily="34" charset="0"/>
              </a:rPr>
              <a:t>الدرس المستفاد من الحادثة: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71450" indent="-171450" algn="r" rtl="1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ar-OM" sz="1200" kern="13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يجب عدم تجميع شماعة الأنبوب على أرضية الحفار في وضع رأسي.</a:t>
            </a:r>
          </a:p>
          <a:p>
            <a:pPr marL="171450" indent="-171450" algn="r" rtl="1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ar-OM" sz="1200" kern="13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الطريقة الصحيحة أن يتم تجميع شماعة الأنبوب مع الحلقة وحاجز الحلقة والوصلة  على الأرض في وضع أفقي. </a:t>
            </a:r>
          </a:p>
          <a:p>
            <a:pPr marL="171450" indent="-171450" algn="r" rtl="1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ar-OM" sz="1200" kern="13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قم بمراجعة الإجراءات الموحدة للعمليات وتحليل مخاطر السلامة بشكل منتظم </a:t>
            </a:r>
          </a:p>
          <a:p>
            <a:pPr marL="171450" indent="-171450" algn="r" rtl="1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ar-OM" sz="1200" kern="13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دوماً احرص على إبعاد أصابعك عن نقاط الانحشار ( طريقة إبعاد اليد) </a:t>
            </a:r>
          </a:p>
          <a:p>
            <a:pPr marL="171450" indent="-171450" algn="r" rtl="1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ar-OM" sz="1200" kern="13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طبق </a:t>
            </a:r>
            <a:r>
              <a:rPr lang="en-US" sz="1200" kern="13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“</a:t>
            </a:r>
            <a:r>
              <a:rPr lang="ar-OM" sz="1200" kern="13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سياسة وقف العمل غير الآمن</a:t>
            </a:r>
            <a:r>
              <a:rPr lang="en-US" sz="1200" kern="13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”</a:t>
            </a:r>
            <a:r>
              <a:rPr lang="ar-OM" sz="1200" kern="13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76200" y="5282625"/>
            <a:ext cx="5867400" cy="338554"/>
          </a:xfrm>
          <a:prstGeom prst="rect">
            <a:avLst/>
          </a:prstGeom>
          <a:solidFill>
            <a:schemeClr val="accent2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SzPct val="90000"/>
              <a:tabLst>
                <a:tab pos="287338" algn="l"/>
              </a:tabLst>
              <a:defRPr/>
            </a:pPr>
            <a:r>
              <a:rPr lang="ar-OM" sz="1600" b="1" kern="1300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يجب تجميع شماعة الأنبوب في وضع أفقي </a:t>
            </a:r>
            <a:endParaRPr lang="en-US" sz="1600" b="1" kern="1300" dirty="0">
              <a:solidFill>
                <a:srgbClr val="FFFF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197850" y="1849572"/>
            <a:ext cx="336550" cy="544513"/>
            <a:chOff x="3504" y="544"/>
            <a:chExt cx="2287" cy="1855"/>
          </a:xfrm>
        </p:grpSpPr>
        <p:sp>
          <p:nvSpPr>
            <p:cNvPr id="23563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23564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</a:endParaRPr>
            </a:p>
          </p:txBody>
        </p:sp>
      </p:grp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l="27838" r="27990" b="28666"/>
          <a:stretch/>
        </p:blipFill>
        <p:spPr>
          <a:xfrm>
            <a:off x="6019800" y="3045851"/>
            <a:ext cx="2742875" cy="2247901"/>
          </a:xfrm>
          <a:prstGeom prst="rect">
            <a:avLst/>
          </a:prstGeom>
        </p:spPr>
      </p:pic>
      <p:sp>
        <p:nvSpPr>
          <p:cNvPr id="23562" name="Freeform 132"/>
          <p:cNvSpPr>
            <a:spLocks/>
          </p:cNvSpPr>
          <p:nvPr/>
        </p:nvSpPr>
        <p:spPr bwMode="auto">
          <a:xfrm>
            <a:off x="8153400" y="3884052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533400"/>
            <a:ext cx="9144000" cy="41549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OM" sz="1050" b="1" dirty="0">
                <a:solidFill>
                  <a:srgbClr val="000000">
                    <a:lumMod val="75000"/>
                  </a:srgbClr>
                </a:solidFill>
                <a:cs typeface="Calibri" pitchFamily="34" charset="0"/>
              </a:rPr>
              <a:t>استخدم هذا التنبيه : ناقشه في الاجتماع الصباحي وفي اجتماعات الصحة والسلامة والبيئة – وزعه على المقاولين – انشره على لوحات إعلانات الصحة والسلامة و البيئة – اجعله جزءً من البرنامج التعريفي للصحة والسلامة والبيئة </a:t>
            </a:r>
            <a:endParaRPr lang="en-US" sz="1050" b="1" dirty="0">
              <a:solidFill>
                <a:srgbClr val="000000">
                  <a:lumMod val="75000"/>
                </a:srgbClr>
              </a:solidFill>
              <a:cs typeface="Calibri" pitchFamily="34" charset="0"/>
            </a:endParaRPr>
          </a:p>
        </p:txBody>
      </p: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OM" sz="3200" b="1" dirty="0">
                <a:solidFill>
                  <a:srgbClr val="0000FF"/>
                </a:solidFill>
              </a:rPr>
              <a:t>نصائح السلامة من شركة تنمية نفط عمان </a:t>
            </a:r>
            <a:endParaRPr lang="en-GB" sz="3200" b="1" dirty="0">
              <a:solidFill>
                <a:srgbClr val="0000FF"/>
              </a:solidFill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solidFill>
                  <a:srgbClr val="000000"/>
                </a:solidFill>
                <a:cs typeface="Calibri" pitchFamily="34" charset="0"/>
              </a:rPr>
              <a:t>Contact MSE34</a:t>
            </a:r>
            <a:r>
              <a:rPr lang="en-US" sz="1000" dirty="0" smtClean="0">
                <a:solidFill>
                  <a:srgbClr val="000000"/>
                </a:solidFill>
                <a:cs typeface="Calibri" pitchFamily="34" charset="0"/>
                <a:hlinkClick r:id="rId4"/>
              </a:rPr>
              <a:t> </a:t>
            </a:r>
            <a:r>
              <a:rPr lang="en-US" sz="1000" dirty="0" smtClean="0">
                <a:solidFill>
                  <a:srgbClr val="000000"/>
                </a:solidFill>
                <a:cs typeface="Calibri" pitchFamily="34" charset="0"/>
              </a:rPr>
              <a:t>for further information 		Learning No 07                                                            12/02/2015</a:t>
            </a:r>
            <a:endParaRPr lang="en-US" sz="1000" dirty="0" smtClean="0">
              <a:solidFill>
                <a:srgbClr val="000000"/>
              </a:solidFill>
              <a:latin typeface="Times New Roman"/>
              <a:cs typeface="Calibri" pitchFamily="34" charset="0"/>
            </a:endParaRPr>
          </a:p>
        </p:txBody>
      </p:sp>
      <p:pic>
        <p:nvPicPr>
          <p:cNvPr id="16" name="Picture 4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779929"/>
            <a:ext cx="1143000" cy="1353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>
            <a:off x="3810000" y="12954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lvl="1" indent="-114300"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OM" sz="1200" b="1" dirty="0">
                <a:solidFill>
                  <a:srgbClr val="333399"/>
                </a:solidFill>
                <a:latin typeface="Tahoma" pitchFamily="34" charset="0"/>
              </a:rPr>
              <a:t>التاريخ :12/2/215</a:t>
            </a:r>
          </a:p>
          <a:p>
            <a:pPr marL="114300" lvl="1" indent="-11430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OM" sz="1200" b="1" dirty="0">
                <a:solidFill>
                  <a:srgbClr val="333399"/>
                </a:solidFill>
                <a:latin typeface="Tahoma" pitchFamily="34" charset="0"/>
              </a:rPr>
              <a:t>نوع الإصابة : إصابة في الإصبع </a:t>
            </a:r>
            <a:endParaRPr lang="en-US" sz="12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28931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lvl="1" indent="-114300"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OM" sz="1200" b="1" dirty="0">
                <a:solidFill>
                  <a:srgbClr val="333399"/>
                </a:solidFill>
                <a:latin typeface="Tahoma" pitchFamily="34" charset="0"/>
              </a:rPr>
              <a:t>التاريخ :12/2/215</a:t>
            </a:r>
          </a:p>
          <a:p>
            <a:pPr marL="114300" lvl="1" indent="-114300"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OM" sz="1200" b="1" dirty="0">
                <a:solidFill>
                  <a:srgbClr val="333399"/>
                </a:solidFill>
                <a:latin typeface="Tahoma" pitchFamily="34" charset="0"/>
              </a:rPr>
              <a:t>نوع الإصابة : إصابة في الإصبع </a:t>
            </a:r>
          </a:p>
          <a:p>
            <a:pPr marL="114300" lvl="1" indent="-114300"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ar-OM" sz="12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lvl="1" indent="-114300"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b="1" dirty="0">
              <a:solidFill>
                <a:srgbClr val="333399"/>
              </a:solidFill>
              <a:latin typeface="Tahoma" pitchFamily="34" charset="0"/>
            </a:endParaRPr>
          </a:p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r>
              <a:rPr lang="ar-OM" sz="1600" b="1" dirty="0">
                <a:solidFill>
                  <a:srgbClr val="FF0000"/>
                </a:solidFill>
              </a:rPr>
              <a:t>كدرس مستفاد من هذه الحادثة ولضمان التطوير المستمر فإن على مديري العقود مراجعة عملية إدارة المخاطر والتأثيرات الخاصة بالصحة والسلامة والبيئة مقابل الأسئلة الواردة أدناه:</a:t>
            </a:r>
          </a:p>
          <a:p>
            <a:pPr marL="342900" indent="-342900" algn="r" rtl="1">
              <a:defRPr/>
            </a:pPr>
            <a:endParaRPr lang="en-US" sz="1600" b="1" kern="0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algn="r" rtl="1">
              <a:defRPr/>
            </a:pPr>
            <a:r>
              <a:rPr lang="ar-OM" sz="1600" b="1" kern="0" dirty="0">
                <a:solidFill>
                  <a:srgbClr val="0000FF"/>
                </a:solidFill>
                <a:latin typeface="Tahoma" pitchFamily="34" charset="0"/>
              </a:rPr>
              <a:t>تأكد مما يلي: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algn="r" rtl="1"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ar-OM" sz="14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هل تأكدت من أن الإجراءات الموحدة للتشغيل/ تحليل مخاطر السلامة  تغطي كافة جوانب العمل الذي يتم القيام به؟ </a:t>
            </a:r>
          </a:p>
          <a:p>
            <a:pPr marL="119063" indent="-119063" algn="r" rtl="1"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ar-OM" sz="14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هل فريق التشغيل على علم بأحدث إجراءات الصحة والسلامة والبيئة / تحليل مخاطر العمل ؟ </a:t>
            </a:r>
          </a:p>
          <a:p>
            <a:pPr marL="119063" indent="-119063" algn="r" rtl="1"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ar-OM" sz="14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هل تشجع العاملين في الفريق على ممارسة الحق في وقف العمل غير الآمن؟ </a:t>
            </a:r>
          </a:p>
          <a:p>
            <a:pPr marL="119063" indent="-119063" algn="r" rtl="1"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ar-OM" sz="14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هل يتم التأكد من التزام الموظفين بتطبيق ما تم تدريبهم عليه؟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solidFill>
                  <a:srgbClr val="000000"/>
                </a:solidFill>
                <a:cs typeface="Calibri" pitchFamily="34" charset="0"/>
              </a:rPr>
              <a:t>		Learning No 07                                                            12/02/2015</a:t>
            </a:r>
            <a:endParaRPr lang="en-US" sz="1000" dirty="0" smtClean="0">
              <a:solidFill>
                <a:srgbClr val="000000"/>
              </a:solidFill>
              <a:latin typeface="Times New Roman"/>
              <a:cs typeface="Calibri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OM" sz="1050" b="1" dirty="0" smtClean="0">
                <a:solidFill>
                  <a:srgbClr val="000000">
                    <a:lumMod val="75000"/>
                  </a:srgbClr>
                </a:solidFill>
                <a:cs typeface="Calibri" pitchFamily="34" charset="0"/>
              </a:rPr>
              <a:t>استخدم هذا التنبيه – وزعه على المقاولين – انشره على لوحات إعلانات الصحة والسلامة والبيئة </a:t>
            </a:r>
            <a:endParaRPr lang="en-US" sz="1050" b="1" dirty="0">
              <a:solidFill>
                <a:srgbClr val="000000">
                  <a:lumMod val="75000"/>
                </a:srgbClr>
              </a:solidFill>
              <a:cs typeface="Calibri" pitchFamily="34" charset="0"/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OM" sz="3200" b="1" dirty="0">
                <a:solidFill>
                  <a:srgbClr val="0000FF"/>
                </a:solidFill>
              </a:rPr>
              <a:t>إدارة المعارف </a:t>
            </a:r>
            <a:endParaRPr lang="en-GB"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Arabic 1</Language>
    <DocId xmlns="4880e4f8-4b7d-4bdd-91e3-e10d47036eca">18996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5F98A883-278D-4A06-9F92-B0EA74A07D75}"/>
</file>

<file path=customXml/itemProps2.xml><?xml version="1.0" encoding="utf-8"?>
<ds:datastoreItem xmlns:ds="http://schemas.openxmlformats.org/officeDocument/2006/customXml" ds:itemID="{7649528C-99CD-4BBE-8089-903C92C68439}"/>
</file>

<file path=customXml/itemProps3.xml><?xml version="1.0" encoding="utf-8"?>
<ds:datastoreItem xmlns:ds="http://schemas.openxmlformats.org/officeDocument/2006/customXml" ds:itemID="{37ADF23E-C825-4276-AA84-B895E40C8FB5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270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mu93647</dc:creator>
  <cp:lastModifiedBy>mu93647</cp:lastModifiedBy>
  <cp:revision>1</cp:revision>
  <dcterms:created xsi:type="dcterms:W3CDTF">2015-09-27T05:20:53Z</dcterms:created>
  <dcterms:modified xsi:type="dcterms:W3CDTF">2015-09-27T05:51:34Z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