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5" d="100"/>
          <a:sy n="85" d="100"/>
        </p:scale>
        <p:origin x="-1301" y="29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10" Type="http://schemas.openxmlformats.org/officeDocument/2006/relationships/customXml" Target="../customXml/item3.xml"/><Relationship Id="rId4" Type="http://schemas.openxmlformats.org/officeDocument/2006/relationships/presProps" Target="presProps.xml"/><Relationship Id="rId9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EDDD7CF8-826C-4EAD-9C4E-022CC472567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8077200" cy="68580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5ECC799C-25FE-4C08-8A12-B3B3E526506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44EB0343-92F4-423D-84C1-8B26F61D240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dirty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796600C4-9961-444A-8BFF-D87D7E82BF1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93B2CDF5-6674-432C-8BEB-FD9BC991DE45}" type="slidenum">
              <a:rPr lang="en-US">
                <a:solidFill>
                  <a:srgbClr val="000000"/>
                </a:solidFill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TextBox 6"/>
          <p:cNvSpPr txBox="1"/>
          <p:nvPr userDrawn="1"/>
        </p:nvSpPr>
        <p:spPr>
          <a:xfrm>
            <a:off x="762000" y="228600"/>
            <a:ext cx="7467600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000" b="1" i="1" kern="0" dirty="0">
                <a:solidFill>
                  <a:srgbClr val="CCCCFF"/>
                </a:solidFill>
                <a:latin typeface="Arial"/>
                <a:cs typeface="Arial"/>
              </a:rPr>
              <a:t>Main contractor name – LTI# - Date of incident</a:t>
            </a:r>
            <a:endParaRPr lang="en-US" sz="2400" dirty="0">
              <a:solidFill>
                <a:srgbClr val="000000"/>
              </a:solidFill>
            </a:endParaRPr>
          </a:p>
        </p:txBody>
      </p:sp>
      <p:sp>
        <p:nvSpPr>
          <p:cNvPr id="8" name="Rectangle 7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solidFill>
                <a:srgbClr val="000000"/>
              </a:solidFill>
            </a:endParaRPr>
          </a:p>
        </p:txBody>
      </p:sp>
      <p:pic>
        <p:nvPicPr>
          <p:cNvPr id="1032" name="Content Placeholder 3" descr="PPT option1.jpg"/>
          <p:cNvPicPr>
            <a:picLocks noChangeAspect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-11113" y="0"/>
            <a:ext cx="915511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hyperlink" Target="mailto:talib.z.shaqsi@pdo.co.om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4EB0343-92F4-423D-84C1-8B26F61D2401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304800" y="1524000"/>
            <a:ext cx="4777680" cy="249299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/>
          <a:p>
            <a:pPr marL="114300" lvl="1" indent="-114300" algn="r" rtl="1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ar-OM" sz="1200" b="1" dirty="0">
                <a:solidFill>
                  <a:srgbClr val="333399"/>
                </a:solidFill>
                <a:latin typeface="Tahoma" pitchFamily="34" charset="0"/>
              </a:rPr>
              <a:t>التاريخ: 3/2/2015 </a:t>
            </a:r>
          </a:p>
          <a:p>
            <a:pPr marL="114300" lvl="1" indent="-114300" algn="r" rtl="1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ar-OM" sz="1200" b="1" dirty="0">
                <a:solidFill>
                  <a:srgbClr val="333399"/>
                </a:solidFill>
                <a:latin typeface="Tahoma" pitchFamily="34" charset="0"/>
              </a:rPr>
              <a:t>الإصابة: السقوط من مكان مرتفع </a:t>
            </a:r>
            <a:endParaRPr lang="en-GB" sz="1200" b="1" dirty="0">
              <a:solidFill>
                <a:srgbClr val="333399"/>
              </a:solidFill>
              <a:latin typeface="Tahoma" pitchFamily="34" charset="0"/>
            </a:endParaRPr>
          </a:p>
          <a:p>
            <a:pPr algn="ctr" rtl="1" fontAlgn="base">
              <a:spcBef>
                <a:spcPct val="0"/>
              </a:spcBef>
              <a:spcAft>
                <a:spcPct val="0"/>
              </a:spcAft>
            </a:pPr>
            <a:endParaRPr lang="en-GB" sz="16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algn="r" rtl="1" fontAlgn="base">
              <a:spcBef>
                <a:spcPct val="0"/>
              </a:spcBef>
              <a:spcAft>
                <a:spcPct val="0"/>
              </a:spcAft>
            </a:pPr>
            <a:r>
              <a:rPr lang="ar-OM" sz="1600" b="1" dirty="0">
                <a:solidFill>
                  <a:srgbClr val="FF0000"/>
                </a:solidFill>
                <a:latin typeface="Tahoma" pitchFamily="34" charset="0"/>
              </a:rPr>
              <a:t>ما الذي حدث؟</a:t>
            </a:r>
            <a:endParaRPr lang="en-GB" b="1" dirty="0">
              <a:solidFill>
                <a:srgbClr val="FF0000"/>
              </a:solidFill>
              <a:latin typeface="Tahoma" pitchFamily="34" charset="0"/>
            </a:endParaRPr>
          </a:p>
          <a:p>
            <a:pPr algn="just" rtl="1" fontAlgn="base">
              <a:spcBef>
                <a:spcPct val="0"/>
              </a:spcBef>
              <a:spcAft>
                <a:spcPct val="0"/>
              </a:spcAft>
            </a:pPr>
            <a:r>
              <a:rPr lang="ar-OM" sz="1200" kern="1300" dirty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سقط مشغل</a:t>
            </a:r>
            <a:r>
              <a:rPr lang="ar-OM" sz="1200" kern="1300" dirty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ar-OM" sz="1200" kern="1300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رافعة </a:t>
            </a:r>
            <a:r>
              <a:rPr lang="ar-OM" sz="1200" kern="1300" dirty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التحميل أثناء تنظيف </a:t>
            </a:r>
            <a:r>
              <a:rPr lang="ar-OM" sz="1200" kern="1300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مصفي </a:t>
            </a:r>
            <a:r>
              <a:rPr lang="ar-OM" sz="1200" kern="1300" dirty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الهواء الخاص </a:t>
            </a:r>
            <a:r>
              <a:rPr lang="ar-OM" sz="1200" kern="1300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بالرافعة </a:t>
            </a:r>
            <a:r>
              <a:rPr lang="ar-OM" sz="1200" kern="1300" dirty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مما أدى إلى إصابته بكسر في الرسغ الأيمن. </a:t>
            </a:r>
          </a:p>
          <a:p>
            <a:pPr algn="just" rtl="1" fontAlgn="base">
              <a:spcBef>
                <a:spcPct val="0"/>
              </a:spcBef>
              <a:spcAft>
                <a:spcPct val="0"/>
              </a:spcAft>
            </a:pPr>
            <a:endParaRPr lang="ar-OM" sz="1200" kern="1300" dirty="0">
              <a:solidFill>
                <a:srgbClr val="00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just" rtl="1" fontAlgn="base">
              <a:spcBef>
                <a:spcPct val="0"/>
              </a:spcBef>
              <a:spcAft>
                <a:spcPct val="0"/>
              </a:spcAft>
            </a:pPr>
            <a:endParaRPr lang="ar-OM" sz="1200" kern="1300" dirty="0">
              <a:solidFill>
                <a:srgbClr val="00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just" rtl="1" fontAlgn="base">
              <a:spcBef>
                <a:spcPct val="0"/>
              </a:spcBef>
              <a:spcAft>
                <a:spcPct val="0"/>
              </a:spcAft>
            </a:pPr>
            <a:r>
              <a:rPr lang="ar-OM" altLang="en-US" sz="1600" b="1" dirty="0">
                <a:solidFill>
                  <a:srgbClr val="333399"/>
                </a:solidFill>
                <a:latin typeface="Tahoma" pitchFamily="34" charset="0"/>
              </a:rPr>
              <a:t>الدرس المستفاد من الحادثة:</a:t>
            </a:r>
            <a:endParaRPr lang="en-US" altLang="en-US" b="1" dirty="0">
              <a:solidFill>
                <a:srgbClr val="333399"/>
              </a:solidFill>
              <a:latin typeface="Tahoma" pitchFamily="34" charset="0"/>
            </a:endParaRPr>
          </a:p>
          <a:p>
            <a:pPr marL="457200" indent="-457200" algn="just" rtl="1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ar-OM" sz="1200" kern="1300" dirty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لا تتجاوز إجراءات السلامة المعتادة أثناء القيام بأعمال الصيانة </a:t>
            </a:r>
          </a:p>
          <a:p>
            <a:pPr marL="457200" indent="-457200" algn="just" rtl="1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ar-OM" sz="1200" kern="1300" dirty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لا يجب القيام بأي عمل دون أن يكون هناك إشراف خارجي خارج ساعات الدوام الرسمي.</a:t>
            </a:r>
          </a:p>
        </p:txBody>
      </p:sp>
      <p:grpSp>
        <p:nvGrpSpPr>
          <p:cNvPr id="4" name="Group 7"/>
          <p:cNvGrpSpPr/>
          <p:nvPr/>
        </p:nvGrpSpPr>
        <p:grpSpPr>
          <a:xfrm>
            <a:off x="5150775" y="895445"/>
            <a:ext cx="3616610" cy="2712457"/>
            <a:chOff x="5150775" y="895445"/>
            <a:chExt cx="3616610" cy="2712457"/>
          </a:xfrm>
        </p:grpSpPr>
        <p:pic>
          <p:nvPicPr>
            <p:cNvPr id="9" name="Picture 2" descr="J:\HSE Related Pictures\shovel.pic.04-02-2015\٢٠١٥٠٢٠٤_١٦١٢١٩.jp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150775" y="895445"/>
              <a:ext cx="3616610" cy="271245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5" name="Group 131"/>
            <p:cNvGrpSpPr>
              <a:grpSpLocks/>
            </p:cNvGrpSpPr>
            <p:nvPr/>
          </p:nvGrpSpPr>
          <p:grpSpPr bwMode="auto">
            <a:xfrm>
              <a:off x="7706654" y="2563123"/>
              <a:ext cx="780816" cy="1013972"/>
              <a:chOff x="3504" y="544"/>
              <a:chExt cx="2287" cy="1855"/>
            </a:xfrm>
          </p:grpSpPr>
          <p:sp>
            <p:nvSpPr>
              <p:cNvPr id="7" name="Line 129"/>
              <p:cNvSpPr>
                <a:spLocks noChangeShapeType="1"/>
              </p:cNvSpPr>
              <p:nvPr/>
            </p:nvSpPr>
            <p:spPr bwMode="auto">
              <a:xfrm>
                <a:off x="3504" y="568"/>
                <a:ext cx="2287" cy="1831"/>
              </a:xfrm>
              <a:prstGeom prst="line">
                <a:avLst/>
              </a:prstGeom>
              <a:noFill/>
              <a:ln w="13335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400">
                  <a:solidFill>
                    <a:srgbClr val="000000"/>
                  </a:solidFill>
                </a:endParaRPr>
              </a:p>
            </p:txBody>
          </p:sp>
          <p:sp>
            <p:nvSpPr>
              <p:cNvPr id="8" name="Line 130"/>
              <p:cNvSpPr>
                <a:spLocks noChangeShapeType="1"/>
              </p:cNvSpPr>
              <p:nvPr/>
            </p:nvSpPr>
            <p:spPr bwMode="auto">
              <a:xfrm flipV="1">
                <a:off x="3528" y="544"/>
                <a:ext cx="2144" cy="1807"/>
              </a:xfrm>
              <a:prstGeom prst="line">
                <a:avLst/>
              </a:prstGeom>
              <a:noFill/>
              <a:ln w="13335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400">
                  <a:solidFill>
                    <a:srgbClr val="000000"/>
                  </a:solidFill>
                </a:endParaRPr>
              </a:p>
            </p:txBody>
          </p:sp>
        </p:grpSp>
      </p:grpSp>
      <p:grpSp>
        <p:nvGrpSpPr>
          <p:cNvPr id="6" name="Group 14"/>
          <p:cNvGrpSpPr/>
          <p:nvPr/>
        </p:nvGrpSpPr>
        <p:grpSpPr>
          <a:xfrm>
            <a:off x="5150775" y="3789040"/>
            <a:ext cx="3616610" cy="2712458"/>
            <a:chOff x="5150775" y="3789040"/>
            <a:chExt cx="3616610" cy="2712458"/>
          </a:xfrm>
        </p:grpSpPr>
        <p:pic>
          <p:nvPicPr>
            <p:cNvPr id="12" name="Picture 2" descr="C:\Users\mqatami.CCCOM\Pictures\LTI DRIVERS\20150207_072921.jp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150775" y="3789040"/>
              <a:ext cx="3616610" cy="271245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3" name="Freeform 132"/>
            <p:cNvSpPr>
              <a:spLocks/>
            </p:cNvSpPr>
            <p:nvPr/>
          </p:nvSpPr>
          <p:spPr bwMode="auto">
            <a:xfrm>
              <a:off x="7566696" y="5517232"/>
              <a:ext cx="1060731" cy="851381"/>
            </a:xfrm>
            <a:custGeom>
              <a:avLst/>
              <a:gdLst>
                <a:gd name="T0" fmla="*/ 0 w 1336"/>
                <a:gd name="T1" fmla="*/ 2147483647 h 888"/>
                <a:gd name="T2" fmla="*/ 2147483647 w 1336"/>
                <a:gd name="T3" fmla="*/ 2147483647 h 888"/>
                <a:gd name="T4" fmla="*/ 2147483647 w 1336"/>
                <a:gd name="T5" fmla="*/ 0 h 888"/>
                <a:gd name="T6" fmla="*/ 0 60000 65536"/>
                <a:gd name="T7" fmla="*/ 0 60000 65536"/>
                <a:gd name="T8" fmla="*/ 0 60000 65536"/>
                <a:gd name="T9" fmla="*/ 0 w 1336"/>
                <a:gd name="T10" fmla="*/ 0 h 888"/>
                <a:gd name="T11" fmla="*/ 1336 w 1336"/>
                <a:gd name="T12" fmla="*/ 888 h 8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336" h="888">
                  <a:moveTo>
                    <a:pt x="0" y="600"/>
                  </a:moveTo>
                  <a:lnTo>
                    <a:pt x="312" y="888"/>
                  </a:lnTo>
                  <a:lnTo>
                    <a:pt x="1336" y="0"/>
                  </a:lnTo>
                </a:path>
              </a:pathLst>
            </a:custGeom>
            <a:noFill/>
            <a:ln w="133350">
              <a:solidFill>
                <a:srgbClr val="00B05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</a:endParaRPr>
            </a:p>
          </p:txBody>
        </p:sp>
      </p:grp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0" y="533400"/>
            <a:ext cx="9144000" cy="415498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OM" sz="1050" b="1" dirty="0">
                <a:solidFill>
                  <a:srgbClr val="000000">
                    <a:lumMod val="75000"/>
                  </a:srgbClr>
                </a:solidFill>
                <a:cs typeface="Calibri" pitchFamily="34" charset="0"/>
              </a:rPr>
              <a:t>استخدم هذا </a:t>
            </a:r>
            <a:r>
              <a:rPr lang="ar-OM" sz="1050" b="1" dirty="0" smtClean="0">
                <a:solidFill>
                  <a:srgbClr val="000000">
                    <a:lumMod val="75000"/>
                  </a:srgbClr>
                </a:solidFill>
                <a:cs typeface="Calibri" pitchFamily="34" charset="0"/>
              </a:rPr>
              <a:t>التنبيه: </a:t>
            </a:r>
            <a:r>
              <a:rPr lang="ar-OM" sz="1050" b="1" dirty="0">
                <a:solidFill>
                  <a:srgbClr val="000000">
                    <a:lumMod val="75000"/>
                  </a:srgbClr>
                </a:solidFill>
                <a:cs typeface="Calibri" pitchFamily="34" charset="0"/>
              </a:rPr>
              <a:t>ناقشه في الاجتماع الصباحي وفي اجتماعات الصحة والسلامة والبيئة – وزعه على المقاولين – انشره على لوحات إعلانات الصحة والسلامة و البيئة – اجعله جزءً من البرنامج التعريفي للصحة والسلامة والبيئة </a:t>
            </a:r>
            <a:endParaRPr lang="en-US" sz="1050" b="1" dirty="0">
              <a:solidFill>
                <a:srgbClr val="000000">
                  <a:lumMod val="75000"/>
                </a:srgbClr>
              </a:solidFill>
              <a:cs typeface="Calibri" pitchFamily="34" charset="0"/>
            </a:endParaRPr>
          </a:p>
        </p:txBody>
      </p:sp>
      <p:sp>
        <p:nvSpPr>
          <p:cNvPr id="15" name="TextBox 1"/>
          <p:cNvSpPr txBox="1">
            <a:spLocks noChangeArrowheads="1"/>
          </p:cNvSpPr>
          <p:nvPr/>
        </p:nvSpPr>
        <p:spPr bwMode="auto">
          <a:xfrm>
            <a:off x="0" y="-51375"/>
            <a:ext cx="9144000" cy="584775"/>
          </a:xfrm>
          <a:prstGeom prst="rect">
            <a:avLst/>
          </a:prstGeom>
          <a:noFill/>
          <a:ln>
            <a:noFill/>
          </a:ln>
          <a:extLst/>
        </p:spPr>
        <p:txBody>
          <a:bodyPr wrap="squar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ar-OM" sz="3200" b="1" dirty="0">
                <a:solidFill>
                  <a:srgbClr val="0000FF"/>
                </a:solidFill>
              </a:rPr>
              <a:t>نصائح السلامة من شركة تنمية نفط عمان </a:t>
            </a:r>
            <a:endParaRPr lang="en-GB" sz="3200" b="1" dirty="0">
              <a:solidFill>
                <a:srgbClr val="0000FF"/>
              </a:solidFill>
            </a:endParaRPr>
          </a:p>
        </p:txBody>
      </p:sp>
      <p:sp>
        <p:nvSpPr>
          <p:cNvPr id="16" name="Title 1"/>
          <p:cNvSpPr txBox="1">
            <a:spLocks/>
          </p:cNvSpPr>
          <p:nvPr/>
        </p:nvSpPr>
        <p:spPr>
          <a:xfrm>
            <a:off x="0" y="6705600"/>
            <a:ext cx="9144000" cy="1524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dirty="0" smtClean="0">
                <a:solidFill>
                  <a:srgbClr val="000000"/>
                </a:solidFill>
                <a:cs typeface="Calibri" pitchFamily="34" charset="0"/>
              </a:rPr>
              <a:t>Contact MSE34</a:t>
            </a:r>
            <a:r>
              <a:rPr lang="en-US" sz="1000" dirty="0" smtClean="0">
                <a:solidFill>
                  <a:srgbClr val="000000"/>
                </a:solidFill>
                <a:cs typeface="Calibri" pitchFamily="34" charset="0"/>
                <a:hlinkClick r:id="rId4"/>
              </a:rPr>
              <a:t> </a:t>
            </a:r>
            <a:r>
              <a:rPr lang="en-US" sz="1000" dirty="0" smtClean="0">
                <a:solidFill>
                  <a:srgbClr val="000000"/>
                </a:solidFill>
                <a:cs typeface="Calibri" pitchFamily="34" charset="0"/>
              </a:rPr>
              <a:t>for further information 		Learning No 08                                                            03/02/2015</a:t>
            </a:r>
            <a:endParaRPr lang="en-US" sz="1000" dirty="0" smtClean="0">
              <a:solidFill>
                <a:srgbClr val="000000"/>
              </a:solidFill>
              <a:latin typeface="Times New Roman"/>
              <a:cs typeface="Calibri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81000" y="5334000"/>
            <a:ext cx="4419600" cy="338554"/>
          </a:xfrm>
          <a:prstGeom prst="rect">
            <a:avLst/>
          </a:prstGeom>
          <a:solidFill>
            <a:srgbClr val="3333CC"/>
          </a:solidFill>
          <a:ln w="38100">
            <a:solidFill>
              <a:srgbClr val="FFFF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buSzPct val="90000"/>
              <a:tabLst>
                <a:tab pos="287338" algn="l"/>
              </a:tabLst>
              <a:defRPr/>
            </a:pPr>
            <a:r>
              <a:rPr lang="ar-OM" sz="1600" b="1" kern="1300" dirty="0">
                <a:solidFill>
                  <a:srgbClr val="FFFF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لا تتجاوز إجراءات السلامة المعتمدة</a:t>
            </a:r>
            <a:endParaRPr lang="en-GB" sz="1600" b="1" kern="1300" dirty="0">
              <a:solidFill>
                <a:srgbClr val="FFFF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19" name="Picture 40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762000"/>
            <a:ext cx="1219200" cy="12587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 descr="\\MUSNAS04\mu50033$\My Documents\Mr Musleh\general actions\png\al action mascots-15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705600" y="1143000"/>
            <a:ext cx="1371600" cy="179289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323850" y="1125538"/>
            <a:ext cx="8351838" cy="246221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14300" lvl="1" indent="-114300" algn="just" rtl="1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GB" sz="1200" b="1" dirty="0">
              <a:solidFill>
                <a:srgbClr val="333399"/>
              </a:solidFill>
              <a:latin typeface="Tahoma" pitchFamily="34" charset="0"/>
            </a:endParaRPr>
          </a:p>
          <a:p>
            <a:pPr marL="114300" lvl="1" indent="-114300" algn="r" rtl="1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ar-OM" sz="1200" b="1" dirty="0">
                <a:solidFill>
                  <a:srgbClr val="333399"/>
                </a:solidFill>
                <a:latin typeface="Tahoma" pitchFamily="34" charset="0"/>
              </a:rPr>
              <a:t>التاريخ: 3/2/2015 </a:t>
            </a:r>
          </a:p>
          <a:p>
            <a:pPr marL="114300" lvl="1" indent="-114300" algn="r" rtl="1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ar-OM" sz="1200" b="1" dirty="0">
                <a:solidFill>
                  <a:srgbClr val="333399"/>
                </a:solidFill>
                <a:latin typeface="Tahoma" pitchFamily="34" charset="0"/>
              </a:rPr>
              <a:t>الإصابة : السقوط من مكان مرتفع </a:t>
            </a:r>
            <a:endParaRPr lang="en-GB" sz="1200" b="1" dirty="0">
              <a:solidFill>
                <a:srgbClr val="333399"/>
              </a:solidFill>
              <a:latin typeface="Tahoma" pitchFamily="34" charset="0"/>
            </a:endParaRPr>
          </a:p>
          <a:p>
            <a:pPr marL="173038" indent="-173038" algn="r" rtl="1" fontAlgn="base">
              <a:spcBef>
                <a:spcPct val="0"/>
              </a:spcBef>
              <a:spcAft>
                <a:spcPct val="0"/>
              </a:spcAft>
              <a:defRPr/>
            </a:pPr>
            <a:endParaRPr lang="ar-OM" sz="600" dirty="0">
              <a:solidFill>
                <a:srgbClr val="000000"/>
              </a:solidFill>
              <a:latin typeface="Arial" charset="0"/>
            </a:endParaRPr>
          </a:p>
          <a:p>
            <a:pPr marL="173038" indent="-173038" algn="r" rtl="1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algn="r" rtl="1" fontAlgn="base">
              <a:spcBef>
                <a:spcPct val="0"/>
              </a:spcBef>
              <a:spcAft>
                <a:spcPct val="0"/>
              </a:spcAft>
            </a:pPr>
            <a:r>
              <a:rPr lang="ar-OM" sz="1600" b="1" dirty="0">
                <a:solidFill>
                  <a:srgbClr val="FF0000"/>
                </a:solidFill>
              </a:rPr>
              <a:t>كدرس مستفاد من هذه الحادثة ولضمان التطوير المستمر فإن على مديري العقود مراجعة عملية إدارة المخاطر والتأثيرات الخاصة بالصحة والسلامة والبيئة مقابل الأسئلة الواردة أدناه:</a:t>
            </a:r>
          </a:p>
          <a:p>
            <a:pPr marL="342900" indent="-342900" algn="r" rtl="1">
              <a:defRPr/>
            </a:pPr>
            <a:endParaRPr lang="en-US" sz="1600" b="1" kern="0" dirty="0">
              <a:solidFill>
                <a:srgbClr val="FF0000"/>
              </a:solidFill>
              <a:latin typeface="Tahoma" pitchFamily="34" charset="0"/>
            </a:endParaRPr>
          </a:p>
          <a:p>
            <a:pPr marL="342900" indent="-342900" algn="r" rtl="1">
              <a:defRPr/>
            </a:pPr>
            <a:r>
              <a:rPr lang="ar-OM" sz="1600" b="1" kern="0" dirty="0">
                <a:solidFill>
                  <a:srgbClr val="0000FF"/>
                </a:solidFill>
                <a:latin typeface="Tahoma" pitchFamily="34" charset="0"/>
              </a:rPr>
              <a:t>تأكد مما يلي:</a:t>
            </a:r>
            <a:endParaRPr lang="en-US" sz="2000" dirty="0">
              <a:solidFill>
                <a:srgbClr val="0033CC"/>
              </a:solidFill>
              <a:sym typeface="Wingdings" pitchFamily="2" charset="2"/>
            </a:endParaRPr>
          </a:p>
          <a:p>
            <a:pPr marL="119063" indent="-119063" algn="r" rtl="1" fontAlgn="base">
              <a:spcBef>
                <a:spcPct val="0"/>
              </a:spcBef>
              <a:spcAft>
                <a:spcPct val="0"/>
              </a:spcAft>
              <a:buFontTx/>
              <a:buChar char="•"/>
              <a:defRPr/>
            </a:pPr>
            <a:r>
              <a:rPr lang="ar-OM" sz="1400" dirty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" pitchFamily="2" charset="2"/>
              </a:rPr>
              <a:t>هل عملية إدارة المخاطر تغطي كافة الجوانب الخاصة بالعمل ؟ </a:t>
            </a:r>
          </a:p>
          <a:p>
            <a:pPr marL="119063" indent="-119063" algn="r" rtl="1" fontAlgn="base">
              <a:spcBef>
                <a:spcPct val="0"/>
              </a:spcBef>
              <a:spcAft>
                <a:spcPct val="0"/>
              </a:spcAft>
              <a:buFontTx/>
              <a:buChar char="•"/>
              <a:defRPr/>
            </a:pPr>
            <a:r>
              <a:rPr lang="ar-OM" sz="1400" dirty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" pitchFamily="2" charset="2"/>
              </a:rPr>
              <a:t>هل لديكم تعليمات واضحة بشأن العمل خارج ساعات الدوام الرسمي؟</a:t>
            </a:r>
          </a:p>
          <a:p>
            <a:pPr marL="119063" indent="-119063" algn="r" rtl="1" fontAlgn="base">
              <a:spcBef>
                <a:spcPct val="0"/>
              </a:spcBef>
              <a:spcAft>
                <a:spcPct val="0"/>
              </a:spcAft>
              <a:buFontTx/>
              <a:buChar char="•"/>
              <a:defRPr/>
            </a:pPr>
            <a:r>
              <a:rPr lang="ar-OM" sz="1400" dirty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" pitchFamily="2" charset="2"/>
              </a:rPr>
              <a:t>هل يتم التأكد بالتزام الموظفين بتطبيق ما تم تدريبهم عليه؟</a:t>
            </a: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0" y="6705600"/>
            <a:ext cx="9144000" cy="1524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dirty="0" smtClean="0">
                <a:solidFill>
                  <a:srgbClr val="000000"/>
                </a:solidFill>
                <a:cs typeface="Calibri" pitchFamily="34" charset="0"/>
              </a:rPr>
              <a:t>		Learning No 08                                                            03/02/2015</a:t>
            </a:r>
            <a:endParaRPr lang="en-US" sz="1000" dirty="0" smtClean="0">
              <a:solidFill>
                <a:srgbClr val="000000"/>
              </a:solidFill>
              <a:latin typeface="Times New Roman"/>
              <a:cs typeface="Calibri" pitchFamily="34" charset="0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0" y="533400"/>
            <a:ext cx="9144000" cy="254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OM" sz="1050" b="1" dirty="0" smtClean="0">
                <a:solidFill>
                  <a:srgbClr val="000000">
                    <a:lumMod val="75000"/>
                  </a:srgbClr>
                </a:solidFill>
                <a:cs typeface="Calibri" pitchFamily="34" charset="0"/>
              </a:rPr>
              <a:t>استخدم هذا التنبيه – وزعه على المقاولين – انشره على لوحات إعلانات الصحة والسلامة والبيئة </a:t>
            </a:r>
            <a:endParaRPr lang="en-US" sz="1050" b="1" dirty="0">
              <a:solidFill>
                <a:srgbClr val="000000">
                  <a:lumMod val="75000"/>
                </a:srgbClr>
              </a:solidFill>
              <a:cs typeface="Calibri" pitchFamily="34" charset="0"/>
            </a:endParaRPr>
          </a:p>
        </p:txBody>
      </p:sp>
      <p:sp>
        <p:nvSpPr>
          <p:cNvPr id="10" name="Text Box 12"/>
          <p:cNvSpPr txBox="1">
            <a:spLocks noChangeArrowheads="1"/>
          </p:cNvSpPr>
          <p:nvPr/>
        </p:nvSpPr>
        <p:spPr bwMode="auto">
          <a:xfrm>
            <a:off x="0" y="0"/>
            <a:ext cx="9144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ar-OM" sz="3200" b="1" dirty="0">
                <a:solidFill>
                  <a:srgbClr val="0000FF"/>
                </a:solidFill>
              </a:rPr>
              <a:t>إدارة المعارف </a:t>
            </a:r>
            <a:endParaRPr lang="en-GB" sz="32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46565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Arial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Image" ma:contentTypeID="0x0101009148F5A04DDD49CBA7127AADA5FB792B00AADE34325A8B49CDA8BB4DB53328F214009C4067D375EDA046866D1CFD34BA6725" ma:contentTypeVersion="4" ma:contentTypeDescription="Upload an image." ma:contentTypeScope="" ma:versionID="5568808217e8896a20d35b78a187a54b">
  <xsd:schema xmlns:xsd="http://www.w3.org/2001/XMLSchema" xmlns:xs="http://www.w3.org/2001/XMLSchema" xmlns:p="http://schemas.microsoft.com/office/2006/metadata/properties" xmlns:ns1="http://schemas.microsoft.com/sharepoint/v3" xmlns:ns2="4880E4F8-4B7D-4BDD-91E3-E10D47036ECA" xmlns:ns3="http://schemas.microsoft.com/sharepoint/v3/fields" xmlns:ns4="4880e4f8-4b7d-4bdd-91e3-e10d47036eca" xmlns:ns5="9d51eac6-a7d5-47f5-a119-63d146adb134" targetNamespace="http://schemas.microsoft.com/office/2006/metadata/properties" ma:root="true" ma:fieldsID="95b9b289a8e8f4d106e4c69b136198e4" ns1:_="" ns2:_="" ns3:_="" ns4:_="" ns5:_="">
    <xsd:import namespace="http://schemas.microsoft.com/sharepoint/v3"/>
    <xsd:import namespace="4880E4F8-4B7D-4BDD-91E3-E10D47036ECA"/>
    <xsd:import namespace="http://schemas.microsoft.com/sharepoint/v3/fields"/>
    <xsd:import namespace="4880e4f8-4b7d-4bdd-91e3-e10d47036eca"/>
    <xsd:import namespace="9d51eac6-a7d5-47f5-a119-63d146adb134"/>
    <xsd:element name="properties">
      <xsd:complexType>
        <xsd:sequence>
          <xsd:element name="documentManagement">
            <xsd:complexType>
              <xsd:all>
                <xsd:element ref="ns1:FileRef" minOccurs="0"/>
                <xsd:element ref="ns1:File_x0020_Type" minOccurs="0"/>
                <xsd:element ref="ns1:HTML_x0020_File_x0020_Type" minOccurs="0"/>
                <xsd:element ref="ns1:FSObjType" minOccurs="0"/>
                <xsd:element ref="ns2:ThumbnailExists" minOccurs="0"/>
                <xsd:element ref="ns2:PreviewExists" minOccurs="0"/>
                <xsd:element ref="ns2:ImageWidth" minOccurs="0"/>
                <xsd:element ref="ns2:ImageHeight" minOccurs="0"/>
                <xsd:element ref="ns2:ImageCreateDate" minOccurs="0"/>
                <xsd:element ref="ns3:wic_System_Copyright" minOccurs="0"/>
                <xsd:element ref="ns4:Language" minOccurs="0"/>
                <xsd:element ref="ns4:DocId" minOccurs="0"/>
                <xsd:element ref="ns5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FileRef" ma:index="8" nillable="true" ma:displayName="URL Path" ma:hidden="true" ma:list="Docs" ma:internalName="FileRef" ma:readOnly="true" ma:showField="FullUrl">
      <xsd:simpleType>
        <xsd:restriction base="dms:Lookup"/>
      </xsd:simpleType>
    </xsd:element>
    <xsd:element name="File_x0020_Type" ma:index="9" nillable="true" ma:displayName="File Type" ma:hidden="true" ma:internalName="File_x0020_Type" ma:readOnly="true">
      <xsd:simpleType>
        <xsd:restriction base="dms:Text"/>
      </xsd:simpleType>
    </xsd:element>
    <xsd:element name="HTML_x0020_File_x0020_Type" ma:index="10" nillable="true" ma:displayName="HTML File Type" ma:hidden="true" ma:internalName="HTML_x0020_File_x0020_Type" ma:readOnly="true">
      <xsd:simpleType>
        <xsd:restriction base="dms:Text"/>
      </xsd:simpleType>
    </xsd:element>
    <xsd:element name="FSObjType" ma:index="11" nillable="true" ma:displayName="Item Type" ma:hidden="true" ma:list="Docs" ma:internalName="FSObjType" ma:readOnly="true" ma:showField="FSType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ThumbnailExists" ma:index="18" nillable="true" ma:displayName="Thumbnail Exists" ma:default="FALSE" ma:hidden="true" ma:internalName="ThumbnailExists" ma:readOnly="true">
      <xsd:simpleType>
        <xsd:restriction base="dms:Boolean"/>
      </xsd:simpleType>
    </xsd:element>
    <xsd:element name="PreviewExists" ma:index="19" nillable="true" ma:displayName="Preview Exists" ma:default="FALSE" ma:hidden="true" ma:internalName="PreviewExists" ma:readOnly="true">
      <xsd:simpleType>
        <xsd:restriction base="dms:Boolean"/>
      </xsd:simpleType>
    </xsd:element>
    <xsd:element name="ImageWidth" ma:index="20" nillable="true" ma:displayName="Width" ma:internalName="ImageWidth" ma:readOnly="true">
      <xsd:simpleType>
        <xsd:restriction base="dms:Unknown"/>
      </xsd:simpleType>
    </xsd:element>
    <xsd:element name="ImageHeight" ma:index="22" nillable="true" ma:displayName="Height" ma:internalName="ImageHeight" ma:readOnly="true">
      <xsd:simpleType>
        <xsd:restriction base="dms:Unknown"/>
      </xsd:simpleType>
    </xsd:element>
    <xsd:element name="ImageCreateDate" ma:index="25" nillable="true" ma:displayName="Date Picture Taken" ma:format="DateTime" ma:hidden="true" ma:internalName="ImageCreate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wic_System_Copyright" ma:index="26" nillable="true" ma:displayName="Copyright" ma:internalName="wic_System_Copyright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Language" ma:index="27" nillable="true" ma:displayName="Language" ma:default="English 1" ma:format="Dropdown" ma:internalName="Language">
      <xsd:simpleType>
        <xsd:restriction base="dms:Choice">
          <xsd:enumeration value="English"/>
          <xsd:enumeration value="Arabic"/>
          <xsd:enumeration value="Hindi"/>
          <xsd:enumeration value="English 1"/>
          <xsd:enumeration value="English 2"/>
          <xsd:enumeration value="Arabic 1"/>
          <xsd:enumeration value="Arabic 2"/>
          <xsd:enumeration value="Hindi 1"/>
          <xsd:enumeration value="Hindi 2"/>
          <xsd:enumeration value="Malayalam 1"/>
          <xsd:enumeration value="Malayalam 2"/>
        </xsd:restriction>
      </xsd:simpleType>
    </xsd:element>
    <xsd:element name="DocId" ma:index="28" nillable="true" ma:displayName="DocId" ma:list="{9de017a3-70b4-41a0-b3a1-4f7a098545da}" ma:internalName="DocId" ma:showField="ID" ma:web="9d51eac6-a7d5-47f5-a119-63d146adb134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51eac6-a7d5-47f5-a119-63d146adb134" elementFormDefault="qualified">
    <xsd:import namespace="http://schemas.microsoft.com/office/2006/documentManagement/types"/>
    <xsd:import namespace="http://schemas.microsoft.com/office/infopath/2007/PartnerControls"/>
    <xsd:element name="SharedWithUsers" ma:index="2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24" ma:displayName="Author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 ma:index="23" ma:displayName="Comments"/>
        <xsd:element name="keywords" minOccurs="0" maxOccurs="1" type="xsd:string" ma:index="14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anguage xmlns="4880e4f8-4b7d-4bdd-91e3-e10d47036eca">Arabic 1</Language>
    <DocId xmlns="4880e4f8-4b7d-4bdd-91e3-e10d47036eca">18997</DocId>
    <ImageCreateDate xmlns="4880E4F8-4B7D-4BDD-91E3-E10D47036ECA" xsi:nil="true"/>
    <wic_System_Copyright xmlns="http://schemas.microsoft.com/sharepoint/v3/fields" xsi:nil="true"/>
  </documentManagement>
</p:properties>
</file>

<file path=customXml/itemProps1.xml><?xml version="1.0" encoding="utf-8"?>
<ds:datastoreItem xmlns:ds="http://schemas.openxmlformats.org/officeDocument/2006/customXml" ds:itemID="{03D01A33-C093-4BB2-8D82-6BDA9A71A9BD}"/>
</file>

<file path=customXml/itemProps2.xml><?xml version="1.0" encoding="utf-8"?>
<ds:datastoreItem xmlns:ds="http://schemas.openxmlformats.org/officeDocument/2006/customXml" ds:itemID="{21120073-1B2D-45AE-857B-BB06CE3DE906}"/>
</file>

<file path=customXml/itemProps3.xml><?xml version="1.0" encoding="utf-8"?>
<ds:datastoreItem xmlns:ds="http://schemas.openxmlformats.org/officeDocument/2006/customXml" ds:itemID="{5769E792-ACA6-4A04-8B76-298492BA2A29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203</Words>
  <Application>Microsoft Office PowerPoint</Application>
  <PresentationFormat>On-screen Show (4:3)</PresentationFormat>
  <Paragraphs>29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Default Design</vt:lpstr>
      <vt:lpstr>Slide 1</vt:lpstr>
      <vt:lpstr>Slide 2</vt:lpstr>
    </vt:vector>
  </TitlesOfParts>
  <Company>PDO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mu93647</dc:creator>
  <cp:lastModifiedBy>mu93647</cp:lastModifiedBy>
  <cp:revision>2</cp:revision>
  <dcterms:created xsi:type="dcterms:W3CDTF">2015-09-27T05:21:28Z</dcterms:created>
  <dcterms:modified xsi:type="dcterms:W3CDTF">2015-09-27T05:50:57Z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0x0101009148F5A04DDD49CBA7127AADA5FB792B00AADE34325A8B49CDA8BB4DB53328F214009C4067D375EDA046866D1CFD34BA6725</vt:lpwstr>
  </property>
</Properties>
</file>