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5"/>
          <p:cNvSpPr txBox="1">
            <a:spLocks noChangeArrowheads="1"/>
          </p:cNvSpPr>
          <p:nvPr/>
        </p:nvSpPr>
        <p:spPr bwMode="auto">
          <a:xfrm>
            <a:off x="5486400" y="808614"/>
            <a:ext cx="3429000" cy="2772786"/>
          </a:xfrm>
          <a:prstGeom prst="rect">
            <a:avLst/>
          </a:prstGeom>
          <a:noFill/>
          <a:ln w="38100">
            <a:solidFill>
              <a:srgbClr val="FF0000"/>
            </a:solidFill>
            <a:miter lim="800000"/>
            <a:headEnd/>
            <a:tailEnd/>
          </a:ln>
        </p:spPr>
        <p:txBody>
          <a:bodyPr wrap="square">
            <a:spAutoFit/>
          </a:bodyPr>
          <a:lstStyle/>
          <a:p>
            <a:pPr eaLnBrk="0" fontAlgn="base" hangingPunct="0">
              <a:spcBef>
                <a:spcPct val="50000"/>
              </a:spcBef>
              <a:spcAft>
                <a:spcPct val="0"/>
              </a:spcAft>
            </a:pPr>
            <a:endParaRPr lang="en-GB" altLang="en-US" sz="6000">
              <a:solidFill>
                <a:srgbClr val="FF0000"/>
              </a:solidFill>
              <a:sym typeface="Webdings" pitchFamily="18" charset="2"/>
            </a:endParaRPr>
          </a:p>
        </p:txBody>
      </p:sp>
      <p:sp>
        <p:nvSpPr>
          <p:cNvPr id="2" name="Rectangle 1"/>
          <p:cNvSpPr/>
          <p:nvPr/>
        </p:nvSpPr>
        <p:spPr bwMode="auto">
          <a:xfrm>
            <a:off x="5638800" y="914400"/>
            <a:ext cx="3276600" cy="2667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endParaRPr>
          </a:p>
        </p:txBody>
      </p:sp>
      <p:sp>
        <p:nvSpPr>
          <p:cNvPr id="14339" name="Text Box 2"/>
          <p:cNvSpPr txBox="1">
            <a:spLocks noChangeArrowheads="1"/>
          </p:cNvSpPr>
          <p:nvPr/>
        </p:nvSpPr>
        <p:spPr bwMode="auto">
          <a:xfrm>
            <a:off x="152400" y="1524000"/>
            <a:ext cx="5334000" cy="3477875"/>
          </a:xfrm>
          <a:prstGeom prst="rect">
            <a:avLst/>
          </a:prstGeom>
          <a:noFill/>
          <a:ln w="19050">
            <a:noFill/>
            <a:miter lim="800000"/>
            <a:headEnd/>
            <a:tailEnd/>
          </a:ln>
        </p:spPr>
        <p:txBody>
          <a:bodyPr wrap="square">
            <a:spAutoFit/>
          </a:bodyPr>
          <a:lstStyle/>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التاريخ 26/2/2015 </a:t>
            </a: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الإصابة : كسر في الإصبع </a:t>
            </a:r>
            <a:endParaRPr lang="en-US" sz="1200" b="1" dirty="0">
              <a:solidFill>
                <a:srgbClr val="333399"/>
              </a:solidFill>
              <a:latin typeface="Tahoma" pitchFamily="34" charset="0"/>
            </a:endParaRPr>
          </a:p>
          <a:p>
            <a:pPr marL="114300" indent="-114300" algn="ctr" rtl="1" eaLnBrk="0" fontAlgn="base" hangingPunct="0">
              <a:spcBef>
                <a:spcPct val="0"/>
              </a:spcBef>
              <a:spcAft>
                <a:spcPct val="0"/>
              </a:spcAft>
              <a:defRPr/>
            </a:pPr>
            <a:endParaRPr lang="en-US" sz="1400" b="1" dirty="0">
              <a:solidFill>
                <a:srgbClr val="FF0000"/>
              </a:solidFill>
              <a:latin typeface="Tahoma" pitchFamily="34" charset="0"/>
            </a:endParaRPr>
          </a:p>
          <a:p>
            <a:pPr marL="114300" indent="-114300" algn="r" rtl="1" eaLnBrk="0" fontAlgn="base" hangingPunct="0">
              <a:spcBef>
                <a:spcPct val="0"/>
              </a:spcBef>
              <a:spcAft>
                <a:spcPct val="0"/>
              </a:spcAft>
              <a:defRPr/>
            </a:pPr>
            <a:r>
              <a:rPr lang="ar-OM" sz="1600" b="1" dirty="0">
                <a:solidFill>
                  <a:srgbClr val="FF0000"/>
                </a:solidFill>
                <a:latin typeface="Tahoma" pitchFamily="34" charset="0"/>
              </a:rPr>
              <a:t>ما الذي حدث؟</a:t>
            </a:r>
            <a:endParaRPr lang="en-US" sz="1600" b="1" dirty="0">
              <a:solidFill>
                <a:srgbClr val="FF0000"/>
              </a:solidFill>
              <a:latin typeface="Tahoma" pitchFamily="34" charset="0"/>
            </a:endParaRPr>
          </a:p>
          <a:p>
            <a:pPr marL="114300" indent="-114300" algn="r" rtl="1" eaLnBrk="0" fontAlgn="base" hangingPunct="0">
              <a:spcBef>
                <a:spcPct val="0"/>
              </a:spcBef>
              <a:spcAft>
                <a:spcPct val="0"/>
              </a:spcAft>
              <a:defRPr/>
            </a:pPr>
            <a:r>
              <a:rPr lang="ar-OM" sz="1200" kern="1300" dirty="0">
                <a:solidFill>
                  <a:srgbClr val="000000"/>
                </a:solidFill>
                <a:latin typeface="Tahoma" pitchFamily="34" charset="0"/>
                <a:ea typeface="Tahoma" pitchFamily="34" charset="0"/>
                <a:cs typeface="Tahoma" pitchFamily="34" charset="0"/>
              </a:rPr>
              <a:t>    لوحظ وجود تسرب في الوصلة ما بين الأنبوب النازل من هزاز الطين الصخري وخط التدفق المرتبط بالحلمة الكروية. كان الأنبوب النازل مفكك بشكل جزئي عن خط التدفق وحاول الشخص المصاب فحص القفل المطاطي على خط التدفق بيده . في هذه اللحظة ، حدثت حركة مفاجئة على خط التدفق مما أدى إلى انحشار إصبع الإبهام  الأيمن بين الأنبوب المتدلي وخط التدفق مما أدى إلى كسر في الإصبع . </a:t>
            </a:r>
          </a:p>
          <a:p>
            <a:pPr marL="114300" indent="-114300" algn="just" rtl="1" eaLnBrk="0" fontAlgn="base" hangingPunct="0">
              <a:spcBef>
                <a:spcPct val="0"/>
              </a:spcBef>
              <a:spcAft>
                <a:spcPct val="0"/>
              </a:spcAft>
              <a:defRPr/>
            </a:pPr>
            <a:endParaRPr lang="ar-OM" sz="1200" kern="1300" dirty="0">
              <a:solidFill>
                <a:srgbClr val="000000"/>
              </a:solidFill>
              <a:latin typeface="Tahoma" pitchFamily="34" charset="0"/>
              <a:ea typeface="Tahoma" pitchFamily="34" charset="0"/>
              <a:cs typeface="Tahoma" pitchFamily="34" charset="0"/>
            </a:endParaRPr>
          </a:p>
          <a:p>
            <a:pPr marL="342900" indent="-342900" algn="r" rtl="1" fontAlgn="base">
              <a:spcBef>
                <a:spcPct val="0"/>
              </a:spcBef>
              <a:spcAft>
                <a:spcPct val="0"/>
              </a:spcAft>
              <a:defRPr/>
            </a:pPr>
            <a:endParaRPr lang="en-US" sz="600" dirty="0">
              <a:solidFill>
                <a:srgbClr val="000000"/>
              </a:solidFill>
              <a:latin typeface="Arial" charset="0"/>
            </a:endParaRPr>
          </a:p>
          <a:p>
            <a:pPr marL="114300" indent="-114300" algn="just" rtl="1" eaLnBrk="0" fontAlgn="base" hangingPunct="0">
              <a:spcBef>
                <a:spcPct val="0"/>
              </a:spcBef>
              <a:spcAft>
                <a:spcPct val="0"/>
              </a:spcAft>
              <a:defRPr/>
            </a:pPr>
            <a:r>
              <a:rPr lang="ar-OM" sz="1600" b="1" dirty="0">
                <a:solidFill>
                  <a:srgbClr val="333399"/>
                </a:solidFill>
                <a:latin typeface="Tahoma" pitchFamily="34" charset="0"/>
              </a:rPr>
              <a:t>الدرس المستفاد من الحادثة:</a:t>
            </a:r>
            <a:endParaRPr lang="en-US" b="1" dirty="0">
              <a:solidFill>
                <a:srgbClr val="333399"/>
              </a:solidFill>
              <a:latin typeface="Tahoma" pitchFamily="34" charset="0"/>
            </a:endParaRP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ابقِ يديك بعيدتين عن أماكن الإنحشار.</a:t>
            </a: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تدخل وأوقف العمل إذا انضم شخص جديد للفريق دون أن يكون حاضراً في اجتماع السلامة قبل العمل. </a:t>
            </a: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ضع خط التدفق على الأرض عند فحصه أو إصلاحه.</a:t>
            </a:r>
          </a:p>
        </p:txBody>
      </p:sp>
      <p:sp>
        <p:nvSpPr>
          <p:cNvPr id="27652" name="TextBox 16"/>
          <p:cNvSpPr txBox="1">
            <a:spLocks noChangeArrowheads="1"/>
          </p:cNvSpPr>
          <p:nvPr/>
        </p:nvSpPr>
        <p:spPr bwMode="auto">
          <a:xfrm>
            <a:off x="609600" y="5562144"/>
            <a:ext cx="4648200" cy="411459"/>
          </a:xfrm>
          <a:prstGeom prst="rect">
            <a:avLst/>
          </a:prstGeom>
          <a:solidFill>
            <a:srgbClr val="3333CC"/>
          </a:solidFill>
          <a:ln w="38100">
            <a:solidFill>
              <a:srgbClr val="FFFF00"/>
            </a:solidFill>
            <a:miter lim="800000"/>
            <a:headEnd/>
            <a:tailEnd/>
          </a:ln>
        </p:spPr>
        <p:txBody>
          <a:bodyPr wrap="square">
            <a:spAutoFit/>
          </a:bodyPr>
          <a:lstStyle/>
          <a:p>
            <a:pPr marL="114300" indent="-114300" algn="ctr" rtl="1" eaLnBrk="0" fontAlgn="base" hangingPunct="0">
              <a:lnSpc>
                <a:spcPct val="150000"/>
              </a:lnSpc>
              <a:spcBef>
                <a:spcPct val="0"/>
              </a:spcBef>
              <a:spcAft>
                <a:spcPct val="0"/>
              </a:spcAft>
              <a:buFont typeface="Arial" pitchFamily="34" charset="0"/>
              <a:buChar char="•"/>
              <a:defRPr/>
            </a:pPr>
            <a:r>
              <a:rPr lang="ar-OM" sz="1600" b="1" kern="1300" dirty="0">
                <a:solidFill>
                  <a:srgbClr val="FFFF00"/>
                </a:solidFill>
                <a:latin typeface="Tahoma" pitchFamily="34" charset="0"/>
                <a:ea typeface="Tahoma" pitchFamily="34" charset="0"/>
                <a:cs typeface="Tahoma" pitchFamily="34" charset="0"/>
              </a:rPr>
              <a:t>ابقِ يديك بعيدتين عن أماكن الإنحشار</a:t>
            </a:r>
          </a:p>
        </p:txBody>
      </p:sp>
      <p:sp>
        <p:nvSpPr>
          <p:cNvPr id="15" name="Rectangle 14"/>
          <p:cNvSpPr/>
          <p:nvPr/>
        </p:nvSpPr>
        <p:spPr>
          <a:xfrm>
            <a:off x="5486401" y="3733800"/>
            <a:ext cx="35052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latin typeface="Arial"/>
            </a:endParaRPr>
          </a:p>
        </p:txBody>
      </p:sp>
      <p:pic>
        <p:nvPicPr>
          <p:cNvPr id="18" name="Picture 1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38800" y="961014"/>
            <a:ext cx="3124200" cy="2544186"/>
          </a:xfrm>
          <a:prstGeom prst="rect">
            <a:avLst/>
          </a:prstGeom>
          <a:noFill/>
        </p:spPr>
      </p:pic>
      <p:sp>
        <p:nvSpPr>
          <p:cNvPr id="24" name="Text Box 6"/>
          <p:cNvSpPr txBox="1"/>
          <p:nvPr/>
        </p:nvSpPr>
        <p:spPr>
          <a:xfrm>
            <a:off x="5638800" y="2971800"/>
            <a:ext cx="3200401" cy="457200"/>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rtl="1" eaLnBrk="0" fontAlgn="base" hangingPunct="0">
              <a:lnSpc>
                <a:spcPct val="115000"/>
              </a:lnSpc>
              <a:spcAft>
                <a:spcPts val="1000"/>
              </a:spcAft>
            </a:pPr>
            <a:r>
              <a:rPr lang="ar-OM" sz="1200" b="1" dirty="0">
                <a:solidFill>
                  <a:srgbClr val="000000"/>
                </a:solidFill>
                <a:ea typeface="Calibri"/>
                <a:cs typeface="Times New Roman"/>
              </a:rPr>
              <a:t>لم يتم فك خط الدفق ووضعه على الأرض لفحص القفل المطاطي</a:t>
            </a:r>
          </a:p>
        </p:txBody>
      </p:sp>
      <p:grpSp>
        <p:nvGrpSpPr>
          <p:cNvPr id="3" name="Group 131"/>
          <p:cNvGrpSpPr>
            <a:grpSpLocks/>
          </p:cNvGrpSpPr>
          <p:nvPr/>
        </p:nvGrpSpPr>
        <p:grpSpPr bwMode="auto">
          <a:xfrm>
            <a:off x="8336180" y="1684286"/>
            <a:ext cx="335429" cy="601713"/>
            <a:chOff x="3504" y="544"/>
            <a:chExt cx="2287" cy="1855"/>
          </a:xfrm>
        </p:grpSpPr>
        <p:sp>
          <p:nvSpPr>
            <p:cNvPr id="2766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766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pic>
        <p:nvPicPr>
          <p:cNvPr id="19" name="Picture 18"/>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1" y="3759081"/>
            <a:ext cx="3428999" cy="2565519"/>
          </a:xfrm>
          <a:prstGeom prst="rect">
            <a:avLst/>
          </a:prstGeom>
          <a:noFill/>
          <a:ln w="38100">
            <a:solidFill>
              <a:srgbClr val="00B050"/>
            </a:solidFill>
          </a:ln>
        </p:spPr>
      </p:pic>
      <p:sp>
        <p:nvSpPr>
          <p:cNvPr id="23" name="Text Box 6"/>
          <p:cNvSpPr txBox="1"/>
          <p:nvPr/>
        </p:nvSpPr>
        <p:spPr>
          <a:xfrm>
            <a:off x="5638801" y="5867399"/>
            <a:ext cx="3200400" cy="381001"/>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rtl="1" eaLnBrk="0" fontAlgn="base" hangingPunct="0">
              <a:lnSpc>
                <a:spcPct val="115000"/>
              </a:lnSpc>
              <a:spcAft>
                <a:spcPts val="1000"/>
              </a:spcAft>
            </a:pPr>
            <a:r>
              <a:rPr lang="ar-OM" sz="1200" b="1" dirty="0">
                <a:solidFill>
                  <a:srgbClr val="000000"/>
                </a:solidFill>
                <a:ea typeface="Calibri"/>
                <a:cs typeface="Times New Roman"/>
              </a:rPr>
              <a:t>يتم فك خط الدفع ووضعه على الأرض لفحص القفل المطاطي</a:t>
            </a:r>
          </a:p>
        </p:txBody>
      </p:sp>
      <p:sp>
        <p:nvSpPr>
          <p:cNvPr id="27661" name="Freeform 132"/>
          <p:cNvSpPr>
            <a:spLocks/>
          </p:cNvSpPr>
          <p:nvPr/>
        </p:nvSpPr>
        <p:spPr bwMode="auto">
          <a:xfrm>
            <a:off x="8382000" y="4377415"/>
            <a:ext cx="426819" cy="49938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7" name="Rectangle 16"/>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إعلانات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2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 MSE34 for further information 		Learning No 09                                                            26/02/2015</a:t>
            </a:r>
            <a:endParaRPr lang="en-US" sz="1000" dirty="0" smtClean="0">
              <a:solidFill>
                <a:srgbClr val="000000"/>
              </a:solidFill>
              <a:latin typeface="Times New Roman"/>
              <a:cs typeface="Calibri" pitchFamily="34" charset="0"/>
            </a:endParaRPr>
          </a:p>
        </p:txBody>
      </p:sp>
      <p:pic>
        <p:nvPicPr>
          <p:cNvPr id="22" name="Picture 43"/>
          <p:cNvPicPr>
            <a:picLocks noChangeAspect="1" noChangeArrowheads="1"/>
          </p:cNvPicPr>
          <p:nvPr/>
        </p:nvPicPr>
        <p:blipFill>
          <a:blip r:embed="rId4" cstate="print"/>
          <a:srcRect/>
          <a:stretch>
            <a:fillRect/>
          </a:stretch>
        </p:blipFill>
        <p:spPr bwMode="auto">
          <a:xfrm>
            <a:off x="0" y="838200"/>
            <a:ext cx="1143000" cy="12102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219200"/>
            <a:ext cx="8351838" cy="3046988"/>
          </a:xfrm>
          <a:prstGeom prst="rect">
            <a:avLst/>
          </a:prstGeom>
          <a:noFill/>
          <a:ln w="19050">
            <a:noFill/>
            <a:miter lim="800000"/>
            <a:headEnd/>
            <a:tailEnd/>
          </a:ln>
        </p:spPr>
        <p:txBody>
          <a:bodyPr>
            <a:spAutoFit/>
          </a:bodyPr>
          <a:lstStyle/>
          <a:p>
            <a:pPr algn="just" fontAlgn="base">
              <a:spcBef>
                <a:spcPct val="50000"/>
              </a:spcBef>
              <a:spcAft>
                <a:spcPct val="0"/>
              </a:spcAft>
              <a:defRPr/>
            </a:pPr>
            <a:endParaRPr lang="en-US" sz="600" dirty="0">
              <a:solidFill>
                <a:srgbClr val="000000"/>
              </a:solidFill>
              <a:latin typeface="Arial" charset="0"/>
            </a:endParaRP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التاريخ 26/2/2015 </a:t>
            </a: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الإصابة : كسر في الإصبع</a:t>
            </a:r>
          </a:p>
          <a:p>
            <a:pPr marL="114300" lvl="1" indent="-114300" algn="r" rtl="1" eaLnBrk="0" fontAlgn="base" hangingPunct="0">
              <a:spcBef>
                <a:spcPct val="0"/>
              </a:spcBef>
              <a:spcAft>
                <a:spcPct val="0"/>
              </a:spcAft>
              <a:defRPr/>
            </a:pPr>
            <a:endParaRPr lang="en-US" sz="1200" b="1" dirty="0">
              <a:solidFill>
                <a:srgbClr val="333399"/>
              </a:solidFill>
              <a:latin typeface="Tahoma" pitchFamily="34" charset="0"/>
            </a:endParaRPr>
          </a:p>
          <a:p>
            <a:pPr marL="173038" indent="-173038" algn="r" rtl="1" fontAlgn="base">
              <a:spcBef>
                <a:spcPct val="0"/>
              </a:spcBef>
              <a:spcAft>
                <a:spcPct val="0"/>
              </a:spcAft>
              <a:defRPr/>
            </a:pPr>
            <a:endParaRPr lang="en-US" sz="600" dirty="0">
              <a:solidFill>
                <a:srgbClr val="000000"/>
              </a:solidFill>
              <a:latin typeface="Arial"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a:t>
            </a:r>
          </a:p>
          <a:p>
            <a:pPr marL="342900" indent="-342900" algn="r" rtl="1" fontAlgn="base">
              <a:spcBef>
                <a:spcPct val="0"/>
              </a:spcBef>
              <a:spcAft>
                <a:spcPct val="0"/>
              </a:spcAft>
              <a:defRPr/>
            </a:pPr>
            <a:endParaRPr lang="en-US" sz="1600" b="1" dirty="0">
              <a:solidFill>
                <a:srgbClr val="FF0000"/>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 : </a:t>
            </a:r>
            <a:endParaRPr lang="en-US" sz="1600" b="1" dirty="0">
              <a:solidFill>
                <a:srgbClr val="0000FF"/>
              </a:solidFill>
              <a:latin typeface="Tahoma" pitchFamily="34" charset="0"/>
            </a:endParaRPr>
          </a:p>
          <a:p>
            <a:pPr marL="342900" indent="-342900" algn="r" rtl="1" fontAlgn="base">
              <a:spcBef>
                <a:spcPct val="0"/>
              </a:spcBef>
              <a:spcAft>
                <a:spcPct val="0"/>
              </a:spcAft>
              <a:defRPr/>
            </a:pPr>
            <a:endParaRPr lang="en-US" sz="1600" b="1" dirty="0">
              <a:solidFill>
                <a:srgbClr val="0000FF"/>
              </a:solidFill>
              <a:latin typeface="Tahoma" pitchFamily="34" charset="0"/>
            </a:endParaRP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قمت بتحديد المخاطر إذا كانت هناك عملية أخرى في ذات الوقت؟</a:t>
            </a: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يغطي اجتماع ما قبل العمل هذه المخاطر؟ </a:t>
            </a: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لديك إجراء معين لهذه المهمة؟ </a:t>
            </a:r>
          </a:p>
          <a:p>
            <a:pPr marL="119063" indent="-119063" algn="r" rtl="1" fontAlgn="base">
              <a:spcBef>
                <a:spcPct val="0"/>
              </a:spcBef>
              <a:spcAft>
                <a:spcPct val="0"/>
              </a:spcAft>
              <a:buFontTx/>
              <a:buChar char="•"/>
              <a:defRPr/>
            </a:pPr>
            <a:endParaRPr lang="en-US" sz="1600" dirty="0">
              <a:solidFill>
                <a:srgbClr val="000000"/>
              </a:solidFill>
              <a:sym typeface="Wingdings" pitchFamily="2" charset="2"/>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		Learning No 09                                                            26/02/2015</a:t>
            </a:r>
            <a:endParaRPr lang="en-US" sz="1000" dirty="0" smtClean="0">
              <a:solidFill>
                <a:srgbClr val="000000"/>
              </a:solidFill>
              <a:latin typeface="Times New Roman"/>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9818B7D-BD25-45B1-97DC-704D18D77D0D}"/>
</file>

<file path=customXml/itemProps2.xml><?xml version="1.0" encoding="utf-8"?>
<ds:datastoreItem xmlns:ds="http://schemas.openxmlformats.org/officeDocument/2006/customXml" ds:itemID="{990A2580-14AC-45AB-8140-0CAC5FE75CAE}"/>
</file>

<file path=customXml/itemProps3.xml><?xml version="1.0" encoding="utf-8"?>
<ds:datastoreItem xmlns:ds="http://schemas.openxmlformats.org/officeDocument/2006/customXml" ds:itemID="{558853BF-764D-4792-BEC6-5345ECD613D9}"/>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1</cp:revision>
  <dcterms:created xsi:type="dcterms:W3CDTF">2015-09-27T05:21:59Z</dcterms:created>
  <dcterms:modified xsi:type="dcterms:W3CDTF">2015-09-27T05:51:14Z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