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1.xml" ContentType="application/vnd.openxmlformats-officedocument.presentationml.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0"/>
    <p:restoredTop sz="94660"/>
  </p:normalViewPr>
  <p:slideViewPr>
    <p:cSldViewPr>
      <p:cViewPr varScale="1">
        <p:scale>
          <a:sx n="85" d="100"/>
          <a:sy n="85" d="100"/>
        </p:scale>
        <p:origin x="-2021" y="-7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10" Type="http://schemas.openxmlformats.org/officeDocument/2006/relationships/customXml" Target="../customXml/item3.xml"/><Relationship Id="rId4" Type="http://schemas.openxmlformats.org/officeDocument/2006/relationships/presProps" Target="presProps.xml"/><Relationship Id="rId9" Type="http://schemas.openxmlformats.org/officeDocument/2006/relationships/customXml" Target="../customXml/item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4"/>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6" name="Rectangle 5"/>
          <p:cNvSpPr>
            <a:spLocks noGrp="1" noChangeArrowheads="1"/>
          </p:cNvSpPr>
          <p:nvPr>
            <p:ph type="ftr" sz="quarter" idx="11"/>
          </p:nvPr>
        </p:nvSpPr>
        <p:spPr/>
        <p:txBody>
          <a:bodyPr/>
          <a:lstStyle>
            <a:lvl1pPr>
              <a:defRPr/>
            </a:lvl1pPr>
          </a:lstStyle>
          <a:p>
            <a:pPr>
              <a:defRPr/>
            </a:pPr>
            <a:endParaRPr lang="en-US">
              <a:solidFill>
                <a:srgbClr val="000000"/>
              </a:solidFill>
            </a:endParaRPr>
          </a:p>
        </p:txBody>
      </p:sp>
      <p:sp>
        <p:nvSpPr>
          <p:cNvPr id="7" name="Rectangle 6"/>
          <p:cNvSpPr>
            <a:spLocks noGrp="1" noChangeArrowheads="1"/>
          </p:cNvSpPr>
          <p:nvPr>
            <p:ph type="sldNum" sz="quarter" idx="12"/>
          </p:nvPr>
        </p:nvSpPr>
        <p:spPr/>
        <p:txBody>
          <a:bodyPr/>
          <a:lstStyle>
            <a:lvl1pPr algn="ctr">
              <a:defRPr/>
            </a:lvl1pPr>
          </a:lstStyle>
          <a:p>
            <a:pPr>
              <a:defRPr/>
            </a:pPr>
            <a:fld id="{EDDD7CF8-826C-4EAD-9C4E-022CC4725672}"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smtClean="0"/>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4" name="Rectangle 5"/>
          <p:cNvSpPr>
            <a:spLocks noGrp="1" noChangeArrowheads="1"/>
          </p:cNvSpPr>
          <p:nvPr>
            <p:ph type="ftr" sz="quarter" idx="11"/>
          </p:nvPr>
        </p:nvSpPr>
        <p:spPr/>
        <p:txBody>
          <a:bodyPr/>
          <a:lstStyle>
            <a:lvl1pPr>
              <a:defRPr/>
            </a:lvl1pPr>
          </a:lstStyle>
          <a:p>
            <a:pPr>
              <a:defRPr/>
            </a:pPr>
            <a:endParaRPr lang="en-US">
              <a:solidFill>
                <a:srgbClr val="000000"/>
              </a:solidFill>
            </a:endParaRPr>
          </a:p>
        </p:txBody>
      </p:sp>
      <p:sp>
        <p:nvSpPr>
          <p:cNvPr id="5" name="Rectangle 6"/>
          <p:cNvSpPr>
            <a:spLocks noGrp="1" noChangeArrowheads="1"/>
          </p:cNvSpPr>
          <p:nvPr>
            <p:ph type="sldNum" sz="quarter" idx="12"/>
          </p:nvPr>
        </p:nvSpPr>
        <p:spPr/>
        <p:txBody>
          <a:bodyPr/>
          <a:lstStyle>
            <a:lvl1pPr algn="ctr">
              <a:defRPr/>
            </a:lvl1pPr>
          </a:lstStyle>
          <a:p>
            <a:pPr>
              <a:defRPr/>
            </a:pPr>
            <a:fld id="{5ECC799C-25FE-4C08-8A12-B3B3E526506B}"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3" name="Rectangle 5"/>
          <p:cNvSpPr>
            <a:spLocks noGrp="1" noChangeArrowheads="1"/>
          </p:cNvSpPr>
          <p:nvPr>
            <p:ph type="ftr" sz="quarter" idx="11"/>
          </p:nvPr>
        </p:nvSpPr>
        <p:spPr/>
        <p:txBody>
          <a:bodyPr/>
          <a:lstStyle>
            <a:lvl1pPr>
              <a:defRPr/>
            </a:lvl1pPr>
          </a:lstStyle>
          <a:p>
            <a:pPr>
              <a:defRPr/>
            </a:pPr>
            <a:endParaRPr lang="en-US">
              <a:solidFill>
                <a:srgbClr val="000000"/>
              </a:solidFill>
            </a:endParaRPr>
          </a:p>
        </p:txBody>
      </p:sp>
      <p:sp>
        <p:nvSpPr>
          <p:cNvPr id="4" name="Rectangle 6"/>
          <p:cNvSpPr>
            <a:spLocks noGrp="1" noChangeArrowheads="1"/>
          </p:cNvSpPr>
          <p:nvPr>
            <p:ph type="sldNum" sz="quarter" idx="12"/>
          </p:nvPr>
        </p:nvSpPr>
        <p:spPr/>
        <p:txBody>
          <a:bodyPr/>
          <a:lstStyle>
            <a:lvl1pPr algn="ctr">
              <a:defRPr/>
            </a:lvl1pPr>
          </a:lstStyle>
          <a:p>
            <a:pPr>
              <a:defRPr/>
            </a:pPr>
            <a:fld id="{44EB0343-92F4-423D-84C1-8B26F61D2401}" type="slidenum">
              <a:rPr lang="en-US">
                <a:solidFill>
                  <a:srgbClr val="000000"/>
                </a:solidFill>
              </a:rPr>
              <a:pPr>
                <a:defRPr/>
              </a:pPr>
              <a:t>‹#›</a:t>
            </a:fld>
            <a:endParaRPr lang="en-US">
              <a:solidFill>
                <a:srgbClr val="000000"/>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smtClean="0"/>
          </a:p>
        </p:txBody>
      </p:sp>
      <p:sp>
        <p:nvSpPr>
          <p:cNvPr id="4" name="Rectangle 4"/>
          <p:cNvSpPr>
            <a:spLocks noGrp="1" noChangeArrowheads="1"/>
          </p:cNvSpPr>
          <p:nvPr>
            <p:ph type="dt" sz="half" idx="10"/>
          </p:nvPr>
        </p:nvSpPr>
        <p:spPr/>
        <p:txBody>
          <a:bodyPr/>
          <a:lstStyle>
            <a:lvl1pPr>
              <a:defRPr/>
            </a:lvl1pPr>
          </a:lstStyle>
          <a:p>
            <a:pPr>
              <a:defRPr/>
            </a:pPr>
            <a:endParaRPr lang="en-US">
              <a:solidFill>
                <a:srgbClr val="000000"/>
              </a:solidFill>
            </a:endParaRPr>
          </a:p>
        </p:txBody>
      </p:sp>
      <p:sp>
        <p:nvSpPr>
          <p:cNvPr id="5" name="Rectangle 5"/>
          <p:cNvSpPr>
            <a:spLocks noGrp="1" noChangeArrowheads="1"/>
          </p:cNvSpPr>
          <p:nvPr>
            <p:ph type="ftr" sz="quarter" idx="11"/>
          </p:nvPr>
        </p:nvSpPr>
        <p:spPr/>
        <p:txBody>
          <a:bodyPr/>
          <a:lstStyle>
            <a:lvl1pPr>
              <a:defRPr/>
            </a:lvl1pPr>
          </a:lstStyle>
          <a:p>
            <a:pPr>
              <a:defRPr/>
            </a:pPr>
            <a:endParaRPr lang="en-US">
              <a:solidFill>
                <a:srgbClr val="000000"/>
              </a:solidFill>
            </a:endParaRPr>
          </a:p>
        </p:txBody>
      </p:sp>
      <p:sp>
        <p:nvSpPr>
          <p:cNvPr id="6" name="Rectangle 6"/>
          <p:cNvSpPr>
            <a:spLocks noGrp="1" noChangeArrowheads="1"/>
          </p:cNvSpPr>
          <p:nvPr>
            <p:ph type="sldNum" sz="quarter" idx="12"/>
          </p:nvPr>
        </p:nvSpPr>
        <p:spPr/>
        <p:txBody>
          <a:bodyPr/>
          <a:lstStyle>
            <a:lvl1pPr algn="ctr">
              <a:defRPr/>
            </a:lvl1pPr>
          </a:lstStyle>
          <a:p>
            <a:pPr>
              <a:defRPr/>
            </a:pPr>
            <a:fld id="{796600C4-9961-444A-8BFF-D87D7E82BF17}" type="slidenum">
              <a:rPr lang="en-US">
                <a:solidFill>
                  <a:srgbClr val="000000"/>
                </a:solidFill>
              </a:rPr>
              <a:pPr>
                <a:defRPr/>
              </a:pPr>
              <a:t>‹#›</a:t>
            </a:fld>
            <a:endParaRPr lang="en-US">
              <a:solidFill>
                <a:srgbClr val="000000"/>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eaLnBrk="0" fontAlgn="base" hangingPunct="0">
              <a:spcBef>
                <a:spcPct val="0"/>
              </a:spcBef>
              <a:spcAft>
                <a:spcPct val="0"/>
              </a:spcAft>
              <a:defRPr/>
            </a:pPr>
            <a:endParaRPr lang="en-US">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eaLnBrk="0" fontAlgn="base" hangingPunct="0">
              <a:spcBef>
                <a:spcPct val="0"/>
              </a:spcBef>
              <a:spcAft>
                <a:spcPct val="0"/>
              </a:spcAft>
              <a:defRPr/>
            </a:pPr>
            <a:endParaRPr lang="en-US">
              <a:solidFill>
                <a:srgbClr val="000000"/>
              </a:solidFill>
            </a:endParaRP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eaLnBrk="0" fontAlgn="base" hangingPunct="0">
              <a:spcBef>
                <a:spcPct val="0"/>
              </a:spcBef>
              <a:spcAft>
                <a:spcPct val="0"/>
              </a:spcAft>
              <a:defRPr/>
            </a:pPr>
            <a:fld id="{93B2CDF5-6674-432C-8BEB-FD9BC991DE45}" type="slidenum">
              <a:rPr lang="en-US">
                <a:solidFill>
                  <a:srgbClr val="000000"/>
                </a:solidFill>
              </a:rPr>
              <a:pPr eaLnBrk="0" fontAlgn="base" hangingPunct="0">
                <a:spcBef>
                  <a:spcPct val="0"/>
                </a:spcBef>
                <a:spcAft>
                  <a:spcPct val="0"/>
                </a:spcAft>
                <a:defRPr/>
              </a:pPr>
              <a:t>‹#›</a:t>
            </a:fld>
            <a:endParaRPr lang="en-US">
              <a:solidFill>
                <a:srgbClr val="000000"/>
              </a:solidFill>
            </a:endParaRPr>
          </a:p>
        </p:txBody>
      </p:sp>
      <p:sp>
        <p:nvSpPr>
          <p:cNvPr id="7" name="TextBox 6"/>
          <p:cNvSpPr txBox="1"/>
          <p:nvPr userDrawn="1"/>
        </p:nvSpPr>
        <p:spPr>
          <a:xfrm>
            <a:off x="762000" y="228600"/>
            <a:ext cx="7467600" cy="400050"/>
          </a:xfrm>
          <a:prstGeom prst="rect">
            <a:avLst/>
          </a:prstGeom>
          <a:noFill/>
        </p:spPr>
        <p:txBody>
          <a:bodyPr>
            <a:spAutoFit/>
          </a:bodyPr>
          <a:lstStyle/>
          <a:p>
            <a:pPr eaLnBrk="0" fontAlgn="base" hangingPunct="0">
              <a:spcBef>
                <a:spcPct val="0"/>
              </a:spcBef>
              <a:spcAft>
                <a:spcPct val="0"/>
              </a:spcAft>
              <a:defRPr/>
            </a:pPr>
            <a:r>
              <a:rPr lang="en-US" sz="2000" b="1" i="1" kern="0" dirty="0">
                <a:solidFill>
                  <a:srgbClr val="CCCCFF"/>
                </a:solidFill>
                <a:latin typeface="Arial"/>
                <a:cs typeface="Arial"/>
              </a:rPr>
              <a:t>Main contractor name – LTI# - Date of incident</a:t>
            </a:r>
            <a:endParaRPr lang="en-US" sz="2400" dirty="0">
              <a:solidFill>
                <a:srgbClr val="000000"/>
              </a:solidFill>
            </a:endParaRPr>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eaLnBrk="0" fontAlgn="base" hangingPunct="0">
              <a:spcBef>
                <a:spcPct val="0"/>
              </a:spcBef>
              <a:spcAft>
                <a:spcPct val="0"/>
              </a:spcAft>
              <a:defRPr/>
            </a:pPr>
            <a:endParaRPr lang="en-US" sz="2400">
              <a:solidFill>
                <a:srgbClr val="000000"/>
              </a:solidFill>
            </a:endParaRPr>
          </a:p>
        </p:txBody>
      </p:sp>
      <p:pic>
        <p:nvPicPr>
          <p:cNvPr id="1032" name="Content Placeholder 3" descr="PPT option1.jpg"/>
          <p:cNvPicPr>
            <a:picLocks noChangeAspect="1"/>
          </p:cNvPicPr>
          <p:nvPr userDrawn="1"/>
        </p:nvPicPr>
        <p:blipFill>
          <a:blip r:embed="rId6" cstate="print"/>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3.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Text Box 5"/>
          <p:cNvSpPr txBox="1">
            <a:spLocks noChangeArrowheads="1"/>
          </p:cNvSpPr>
          <p:nvPr/>
        </p:nvSpPr>
        <p:spPr bwMode="auto">
          <a:xfrm>
            <a:off x="5486400" y="808614"/>
            <a:ext cx="3429000" cy="2772786"/>
          </a:xfrm>
          <a:prstGeom prst="rect">
            <a:avLst/>
          </a:prstGeom>
          <a:noFill/>
          <a:ln w="38100">
            <a:solidFill>
              <a:srgbClr val="FF0000"/>
            </a:solidFill>
            <a:miter lim="800000"/>
            <a:headEnd/>
            <a:tailEnd/>
          </a:ln>
        </p:spPr>
        <p:txBody>
          <a:bodyPr wrap="square">
            <a:spAutoFit/>
          </a:bodyPr>
          <a:lstStyle/>
          <a:p>
            <a:pPr eaLnBrk="0" fontAlgn="base" hangingPunct="0">
              <a:spcBef>
                <a:spcPct val="50000"/>
              </a:spcBef>
              <a:spcAft>
                <a:spcPct val="0"/>
              </a:spcAft>
            </a:pPr>
            <a:endParaRPr lang="en-GB" altLang="en-US" sz="6000">
              <a:solidFill>
                <a:srgbClr val="FF0000"/>
              </a:solidFill>
              <a:sym typeface="Webdings" pitchFamily="18" charset="2"/>
            </a:endParaRPr>
          </a:p>
        </p:txBody>
      </p:sp>
      <p:sp>
        <p:nvSpPr>
          <p:cNvPr id="2" name="Rectangle 1"/>
          <p:cNvSpPr/>
          <p:nvPr/>
        </p:nvSpPr>
        <p:spPr bwMode="auto">
          <a:xfrm>
            <a:off x="5638800" y="914400"/>
            <a:ext cx="3276600" cy="2667000"/>
          </a:xfrm>
          <a:prstGeom prst="rect">
            <a:avLst/>
          </a:prstGeom>
          <a:no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400">
              <a:solidFill>
                <a:srgbClr val="000000"/>
              </a:solidFill>
            </a:endParaRPr>
          </a:p>
        </p:txBody>
      </p:sp>
      <p:sp>
        <p:nvSpPr>
          <p:cNvPr id="14339" name="Text Box 2"/>
          <p:cNvSpPr txBox="1">
            <a:spLocks noChangeArrowheads="1"/>
          </p:cNvSpPr>
          <p:nvPr/>
        </p:nvSpPr>
        <p:spPr bwMode="auto">
          <a:xfrm>
            <a:off x="152400" y="1524000"/>
            <a:ext cx="5334000" cy="3477875"/>
          </a:xfrm>
          <a:prstGeom prst="rect">
            <a:avLst/>
          </a:prstGeom>
          <a:noFill/>
          <a:ln w="19050">
            <a:noFill/>
            <a:miter lim="800000"/>
            <a:headEnd/>
            <a:tailEnd/>
          </a:ln>
        </p:spPr>
        <p:txBody>
          <a:bodyPr wrap="square">
            <a:spAutoFit/>
          </a:bodyPr>
          <a:lstStyle/>
          <a:p>
            <a:pPr marL="114300" lvl="1" indent="-114300" algn="r" rtl="1" eaLnBrk="0" fontAlgn="base" hangingPunct="0">
              <a:spcBef>
                <a:spcPct val="0"/>
              </a:spcBef>
              <a:spcAft>
                <a:spcPct val="0"/>
              </a:spcAft>
              <a:defRPr/>
            </a:pPr>
            <a:r>
              <a:rPr lang="ar-OM" sz="1200" b="1" dirty="0">
                <a:solidFill>
                  <a:srgbClr val="333399"/>
                </a:solidFill>
                <a:latin typeface="Tahoma" pitchFamily="34" charset="0"/>
              </a:rPr>
              <a:t>التاريخ 26/2/2015 </a:t>
            </a:r>
          </a:p>
          <a:p>
            <a:pPr marL="114300" lvl="1" indent="-114300" algn="r" rtl="1" eaLnBrk="0" fontAlgn="base" hangingPunct="0">
              <a:spcBef>
                <a:spcPct val="0"/>
              </a:spcBef>
              <a:spcAft>
                <a:spcPct val="0"/>
              </a:spcAft>
              <a:defRPr/>
            </a:pPr>
            <a:r>
              <a:rPr lang="ar-OM" sz="1200" b="1" dirty="0">
                <a:solidFill>
                  <a:srgbClr val="333399"/>
                </a:solidFill>
                <a:latin typeface="Tahoma" pitchFamily="34" charset="0"/>
              </a:rPr>
              <a:t>الإصابة : كسر في الإصبع </a:t>
            </a:r>
            <a:endParaRPr lang="en-US" sz="1200" b="1" dirty="0">
              <a:solidFill>
                <a:srgbClr val="333399"/>
              </a:solidFill>
              <a:latin typeface="Tahoma" pitchFamily="34" charset="0"/>
            </a:endParaRPr>
          </a:p>
          <a:p>
            <a:pPr marL="114300" indent="-114300" algn="ctr" rtl="1" eaLnBrk="0" fontAlgn="base" hangingPunct="0">
              <a:spcBef>
                <a:spcPct val="0"/>
              </a:spcBef>
              <a:spcAft>
                <a:spcPct val="0"/>
              </a:spcAft>
              <a:defRPr/>
            </a:pPr>
            <a:endParaRPr lang="en-US" sz="1400" b="1" dirty="0">
              <a:solidFill>
                <a:srgbClr val="FF0000"/>
              </a:solidFill>
              <a:latin typeface="Tahoma" pitchFamily="34" charset="0"/>
            </a:endParaRPr>
          </a:p>
          <a:p>
            <a:pPr marL="114300" indent="-114300" algn="r" rtl="1" eaLnBrk="0" fontAlgn="base" hangingPunct="0">
              <a:spcBef>
                <a:spcPct val="0"/>
              </a:spcBef>
              <a:spcAft>
                <a:spcPct val="0"/>
              </a:spcAft>
              <a:defRPr/>
            </a:pPr>
            <a:r>
              <a:rPr lang="ar-OM" sz="1600" b="1" dirty="0">
                <a:solidFill>
                  <a:srgbClr val="FF0000"/>
                </a:solidFill>
                <a:latin typeface="Tahoma" pitchFamily="34" charset="0"/>
              </a:rPr>
              <a:t>ما الذي حدث؟</a:t>
            </a:r>
            <a:endParaRPr lang="en-US" sz="1600" b="1" dirty="0">
              <a:solidFill>
                <a:srgbClr val="FF0000"/>
              </a:solidFill>
              <a:latin typeface="Tahoma" pitchFamily="34" charset="0"/>
            </a:endParaRPr>
          </a:p>
          <a:p>
            <a:pPr marL="114300" indent="-114300" algn="r" rtl="1" eaLnBrk="0" fontAlgn="base" hangingPunct="0">
              <a:spcBef>
                <a:spcPct val="0"/>
              </a:spcBef>
              <a:spcAft>
                <a:spcPct val="0"/>
              </a:spcAft>
              <a:defRPr/>
            </a:pPr>
            <a:r>
              <a:rPr lang="ar-OM" sz="1200" kern="1300" dirty="0">
                <a:solidFill>
                  <a:srgbClr val="000000"/>
                </a:solidFill>
                <a:latin typeface="Tahoma" pitchFamily="34" charset="0"/>
                <a:ea typeface="Tahoma" pitchFamily="34" charset="0"/>
                <a:cs typeface="Tahoma" pitchFamily="34" charset="0"/>
              </a:rPr>
              <a:t>    لوحظ وجود تسرب في الوصلة ما بين الأنبوب النازل من هزاز الطين الصخري وخط التدفق المرتبط بالحلمة الكروية. كان الأنبوب النازل مفكك بشكل جزئي عن خط التدفق وحاول الشخص المصاب فحص القفل المطاطي على خط التدفق بيده . في هذه اللحظة ، حدثت حركة مفاجئة على خط التدفق مما أدى إلى انحشار إصبع الإبهام  الأيمن بين الأنبوب المتدلي وخط التدفق مما أدى إلى كسر في الإصبع . </a:t>
            </a:r>
          </a:p>
          <a:p>
            <a:pPr marL="114300" indent="-114300" algn="just" rtl="1" eaLnBrk="0" fontAlgn="base" hangingPunct="0">
              <a:spcBef>
                <a:spcPct val="0"/>
              </a:spcBef>
              <a:spcAft>
                <a:spcPct val="0"/>
              </a:spcAft>
              <a:defRPr/>
            </a:pPr>
            <a:endParaRPr lang="ar-OM" sz="1200" kern="1300" dirty="0">
              <a:solidFill>
                <a:srgbClr val="000000"/>
              </a:solidFill>
              <a:latin typeface="Tahoma" pitchFamily="34" charset="0"/>
              <a:ea typeface="Tahoma" pitchFamily="34" charset="0"/>
              <a:cs typeface="Tahoma" pitchFamily="34" charset="0"/>
            </a:endParaRPr>
          </a:p>
          <a:p>
            <a:pPr marL="342900" indent="-342900" algn="r" rtl="1" fontAlgn="base">
              <a:spcBef>
                <a:spcPct val="0"/>
              </a:spcBef>
              <a:spcAft>
                <a:spcPct val="0"/>
              </a:spcAft>
              <a:defRPr/>
            </a:pPr>
            <a:endParaRPr lang="en-US" sz="600" dirty="0">
              <a:solidFill>
                <a:srgbClr val="000000"/>
              </a:solidFill>
              <a:latin typeface="Arial" charset="0"/>
            </a:endParaRPr>
          </a:p>
          <a:p>
            <a:pPr marL="114300" indent="-114300" algn="just" rtl="1" eaLnBrk="0" fontAlgn="base" hangingPunct="0">
              <a:spcBef>
                <a:spcPct val="0"/>
              </a:spcBef>
              <a:spcAft>
                <a:spcPct val="0"/>
              </a:spcAft>
              <a:defRPr/>
            </a:pPr>
            <a:r>
              <a:rPr lang="ar-OM" sz="1600" b="1" dirty="0">
                <a:solidFill>
                  <a:srgbClr val="333399"/>
                </a:solidFill>
                <a:latin typeface="Tahoma" pitchFamily="34" charset="0"/>
              </a:rPr>
              <a:t>الدرس المستفاد من الحادثة:</a:t>
            </a:r>
            <a:endParaRPr lang="en-US" b="1" dirty="0">
              <a:solidFill>
                <a:srgbClr val="333399"/>
              </a:solidFill>
              <a:latin typeface="Tahoma" pitchFamily="34" charset="0"/>
            </a:endParaRPr>
          </a:p>
          <a:p>
            <a:pPr marL="114300" indent="-114300" algn="just" rtl="1" eaLnBrk="0" fontAlgn="base" hangingPunct="0">
              <a:lnSpc>
                <a:spcPct val="150000"/>
              </a:lnSpc>
              <a:spcBef>
                <a:spcPct val="0"/>
              </a:spcBef>
              <a:spcAft>
                <a:spcPct val="0"/>
              </a:spcAft>
              <a:buFont typeface="Arial" pitchFamily="34" charset="0"/>
              <a:buChar char="•"/>
              <a:defRPr/>
            </a:pPr>
            <a:r>
              <a:rPr lang="ar-OM" sz="1200" kern="1300" dirty="0">
                <a:solidFill>
                  <a:srgbClr val="000000"/>
                </a:solidFill>
                <a:latin typeface="Tahoma" pitchFamily="34" charset="0"/>
                <a:ea typeface="Tahoma" pitchFamily="34" charset="0"/>
                <a:cs typeface="Tahoma" pitchFamily="34" charset="0"/>
              </a:rPr>
              <a:t>ابقِ يديك بعيدتين عن أماكن الإنحشار.</a:t>
            </a:r>
          </a:p>
          <a:p>
            <a:pPr marL="114300" indent="-114300" algn="just" rtl="1" eaLnBrk="0" fontAlgn="base" hangingPunct="0">
              <a:lnSpc>
                <a:spcPct val="150000"/>
              </a:lnSpc>
              <a:spcBef>
                <a:spcPct val="0"/>
              </a:spcBef>
              <a:spcAft>
                <a:spcPct val="0"/>
              </a:spcAft>
              <a:buFont typeface="Arial" pitchFamily="34" charset="0"/>
              <a:buChar char="•"/>
              <a:defRPr/>
            </a:pPr>
            <a:r>
              <a:rPr lang="ar-OM" sz="1200" kern="1300" dirty="0">
                <a:solidFill>
                  <a:srgbClr val="000000"/>
                </a:solidFill>
                <a:latin typeface="Tahoma" pitchFamily="34" charset="0"/>
                <a:ea typeface="Tahoma" pitchFamily="34" charset="0"/>
                <a:cs typeface="Tahoma" pitchFamily="34" charset="0"/>
              </a:rPr>
              <a:t>تدخل وأوقف العمل إذا انضم شخص جديد للفريق دون أن يكون حاضراً في اجتماع السلامة قبل العمل. </a:t>
            </a:r>
          </a:p>
          <a:p>
            <a:pPr marL="114300" indent="-114300" algn="just" rtl="1" eaLnBrk="0" fontAlgn="base" hangingPunct="0">
              <a:lnSpc>
                <a:spcPct val="150000"/>
              </a:lnSpc>
              <a:spcBef>
                <a:spcPct val="0"/>
              </a:spcBef>
              <a:spcAft>
                <a:spcPct val="0"/>
              </a:spcAft>
              <a:buFont typeface="Arial" pitchFamily="34" charset="0"/>
              <a:buChar char="•"/>
              <a:defRPr/>
            </a:pPr>
            <a:r>
              <a:rPr lang="ar-OM" sz="1200" kern="1300" dirty="0">
                <a:solidFill>
                  <a:srgbClr val="000000"/>
                </a:solidFill>
                <a:latin typeface="Tahoma" pitchFamily="34" charset="0"/>
                <a:ea typeface="Tahoma" pitchFamily="34" charset="0"/>
                <a:cs typeface="Tahoma" pitchFamily="34" charset="0"/>
              </a:rPr>
              <a:t>ضع خط التدفق على الأرض عند فحصه أو إصلاحه.</a:t>
            </a:r>
          </a:p>
        </p:txBody>
      </p:sp>
      <p:sp>
        <p:nvSpPr>
          <p:cNvPr id="27652" name="TextBox 16"/>
          <p:cNvSpPr txBox="1">
            <a:spLocks noChangeArrowheads="1"/>
          </p:cNvSpPr>
          <p:nvPr/>
        </p:nvSpPr>
        <p:spPr bwMode="auto">
          <a:xfrm>
            <a:off x="609600" y="5562144"/>
            <a:ext cx="4648200" cy="411459"/>
          </a:xfrm>
          <a:prstGeom prst="rect">
            <a:avLst/>
          </a:prstGeom>
          <a:solidFill>
            <a:srgbClr val="3333CC"/>
          </a:solidFill>
          <a:ln w="38100">
            <a:solidFill>
              <a:srgbClr val="FFFF00"/>
            </a:solidFill>
            <a:miter lim="800000"/>
            <a:headEnd/>
            <a:tailEnd/>
          </a:ln>
        </p:spPr>
        <p:txBody>
          <a:bodyPr wrap="square">
            <a:spAutoFit/>
          </a:bodyPr>
          <a:lstStyle/>
          <a:p>
            <a:pPr marL="114300" indent="-114300" algn="ctr" rtl="1" eaLnBrk="0" fontAlgn="base" hangingPunct="0">
              <a:lnSpc>
                <a:spcPct val="150000"/>
              </a:lnSpc>
              <a:spcBef>
                <a:spcPct val="0"/>
              </a:spcBef>
              <a:spcAft>
                <a:spcPct val="0"/>
              </a:spcAft>
              <a:buFont typeface="Arial" pitchFamily="34" charset="0"/>
              <a:buChar char="•"/>
              <a:defRPr/>
            </a:pPr>
            <a:r>
              <a:rPr lang="ar-OM" sz="1600" b="1" kern="1300" dirty="0">
                <a:solidFill>
                  <a:srgbClr val="FFFF00"/>
                </a:solidFill>
                <a:latin typeface="Tahoma" pitchFamily="34" charset="0"/>
                <a:ea typeface="Tahoma" pitchFamily="34" charset="0"/>
                <a:cs typeface="Tahoma" pitchFamily="34" charset="0"/>
              </a:rPr>
              <a:t>ابقِ يديك بعيدتين عن أماكن الإنحشار</a:t>
            </a:r>
          </a:p>
        </p:txBody>
      </p:sp>
      <p:sp>
        <p:nvSpPr>
          <p:cNvPr id="15" name="Rectangle 14"/>
          <p:cNvSpPr/>
          <p:nvPr/>
        </p:nvSpPr>
        <p:spPr>
          <a:xfrm>
            <a:off x="5486401" y="3733800"/>
            <a:ext cx="3505200" cy="2667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sz="2400" dirty="0">
              <a:solidFill>
                <a:srgbClr val="FFFFFF"/>
              </a:solidFill>
              <a:latin typeface="Arial"/>
            </a:endParaRPr>
          </a:p>
        </p:txBody>
      </p:sp>
      <p:pic>
        <p:nvPicPr>
          <p:cNvPr id="18" name="Picture 17"/>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5638800" y="961014"/>
            <a:ext cx="3124200" cy="2544186"/>
          </a:xfrm>
          <a:prstGeom prst="rect">
            <a:avLst/>
          </a:prstGeom>
          <a:noFill/>
        </p:spPr>
      </p:pic>
      <p:sp>
        <p:nvSpPr>
          <p:cNvPr id="24" name="Text Box 6"/>
          <p:cNvSpPr txBox="1"/>
          <p:nvPr/>
        </p:nvSpPr>
        <p:spPr>
          <a:xfrm>
            <a:off x="5638800" y="2971800"/>
            <a:ext cx="3200401" cy="457200"/>
          </a:xfrm>
          <a:prstGeom prst="rect">
            <a:avLst/>
          </a:prstGeom>
          <a:solidFill>
            <a:srgbClr val="FFFF00"/>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r" rtl="1" eaLnBrk="0" fontAlgn="base" hangingPunct="0">
              <a:lnSpc>
                <a:spcPct val="115000"/>
              </a:lnSpc>
              <a:spcAft>
                <a:spcPts val="1000"/>
              </a:spcAft>
            </a:pPr>
            <a:r>
              <a:rPr lang="ar-OM" sz="1200" b="1" dirty="0">
                <a:solidFill>
                  <a:srgbClr val="000000"/>
                </a:solidFill>
                <a:ea typeface="Calibri"/>
                <a:cs typeface="Times New Roman"/>
              </a:rPr>
              <a:t>لم يتم فك خط الدفق ووضعه على الأرض لفحص القفل المطاطي</a:t>
            </a:r>
          </a:p>
        </p:txBody>
      </p:sp>
      <p:grpSp>
        <p:nvGrpSpPr>
          <p:cNvPr id="3" name="Group 131"/>
          <p:cNvGrpSpPr>
            <a:grpSpLocks/>
          </p:cNvGrpSpPr>
          <p:nvPr/>
        </p:nvGrpSpPr>
        <p:grpSpPr bwMode="auto">
          <a:xfrm>
            <a:off x="8336180" y="1684286"/>
            <a:ext cx="335429" cy="601713"/>
            <a:chOff x="3504" y="544"/>
            <a:chExt cx="2287" cy="1855"/>
          </a:xfrm>
        </p:grpSpPr>
        <p:sp>
          <p:nvSpPr>
            <p:cNvPr id="27662"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27663"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pPr eaLnBrk="0" fontAlgn="base" hangingPunct="0">
                <a:spcBef>
                  <a:spcPct val="0"/>
                </a:spcBef>
                <a:spcAft>
                  <a:spcPct val="0"/>
                </a:spcAft>
              </a:pPr>
              <a:endParaRPr lang="en-US" sz="2400">
                <a:solidFill>
                  <a:srgbClr val="000000"/>
                </a:solidFill>
              </a:endParaRPr>
            </a:p>
          </p:txBody>
        </p:sp>
      </p:grpSp>
      <p:pic>
        <p:nvPicPr>
          <p:cNvPr id="19" name="Picture 18"/>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486401" y="3759081"/>
            <a:ext cx="3428999" cy="2565519"/>
          </a:xfrm>
          <a:prstGeom prst="rect">
            <a:avLst/>
          </a:prstGeom>
          <a:noFill/>
          <a:ln w="38100">
            <a:solidFill>
              <a:srgbClr val="00B050"/>
            </a:solidFill>
          </a:ln>
        </p:spPr>
      </p:pic>
      <p:sp>
        <p:nvSpPr>
          <p:cNvPr id="23" name="Text Box 6"/>
          <p:cNvSpPr txBox="1"/>
          <p:nvPr/>
        </p:nvSpPr>
        <p:spPr>
          <a:xfrm>
            <a:off x="5638801" y="5867399"/>
            <a:ext cx="3200400" cy="381001"/>
          </a:xfrm>
          <a:prstGeom prst="rect">
            <a:avLst/>
          </a:prstGeom>
          <a:solidFill>
            <a:srgbClr val="FFFF00"/>
          </a:solidFill>
          <a:ln w="6350">
            <a:solidFill>
              <a:prstClr val="black"/>
            </a:solidFill>
          </a:ln>
          <a:effectLst/>
        </p:spPr>
        <p:style>
          <a:lnRef idx="0">
            <a:schemeClr val="accent1"/>
          </a:lnRef>
          <a:fillRef idx="0">
            <a:schemeClr val="accent1"/>
          </a:fillRef>
          <a:effectRef idx="0">
            <a:schemeClr val="accent1"/>
          </a:effectRef>
          <a:fontRef idx="minor">
            <a:schemeClr val="dk1"/>
          </a:fontRef>
        </p:style>
        <p:txBody>
          <a:bodyPr rot="0" spcFirstLastPara="0" vert="horz" wrap="square" lIns="91440" tIns="45720" rIns="91440" bIns="45720" numCol="1" spcCol="0" rtlCol="0" fromWordArt="0" anchor="t" anchorCtr="0" forceAA="0" compatLnSpc="1">
            <a:prstTxWarp prst="textNoShape">
              <a:avLst/>
            </a:prstTxWarp>
            <a:noAutofit/>
          </a:bodyPr>
          <a:lstStyle/>
          <a:p>
            <a:pPr algn="r" rtl="1" eaLnBrk="0" fontAlgn="base" hangingPunct="0">
              <a:lnSpc>
                <a:spcPct val="115000"/>
              </a:lnSpc>
              <a:spcAft>
                <a:spcPts val="1000"/>
              </a:spcAft>
            </a:pPr>
            <a:r>
              <a:rPr lang="ar-OM" sz="1200" b="1" dirty="0">
                <a:solidFill>
                  <a:srgbClr val="000000"/>
                </a:solidFill>
                <a:ea typeface="Calibri"/>
                <a:cs typeface="Times New Roman"/>
              </a:rPr>
              <a:t>يتم فك خط الدفع ووضعه على الأرض لفحص القفل المطاطي</a:t>
            </a:r>
          </a:p>
        </p:txBody>
      </p:sp>
      <p:sp>
        <p:nvSpPr>
          <p:cNvPr id="27661" name="Freeform 132"/>
          <p:cNvSpPr>
            <a:spLocks/>
          </p:cNvSpPr>
          <p:nvPr/>
        </p:nvSpPr>
        <p:spPr bwMode="auto">
          <a:xfrm>
            <a:off x="8382000" y="4377415"/>
            <a:ext cx="426819" cy="499385"/>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pPr eaLnBrk="0" fontAlgn="base" hangingPunct="0">
              <a:spcBef>
                <a:spcPct val="0"/>
              </a:spcBef>
              <a:spcAft>
                <a:spcPct val="0"/>
              </a:spcAft>
            </a:pPr>
            <a:endParaRPr lang="en-US" sz="2400">
              <a:solidFill>
                <a:srgbClr val="000000"/>
              </a:solidFill>
            </a:endParaRPr>
          </a:p>
        </p:txBody>
      </p:sp>
      <p:sp>
        <p:nvSpPr>
          <p:cNvPr id="17" name="Rectangle 16"/>
          <p:cNvSpPr>
            <a:spLocks noChangeArrowheads="1"/>
          </p:cNvSpPr>
          <p:nvPr/>
        </p:nvSpPr>
        <p:spPr bwMode="auto">
          <a:xfrm>
            <a:off x="0" y="533400"/>
            <a:ext cx="9144000" cy="415498"/>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fontAlgn="auto">
              <a:spcBef>
                <a:spcPts val="0"/>
              </a:spcBef>
              <a:spcAft>
                <a:spcPts val="0"/>
              </a:spcAft>
              <a:defRPr/>
            </a:pPr>
            <a:r>
              <a:rPr lang="ar-OM" sz="1050" b="1" dirty="0">
                <a:solidFill>
                  <a:srgbClr val="000000">
                    <a:lumMod val="75000"/>
                  </a:srgbClr>
                </a:solidFill>
                <a:cs typeface="Calibri" pitchFamily="34" charset="0"/>
              </a:rPr>
              <a:t>استخدم هذا التنبيه : ناقشه في الاجتماع الصباحي وفي اجتماعات الصحة والسلامة والبيئة – وزعه على المقاولين – انشره على لوحات إعلانات الصحة والسلامة و البيئة – اجعله جزءً من البرنامج التعريفي للصحة والسلامة والبيئة </a:t>
            </a:r>
            <a:endParaRPr lang="en-US" sz="1050" b="1" dirty="0">
              <a:solidFill>
                <a:srgbClr val="000000">
                  <a:lumMod val="75000"/>
                </a:srgbClr>
              </a:solidFill>
              <a:cs typeface="Calibri" pitchFamily="34" charset="0"/>
            </a:endParaRPr>
          </a:p>
        </p:txBody>
      </p:sp>
      <p:sp>
        <p:nvSpPr>
          <p:cNvPr id="20" name="TextBox 1"/>
          <p:cNvSpPr txBox="1">
            <a:spLocks noChangeArrowheads="1"/>
          </p:cNvSpPr>
          <p:nvPr/>
        </p:nvSpPr>
        <p:spPr bwMode="auto">
          <a:xfrm>
            <a:off x="0" y="-51375"/>
            <a:ext cx="9144000" cy="584775"/>
          </a:xfrm>
          <a:prstGeom prst="rect">
            <a:avLst/>
          </a:prstGeom>
          <a:noFill/>
          <a:ln>
            <a:noFill/>
          </a:ln>
          <a:extLst/>
        </p:spPr>
        <p:txBody>
          <a:bodyPr wrap="square" anchor="ctr">
            <a:spAutoFit/>
          </a:bodyPr>
          <a:lstStyle>
            <a:lvl1pPr>
              <a:defRPr sz="2400">
                <a:solidFill>
                  <a:schemeClr val="tx1"/>
                </a:solidFill>
                <a:latin typeface="Times New Roman" pitchFamily="18" charset="0"/>
                <a:cs typeface="Arial" charset="0"/>
              </a:defRPr>
            </a:lvl1pPr>
            <a:lvl2pPr marL="742950" indent="-285750">
              <a:defRPr sz="2400">
                <a:solidFill>
                  <a:schemeClr val="tx1"/>
                </a:solidFill>
                <a:latin typeface="Times New Roman" pitchFamily="18" charset="0"/>
                <a:cs typeface="Arial" charset="0"/>
              </a:defRPr>
            </a:lvl2pPr>
            <a:lvl3pPr marL="1143000" indent="-228600">
              <a:defRPr sz="2400">
                <a:solidFill>
                  <a:schemeClr val="tx1"/>
                </a:solidFill>
                <a:latin typeface="Times New Roman" pitchFamily="18" charset="0"/>
                <a:cs typeface="Arial" charset="0"/>
              </a:defRPr>
            </a:lvl3pPr>
            <a:lvl4pPr marL="1600200" indent="-228600">
              <a:defRPr sz="2400">
                <a:solidFill>
                  <a:schemeClr val="tx1"/>
                </a:solidFill>
                <a:latin typeface="Times New Roman" pitchFamily="18" charset="0"/>
                <a:cs typeface="Arial" charset="0"/>
              </a:defRPr>
            </a:lvl4pPr>
            <a:lvl5pPr marL="2057400" indent="-228600">
              <a:defRPr sz="2400">
                <a:solidFill>
                  <a:schemeClr val="tx1"/>
                </a:solidFill>
                <a:latin typeface="Times New Roman" pitchFamily="18" charset="0"/>
                <a:cs typeface="Arial" charset="0"/>
              </a:defRPr>
            </a:lvl5pPr>
            <a:lvl6pPr marL="2514600" indent="-228600" eaLnBrk="0" fontAlgn="base" hangingPunct="0">
              <a:spcBef>
                <a:spcPct val="0"/>
              </a:spcBef>
              <a:spcAft>
                <a:spcPct val="0"/>
              </a:spcAft>
              <a:defRPr sz="2400">
                <a:solidFill>
                  <a:schemeClr val="tx1"/>
                </a:solidFill>
                <a:latin typeface="Times New Roman" pitchFamily="18" charset="0"/>
                <a:cs typeface="Arial" charset="0"/>
              </a:defRPr>
            </a:lvl6pPr>
            <a:lvl7pPr marL="2971800" indent="-228600" eaLnBrk="0" fontAlgn="base" hangingPunct="0">
              <a:spcBef>
                <a:spcPct val="0"/>
              </a:spcBef>
              <a:spcAft>
                <a:spcPct val="0"/>
              </a:spcAft>
              <a:defRPr sz="2400">
                <a:solidFill>
                  <a:schemeClr val="tx1"/>
                </a:solidFill>
                <a:latin typeface="Times New Roman" pitchFamily="18" charset="0"/>
                <a:cs typeface="Arial" charset="0"/>
              </a:defRPr>
            </a:lvl7pPr>
            <a:lvl8pPr marL="3429000" indent="-228600" eaLnBrk="0" fontAlgn="base" hangingPunct="0">
              <a:spcBef>
                <a:spcPct val="0"/>
              </a:spcBef>
              <a:spcAft>
                <a:spcPct val="0"/>
              </a:spcAft>
              <a:defRPr sz="2400">
                <a:solidFill>
                  <a:schemeClr val="tx1"/>
                </a:solidFill>
                <a:latin typeface="Times New Roman" pitchFamily="18" charset="0"/>
                <a:cs typeface="Arial" charset="0"/>
              </a:defRPr>
            </a:lvl8pPr>
            <a:lvl9pPr marL="3886200" indent="-228600" eaLnBrk="0" fontAlgn="base" hangingPunct="0">
              <a:spcBef>
                <a:spcPct val="0"/>
              </a:spcBef>
              <a:spcAft>
                <a:spcPct val="0"/>
              </a:spcAft>
              <a:defRPr sz="2400">
                <a:solidFill>
                  <a:schemeClr val="tx1"/>
                </a:solidFill>
                <a:latin typeface="Times New Roman" pitchFamily="18" charset="0"/>
                <a:cs typeface="Arial" charset="0"/>
              </a:defRPr>
            </a:lvl9pPr>
          </a:lstStyle>
          <a:p>
            <a:pPr algn="ctr" eaLnBrk="0" fontAlgn="base" hangingPunct="0">
              <a:spcBef>
                <a:spcPct val="0"/>
              </a:spcBef>
              <a:spcAft>
                <a:spcPct val="0"/>
              </a:spcAft>
            </a:pPr>
            <a:r>
              <a:rPr lang="ar-OM" sz="3200" b="1" dirty="0">
                <a:solidFill>
                  <a:srgbClr val="0000FF"/>
                </a:solidFill>
              </a:rPr>
              <a:t>نصائح السلامة من شركة تنمية نفط عمان </a:t>
            </a:r>
            <a:endParaRPr lang="en-GB" sz="3200" b="1" dirty="0">
              <a:solidFill>
                <a:srgbClr val="0000FF"/>
              </a:solidFill>
            </a:endParaRPr>
          </a:p>
        </p:txBody>
      </p:sp>
      <p:sp>
        <p:nvSpPr>
          <p:cNvPr id="21"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fontAlgn="auto">
              <a:spcBef>
                <a:spcPts val="0"/>
              </a:spcBef>
              <a:spcAft>
                <a:spcPts val="0"/>
              </a:spcAft>
              <a:defRPr/>
            </a:pPr>
            <a:r>
              <a:rPr lang="en-US" sz="1000" dirty="0" smtClean="0">
                <a:solidFill>
                  <a:srgbClr val="000000"/>
                </a:solidFill>
                <a:cs typeface="Calibri" pitchFamily="34" charset="0"/>
              </a:rPr>
              <a:t>Contact MSE34 for further information 		Learning No 09                                                            26/02/2015</a:t>
            </a:r>
            <a:endParaRPr lang="en-US" sz="1000" dirty="0" smtClean="0">
              <a:solidFill>
                <a:srgbClr val="000000"/>
              </a:solidFill>
              <a:latin typeface="Times New Roman"/>
              <a:cs typeface="Calibri" pitchFamily="34" charset="0"/>
            </a:endParaRPr>
          </a:p>
        </p:txBody>
      </p:sp>
      <p:pic>
        <p:nvPicPr>
          <p:cNvPr id="22" name="Picture 43"/>
          <p:cNvPicPr>
            <a:picLocks noChangeAspect="1" noChangeArrowheads="1"/>
          </p:cNvPicPr>
          <p:nvPr/>
        </p:nvPicPr>
        <p:blipFill>
          <a:blip r:embed="rId4" cstate="print"/>
          <a:srcRect/>
          <a:stretch>
            <a:fillRect/>
          </a:stretch>
        </p:blipFill>
        <p:spPr bwMode="auto">
          <a:xfrm>
            <a:off x="0" y="838200"/>
            <a:ext cx="1143000" cy="121023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304800" y="1219200"/>
            <a:ext cx="8351838" cy="3046988"/>
          </a:xfrm>
          <a:prstGeom prst="rect">
            <a:avLst/>
          </a:prstGeom>
          <a:noFill/>
          <a:ln w="19050">
            <a:noFill/>
            <a:miter lim="800000"/>
            <a:headEnd/>
            <a:tailEnd/>
          </a:ln>
        </p:spPr>
        <p:txBody>
          <a:bodyPr>
            <a:spAutoFit/>
          </a:bodyPr>
          <a:lstStyle/>
          <a:p>
            <a:pPr algn="just" fontAlgn="base">
              <a:spcBef>
                <a:spcPct val="50000"/>
              </a:spcBef>
              <a:spcAft>
                <a:spcPct val="0"/>
              </a:spcAft>
              <a:defRPr/>
            </a:pPr>
            <a:endParaRPr lang="en-US" sz="600" dirty="0">
              <a:solidFill>
                <a:srgbClr val="000000"/>
              </a:solidFill>
              <a:latin typeface="Arial" charset="0"/>
            </a:endParaRPr>
          </a:p>
          <a:p>
            <a:pPr marL="114300" lvl="1" indent="-114300" algn="r" rtl="1" eaLnBrk="0" fontAlgn="base" hangingPunct="0">
              <a:spcBef>
                <a:spcPct val="0"/>
              </a:spcBef>
              <a:spcAft>
                <a:spcPct val="0"/>
              </a:spcAft>
              <a:defRPr/>
            </a:pPr>
            <a:r>
              <a:rPr lang="ar-OM" sz="1200" b="1" dirty="0">
                <a:solidFill>
                  <a:srgbClr val="333399"/>
                </a:solidFill>
                <a:latin typeface="Tahoma" pitchFamily="34" charset="0"/>
              </a:rPr>
              <a:t>التاريخ 26/2/2015 </a:t>
            </a:r>
          </a:p>
          <a:p>
            <a:pPr marL="114300" lvl="1" indent="-114300" algn="r" rtl="1" eaLnBrk="0" fontAlgn="base" hangingPunct="0">
              <a:spcBef>
                <a:spcPct val="0"/>
              </a:spcBef>
              <a:spcAft>
                <a:spcPct val="0"/>
              </a:spcAft>
              <a:defRPr/>
            </a:pPr>
            <a:r>
              <a:rPr lang="ar-OM" sz="1200" b="1" dirty="0">
                <a:solidFill>
                  <a:srgbClr val="333399"/>
                </a:solidFill>
                <a:latin typeface="Tahoma" pitchFamily="34" charset="0"/>
              </a:rPr>
              <a:t>الإصابة : كسر في الإصبع</a:t>
            </a:r>
          </a:p>
          <a:p>
            <a:pPr marL="114300" lvl="1" indent="-114300" algn="r" rtl="1" eaLnBrk="0" fontAlgn="base" hangingPunct="0">
              <a:spcBef>
                <a:spcPct val="0"/>
              </a:spcBef>
              <a:spcAft>
                <a:spcPct val="0"/>
              </a:spcAft>
              <a:defRPr/>
            </a:pPr>
            <a:endParaRPr lang="en-US" sz="1200" b="1" dirty="0">
              <a:solidFill>
                <a:srgbClr val="333399"/>
              </a:solidFill>
              <a:latin typeface="Tahoma" pitchFamily="34" charset="0"/>
            </a:endParaRPr>
          </a:p>
          <a:p>
            <a:pPr marL="173038" indent="-173038" algn="r" rtl="1" fontAlgn="base">
              <a:spcBef>
                <a:spcPct val="0"/>
              </a:spcBef>
              <a:spcAft>
                <a:spcPct val="0"/>
              </a:spcAft>
              <a:defRPr/>
            </a:pPr>
            <a:endParaRPr lang="en-US" sz="600" dirty="0">
              <a:solidFill>
                <a:srgbClr val="000000"/>
              </a:solidFill>
              <a:latin typeface="Arial" charset="0"/>
            </a:endParaRPr>
          </a:p>
          <a:p>
            <a:pPr algn="r" rtl="1" fontAlgn="base">
              <a:spcBef>
                <a:spcPct val="0"/>
              </a:spcBef>
              <a:spcAft>
                <a:spcPct val="0"/>
              </a:spcAft>
            </a:pPr>
            <a:r>
              <a:rPr lang="ar-OM" sz="1600" b="1" dirty="0">
                <a:solidFill>
                  <a:srgbClr val="FF0000"/>
                </a:solidFill>
              </a:rPr>
              <a:t>كدرس مستفاد من هذه الحادثة ولضمان التطوير المستمر فإن على مديري العقود مراجعة عملية إدارة المخاطر والتأثيرات الخاصة بالصحة والسلامة والبيئة مقابل الأسئلة الواردة أدناه:</a:t>
            </a:r>
          </a:p>
          <a:p>
            <a:pPr marL="342900" indent="-342900" algn="r" rtl="1" fontAlgn="base">
              <a:spcBef>
                <a:spcPct val="0"/>
              </a:spcBef>
              <a:spcAft>
                <a:spcPct val="0"/>
              </a:spcAft>
              <a:defRPr/>
            </a:pPr>
            <a:endParaRPr lang="en-US" sz="1600" b="1" dirty="0">
              <a:solidFill>
                <a:srgbClr val="FF0000"/>
              </a:solidFill>
              <a:latin typeface="Tahoma" pitchFamily="34" charset="0"/>
            </a:endParaRPr>
          </a:p>
          <a:p>
            <a:pPr marL="342900" indent="-342900" algn="r" rtl="1" fontAlgn="base">
              <a:spcBef>
                <a:spcPct val="0"/>
              </a:spcBef>
              <a:spcAft>
                <a:spcPct val="0"/>
              </a:spcAft>
              <a:defRPr/>
            </a:pPr>
            <a:r>
              <a:rPr lang="ar-OM" sz="1600" b="1" dirty="0">
                <a:solidFill>
                  <a:srgbClr val="0000FF"/>
                </a:solidFill>
                <a:latin typeface="Tahoma" pitchFamily="34" charset="0"/>
              </a:rPr>
              <a:t>تأكد مما يلي : </a:t>
            </a:r>
            <a:endParaRPr lang="en-US" sz="1600" b="1" dirty="0">
              <a:solidFill>
                <a:srgbClr val="0000FF"/>
              </a:solidFill>
              <a:latin typeface="Tahoma" pitchFamily="34" charset="0"/>
            </a:endParaRPr>
          </a:p>
          <a:p>
            <a:pPr marL="342900" indent="-342900" algn="r" rtl="1" fontAlgn="base">
              <a:spcBef>
                <a:spcPct val="0"/>
              </a:spcBef>
              <a:spcAft>
                <a:spcPct val="0"/>
              </a:spcAft>
              <a:defRPr/>
            </a:pPr>
            <a:endParaRPr lang="en-US" sz="1600" b="1" dirty="0">
              <a:solidFill>
                <a:srgbClr val="0000FF"/>
              </a:solidFill>
              <a:latin typeface="Tahoma" pitchFamily="34" charset="0"/>
            </a:endParaRPr>
          </a:p>
          <a:p>
            <a:pPr marL="119063" indent="-119063" algn="r" rtl="1" fontAlgn="base">
              <a:spcBef>
                <a:spcPct val="0"/>
              </a:spcBef>
              <a:spcAft>
                <a:spcPct val="0"/>
              </a:spcAft>
              <a:buFontTx/>
              <a:buChar char="•"/>
              <a:defRPr/>
            </a:pPr>
            <a:r>
              <a:rPr lang="ar-OM" sz="1600" dirty="0">
                <a:solidFill>
                  <a:srgbClr val="000000"/>
                </a:solidFill>
                <a:latin typeface="Tahoma" pitchFamily="34" charset="0"/>
                <a:ea typeface="Tahoma" pitchFamily="34" charset="0"/>
                <a:cs typeface="Tahoma" pitchFamily="34" charset="0"/>
                <a:sym typeface="Wingdings" pitchFamily="2" charset="2"/>
              </a:rPr>
              <a:t>هل قمت بتحديد المخاطر إذا كانت هناك عملية أخرى في ذات الوقت؟</a:t>
            </a:r>
          </a:p>
          <a:p>
            <a:pPr marL="119063" indent="-119063" algn="r" rtl="1" fontAlgn="base">
              <a:spcBef>
                <a:spcPct val="0"/>
              </a:spcBef>
              <a:spcAft>
                <a:spcPct val="0"/>
              </a:spcAft>
              <a:buFontTx/>
              <a:buChar char="•"/>
              <a:defRPr/>
            </a:pPr>
            <a:r>
              <a:rPr lang="ar-OM" sz="1600" dirty="0">
                <a:solidFill>
                  <a:srgbClr val="000000"/>
                </a:solidFill>
                <a:latin typeface="Tahoma" pitchFamily="34" charset="0"/>
                <a:ea typeface="Tahoma" pitchFamily="34" charset="0"/>
                <a:cs typeface="Tahoma" pitchFamily="34" charset="0"/>
                <a:sym typeface="Wingdings" pitchFamily="2" charset="2"/>
              </a:rPr>
              <a:t>هل يغطي اجتماع ما قبل العمل هذه المخاطر؟ </a:t>
            </a:r>
          </a:p>
          <a:p>
            <a:pPr marL="119063" indent="-119063" algn="r" rtl="1" fontAlgn="base">
              <a:spcBef>
                <a:spcPct val="0"/>
              </a:spcBef>
              <a:spcAft>
                <a:spcPct val="0"/>
              </a:spcAft>
              <a:buFontTx/>
              <a:buChar char="•"/>
              <a:defRPr/>
            </a:pPr>
            <a:r>
              <a:rPr lang="ar-OM" sz="1600" dirty="0">
                <a:solidFill>
                  <a:srgbClr val="000000"/>
                </a:solidFill>
                <a:latin typeface="Tahoma" pitchFamily="34" charset="0"/>
                <a:ea typeface="Tahoma" pitchFamily="34" charset="0"/>
                <a:cs typeface="Tahoma" pitchFamily="34" charset="0"/>
                <a:sym typeface="Wingdings" pitchFamily="2" charset="2"/>
              </a:rPr>
              <a:t>هل لديك إجراء معين لهذه المهمة؟ </a:t>
            </a:r>
          </a:p>
          <a:p>
            <a:pPr marL="119063" indent="-119063" algn="r" rtl="1" fontAlgn="base">
              <a:spcBef>
                <a:spcPct val="0"/>
              </a:spcBef>
              <a:spcAft>
                <a:spcPct val="0"/>
              </a:spcAft>
              <a:buFontTx/>
              <a:buChar char="•"/>
              <a:defRPr/>
            </a:pPr>
            <a:endParaRPr lang="en-US" sz="1600" dirty="0">
              <a:solidFill>
                <a:srgbClr val="000000"/>
              </a:solidFill>
              <a:sym typeface="Wingdings" pitchFamily="2" charset="2"/>
            </a:endParaRPr>
          </a:p>
        </p:txBody>
      </p:sp>
      <p:sp>
        <p:nvSpPr>
          <p:cNvPr id="9"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fontAlgn="auto">
              <a:spcBef>
                <a:spcPts val="0"/>
              </a:spcBef>
              <a:spcAft>
                <a:spcPts val="0"/>
              </a:spcAft>
              <a:defRPr/>
            </a:pPr>
            <a:r>
              <a:rPr lang="en-US" sz="1000" dirty="0" smtClean="0">
                <a:solidFill>
                  <a:srgbClr val="000000"/>
                </a:solidFill>
                <a:cs typeface="Calibri" pitchFamily="34" charset="0"/>
              </a:rPr>
              <a:t>		Learning No 09                                                            26/02/2015</a:t>
            </a:r>
            <a:endParaRPr lang="en-US" sz="1000" dirty="0" smtClean="0">
              <a:solidFill>
                <a:srgbClr val="000000"/>
              </a:solidFill>
              <a:latin typeface="Times New Roman"/>
              <a:cs typeface="Calibri" pitchFamily="34" charset="0"/>
            </a:endParaRPr>
          </a:p>
        </p:txBody>
      </p:sp>
      <p:sp>
        <p:nvSpPr>
          <p:cNvPr id="10" name="Rectangle 9"/>
          <p:cNvSpPr>
            <a:spLocks noChangeArrowheads="1"/>
          </p:cNvSpPr>
          <p:nvPr/>
        </p:nvSpPr>
        <p:spPr bwMode="auto">
          <a:xfrm>
            <a:off x="0" y="533400"/>
            <a:ext cx="9144000" cy="254000"/>
          </a:xfrm>
          <a:prstGeom prst="rect">
            <a:avLst/>
          </a:prstGeom>
          <a:solidFill>
            <a:schemeClr val="bg1">
              <a:lumMod val="85000"/>
            </a:schemeClr>
          </a:solidFill>
          <a:ln w="9525">
            <a:solidFill>
              <a:schemeClr val="tx1"/>
            </a:solidFill>
            <a:miter lim="800000"/>
            <a:headEnd/>
            <a:tailEnd/>
          </a:ln>
        </p:spPr>
        <p:txBody>
          <a:bodyPr>
            <a:spAutoFit/>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algn="ctr" fontAlgn="auto">
              <a:spcBef>
                <a:spcPts val="0"/>
              </a:spcBef>
              <a:spcAft>
                <a:spcPts val="0"/>
              </a:spcAft>
              <a:defRPr/>
            </a:pPr>
            <a:r>
              <a:rPr lang="ar-OM" sz="1050" b="1" dirty="0" smtClean="0">
                <a:solidFill>
                  <a:srgbClr val="000000">
                    <a:lumMod val="75000"/>
                  </a:srgbClr>
                </a:solidFill>
                <a:cs typeface="Calibri" pitchFamily="34" charset="0"/>
              </a:rPr>
              <a:t>استخدم هذا التنبيه – وزعه على المقاولين – انشره على لوحات إعلانات الصحة والسلامة والبيئة </a:t>
            </a:r>
            <a:endParaRPr lang="en-US" sz="1050" b="1" dirty="0">
              <a:solidFill>
                <a:srgbClr val="000000">
                  <a:lumMod val="75000"/>
                </a:srgbClr>
              </a:solidFill>
              <a:cs typeface="Calibri" pitchFamily="34" charset="0"/>
            </a:endParaRPr>
          </a:p>
        </p:txBody>
      </p:sp>
      <p:sp>
        <p:nvSpPr>
          <p:cNvPr id="11" name="Text Box 12"/>
          <p:cNvSpPr txBox="1">
            <a:spLocks noChangeArrowheads="1"/>
          </p:cNvSpPr>
          <p:nvPr/>
        </p:nvSpPr>
        <p:spPr bwMode="auto">
          <a:xfrm>
            <a:off x="0" y="0"/>
            <a:ext cx="9144000" cy="584775"/>
          </a:xfrm>
          <a:prstGeom prst="rect">
            <a:avLst/>
          </a:prstGeom>
          <a:noFill/>
          <a:ln w="9525">
            <a:noFill/>
            <a:miter lim="800000"/>
            <a:headEnd/>
            <a:tailEnd/>
          </a:ln>
        </p:spPr>
        <p:txBody>
          <a:bodyPr wrap="square">
            <a:spAutoFit/>
          </a:bodyPr>
          <a:lstStyle/>
          <a:p>
            <a:pPr algn="ctr" eaLnBrk="0" fontAlgn="base" hangingPunct="0">
              <a:spcBef>
                <a:spcPct val="0"/>
              </a:spcBef>
              <a:spcAft>
                <a:spcPct val="0"/>
              </a:spcAft>
              <a:defRPr/>
            </a:pPr>
            <a:r>
              <a:rPr lang="ar-OM" sz="3200" b="1" dirty="0">
                <a:solidFill>
                  <a:srgbClr val="0000FF"/>
                </a:solidFill>
              </a:rPr>
              <a:t>إدارة المعارف </a:t>
            </a:r>
            <a:endParaRPr lang="en-GB" sz="3200" dirty="0">
              <a:solidFill>
                <a:srgbClr val="000000"/>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Arabic 1</Language>
    <DocId xmlns="4880e4f8-4b7d-4bdd-91e3-e10d47036eca">18998</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C9818B7D-BD25-45B1-97DC-704D18D77D0D}"/>
</file>

<file path=customXml/itemProps2.xml><?xml version="1.0" encoding="utf-8"?>
<ds:datastoreItem xmlns:ds="http://schemas.openxmlformats.org/officeDocument/2006/customXml" ds:itemID="{990A2580-14AC-45AB-8140-0CAC5FE75CAE}"/>
</file>

<file path=customXml/itemProps3.xml><?xml version="1.0" encoding="utf-8"?>
<ds:datastoreItem xmlns:ds="http://schemas.openxmlformats.org/officeDocument/2006/customXml" ds:itemID="{558853BF-764D-4792-BEC6-5345ECD613D9}"/>
</file>

<file path=docProps/app.xml><?xml version="1.0" encoding="utf-8"?>
<Properties xmlns="http://schemas.openxmlformats.org/officeDocument/2006/extended-properties" xmlns:vt="http://schemas.openxmlformats.org/officeDocument/2006/docPropsVTypes">
  <TotalTime>0</TotalTime>
  <Words>277</Words>
  <Application>Microsoft Office PowerPoint</Application>
  <PresentationFormat>On-screen Show (4:3)</PresentationFormat>
  <Paragraphs>32</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Default Design</vt:lpstr>
      <vt:lpstr>Slide 1</vt:lpstr>
      <vt:lpstr>Slide 2</vt:lpstr>
    </vt:vector>
  </TitlesOfParts>
  <Company>PDO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mu93647</dc:creator>
  <cp:lastModifiedBy>mu93647</cp:lastModifiedBy>
  <cp:revision>1</cp:revision>
  <dcterms:created xsi:type="dcterms:W3CDTF">2015-09-27T05:21:59Z</dcterms:created>
  <dcterms:modified xsi:type="dcterms:W3CDTF">2015-09-27T05:51:14Z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