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8" r:id="rId2"/>
    <p:sldId id="29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875" indent="-285721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884" indent="-22857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037" indent="-22857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190" indent="-22857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344" indent="-228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497" indent="-228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651" indent="-228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803" indent="-228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DFACF4-848C-4345-8843-54B3659453C7}" type="slidenum">
              <a:rPr lang="en-US" sz="1200"/>
              <a:pPr/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6678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1384" y="1355703"/>
            <a:ext cx="2537960" cy="2149497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1427470"/>
            <a:ext cx="5410200" cy="36471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Date:23.06.2015</a:t>
            </a:r>
          </a:p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LTI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Amputated fingers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	</a:t>
            </a:r>
            <a:r>
              <a:rPr lang="en-US" altLang="en-US" sz="1400" dirty="0" smtClean="0">
                <a:latin typeface="+mj-lt"/>
              </a:rPr>
              <a:t>During </a:t>
            </a:r>
            <a:r>
              <a:rPr lang="en-US" altLang="en-US" sz="1400" dirty="0">
                <a:latin typeface="+mj-lt"/>
              </a:rPr>
              <a:t>the process of </a:t>
            </a:r>
            <a:r>
              <a:rPr lang="en-US" altLang="en-US" sz="1400" dirty="0" smtClean="0">
                <a:latin typeface="+mj-lt"/>
              </a:rPr>
              <a:t>installing a </a:t>
            </a:r>
            <a:r>
              <a:rPr lang="en-US" altLang="en-US" sz="1400" dirty="0">
                <a:latin typeface="+mj-lt"/>
              </a:rPr>
              <a:t>snatch </a:t>
            </a:r>
            <a:r>
              <a:rPr lang="en-US" altLang="en-US" sz="1400" dirty="0" smtClean="0">
                <a:latin typeface="+mj-lt"/>
              </a:rPr>
              <a:t>pulley, the </a:t>
            </a:r>
            <a:r>
              <a:rPr lang="en-US" altLang="en-US" sz="1400" dirty="0">
                <a:latin typeface="+mj-lt"/>
              </a:rPr>
              <a:t>cable slipped from the cable clamp </a:t>
            </a:r>
            <a:r>
              <a:rPr lang="en-US" altLang="en-US" sz="1400" dirty="0" smtClean="0">
                <a:latin typeface="+mj-lt"/>
              </a:rPr>
              <a:t>trapping the employee’s hand between the CSES (cable side entry sub) and the cable resulting in the amputation of two fingers.  </a:t>
            </a:r>
            <a:endParaRPr lang="en-US" altLang="en-US" sz="14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 marL="114300" indent="-114300" algn="just">
              <a:defRPr/>
            </a:pPr>
            <a:endParaRPr lang="en-US" sz="1400" dirty="0">
              <a:latin typeface="Arial" charset="0"/>
              <a:cs typeface="Tahoma" pitchFamily="34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Follow the standard </a:t>
            </a:r>
            <a:r>
              <a:rPr lang="en-US" altLang="en-US" sz="1400" dirty="0">
                <a:latin typeface="+mj-lt"/>
              </a:rPr>
              <a:t>work instruction </a:t>
            </a:r>
            <a:r>
              <a:rPr lang="en-US" altLang="en-US" sz="1400" dirty="0" smtClean="0">
                <a:latin typeface="+mj-lt"/>
              </a:rPr>
              <a:t>procedures for all tasks. (</a:t>
            </a:r>
            <a:r>
              <a:rPr lang="en-US" altLang="en-US" sz="1400" dirty="0">
                <a:latin typeface="+mj-lt"/>
              </a:rPr>
              <a:t>P</a:t>
            </a:r>
            <a:r>
              <a:rPr lang="en-US" altLang="en-US" sz="1400" dirty="0" smtClean="0">
                <a:latin typeface="+mj-lt"/>
              </a:rPr>
              <a:t>roper installation of cable clamp and performing of pull </a:t>
            </a:r>
            <a:r>
              <a:rPr lang="en-US" altLang="en-US" sz="1400" dirty="0">
                <a:latin typeface="+mj-lt"/>
              </a:rPr>
              <a:t>test) </a:t>
            </a:r>
            <a:endParaRPr lang="en-US" altLang="en-US" sz="1400" dirty="0" smtClean="0">
              <a:latin typeface="+mj-lt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latin typeface="+mj-lt"/>
              </a:rPr>
              <a:t>Perform a detailed risk </a:t>
            </a:r>
            <a:r>
              <a:rPr lang="en-US" altLang="en-US" sz="1400" dirty="0" smtClean="0">
                <a:latin typeface="+mj-lt"/>
              </a:rPr>
              <a:t>analysis based </a:t>
            </a:r>
            <a:r>
              <a:rPr lang="en-US" altLang="en-US" sz="1400" dirty="0">
                <a:latin typeface="+mj-lt"/>
              </a:rPr>
              <a:t>on rig floor </a:t>
            </a:r>
            <a:r>
              <a:rPr lang="en-US" altLang="en-US" sz="1400" dirty="0" smtClean="0">
                <a:latin typeface="+mj-lt"/>
              </a:rPr>
              <a:t>setup.</a:t>
            </a:r>
            <a:r>
              <a:rPr lang="en-US" altLang="en-US" sz="1400" dirty="0">
                <a:latin typeface="+mj-lt"/>
              </a:rPr>
              <a:t/>
            </a:r>
            <a:br>
              <a:rPr lang="en-US" altLang="en-US" sz="1400" dirty="0">
                <a:latin typeface="+mj-lt"/>
              </a:rPr>
            </a:br>
            <a:endParaRPr lang="en-US" altLang="en-US" sz="1400" dirty="0" smtClean="0">
              <a:latin typeface="+mj-lt"/>
            </a:endParaRPr>
          </a:p>
        </p:txBody>
      </p:sp>
      <p:sp>
        <p:nvSpPr>
          <p:cNvPr id="26635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56388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cable clamp is installed correctly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7010400" y="2019300"/>
            <a:ext cx="1835942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7008813" y="2105025"/>
            <a:ext cx="1835942" cy="1047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324600" y="838200"/>
            <a:ext cx="2514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Incorrect installation 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Two halves are not parallel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0800" y="5943600"/>
            <a:ext cx="2438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339933"/>
                </a:solidFill>
                <a:latin typeface="Arial Narrow" panose="020B0606020202030204" pitchFamily="34" charset="0"/>
              </a:rPr>
              <a:t>Correct clamp installation</a:t>
            </a:r>
            <a:endParaRPr lang="en-US" sz="1400" dirty="0">
              <a:solidFill>
                <a:srgbClr val="339933"/>
              </a:solidFill>
              <a:latin typeface="Arial Narrow" panose="020B0606020202030204" pitchFamily="34" charset="0"/>
            </a:endParaRPr>
          </a:p>
        </p:txBody>
      </p:sp>
      <p:pic>
        <p:nvPicPr>
          <p:cNvPr id="18" name="Picture 17" descr="Trapped Fing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838200"/>
            <a:ext cx="1236547" cy="1219200"/>
          </a:xfrm>
          <a:prstGeom prst="rect">
            <a:avLst/>
          </a:prstGeom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32                                                                                   23/06/2015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2438400" cy="23615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1"/>
          <p:cNvGrpSpPr>
            <a:grpSpLocks/>
          </p:cNvGrpSpPr>
          <p:nvPr/>
        </p:nvGrpSpPr>
        <p:grpSpPr bwMode="auto">
          <a:xfrm>
            <a:off x="8610600" y="2895600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Freeform 132"/>
          <p:cNvSpPr>
            <a:spLocks/>
          </p:cNvSpPr>
          <p:nvPr/>
        </p:nvSpPr>
        <p:spPr bwMode="auto">
          <a:xfrm>
            <a:off x="82296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12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579364"/>
            <a:ext cx="8439150" cy="20621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 Narrow" pitchFamily="34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below:        </a:t>
            </a:r>
          </a:p>
          <a:p>
            <a:pPr marL="342900" indent="-342900" eaLnBrk="1" hangingPunct="1">
              <a:defRPr/>
            </a:pPr>
            <a:endParaRPr lang="en-US" sz="1800" dirty="0">
              <a:solidFill>
                <a:srgbClr val="000000"/>
              </a:solidFill>
              <a:latin typeface="Arial Narrow" pitchFamily="3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 your </a:t>
            </a:r>
            <a:r>
              <a:rPr lang="en-US" altLang="en-US" sz="1600" dirty="0">
                <a:latin typeface="+mj-lt"/>
                <a:sym typeface="Wingdings" pitchFamily="2" charset="2"/>
              </a:rPr>
              <a:t>employees follow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the Standard Work Instructions?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Are your </a:t>
            </a:r>
            <a:r>
              <a:rPr lang="en-US" altLang="en-US" sz="1600" dirty="0">
                <a:latin typeface="+mj-lt"/>
                <a:sym typeface="Wingdings" pitchFamily="2" charset="2"/>
              </a:rPr>
              <a:t>supervisors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competent </a:t>
            </a:r>
            <a:r>
              <a:rPr lang="en-US" altLang="en-US" sz="1600" dirty="0">
                <a:latin typeface="+mj-lt"/>
                <a:sym typeface="Wingdings" pitchFamily="2" charset="2"/>
              </a:rPr>
              <a:t>in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conducting risk assessment?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your supervisors understand and apply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MOC process when required?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Do your supervisors get involved during critical tasks of the operations?    </a:t>
            </a: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228600" y="917575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Date:23.06.2015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Amputated fingers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32                                                   23/06/2015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33089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19079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B65C3B5-C8E7-447B-AFEB-B2E496892769}"/>
</file>

<file path=customXml/itemProps2.xml><?xml version="1.0" encoding="utf-8"?>
<ds:datastoreItem xmlns:ds="http://schemas.openxmlformats.org/officeDocument/2006/customXml" ds:itemID="{276C36F7-1A04-4BFE-85FF-7DCB7E11BF4F}"/>
</file>

<file path=customXml/itemProps3.xml><?xml version="1.0" encoding="utf-8"?>
<ds:datastoreItem xmlns:ds="http://schemas.openxmlformats.org/officeDocument/2006/customXml" ds:itemID="{DAAA2B12-4863-483F-8A58-163F3A742C4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2767</TotalTime>
  <Words>140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243</cp:revision>
  <dcterms:created xsi:type="dcterms:W3CDTF">2001-05-03T06:07:08Z</dcterms:created>
  <dcterms:modified xsi:type="dcterms:W3CDTF">2015-09-29T09:53:05Z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