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84" r:id="rId1"/>
  </p:sldMasterIdLst>
  <p:notesMasterIdLst>
    <p:notesMasterId r:id="rId4"/>
  </p:notesMasterIdLst>
  <p:handoutMasterIdLst>
    <p:handoutMasterId r:id="rId5"/>
  </p:handoutMasterIdLst>
  <p:sldIdLst>
    <p:sldId id="300" r:id="rId2"/>
    <p:sldId id="301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38BA85"/>
    <a:srgbClr val="9A85D7"/>
    <a:srgbClr val="5DD5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85" d="100"/>
          <a:sy n="85" d="100"/>
        </p:scale>
        <p:origin x="-2021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2C5A89C-F310-4B09-BFF9-9AE7E973013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0C7E593-5981-4A10-A638-46ED3433BB8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AD50E16A-905D-42E3-971F-5E1D17E4E367}" type="slidenum">
              <a:rPr lang="en-US" altLang="en-US" sz="1200" smtClean="0"/>
              <a:pPr/>
              <a:t>1</a:t>
            </a:fld>
            <a:endParaRPr lang="en-US" altLang="en-US" sz="1200" dirty="0" smtClean="0"/>
          </a:p>
        </p:txBody>
      </p:sp>
    </p:spTree>
    <p:extLst>
      <p:ext uri="{BB962C8B-B14F-4D97-AF65-F5344CB8AC3E}">
        <p14:creationId xmlns="" xmlns:p14="http://schemas.microsoft.com/office/powerpoint/2010/main" val="26325315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7EA033-B27A-4896-9F8B-D0E4CB801239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275590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EDDD7CF8-826C-4EAD-9C4E-022CC47256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796600C4-9961-444A-8BFF-D87D7E82BF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CC799C-25FE-4C08-8A12-B3B3E526506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EB0343-92F4-423D-84C1-8B26F61D240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  <p:sp>
        <p:nvSpPr>
          <p:cNvPr id="14" name="TextBox 13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15" name="Rectangle 14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6" name="Content Placeholder 3" descr="PPT option1.jpg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  <p:sldLayoutId id="2147483779" r:id="rId12"/>
    <p:sldLayoutId id="2147483782" r:id="rId13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03987" y="943768"/>
            <a:ext cx="2536825" cy="2327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228600" y="1596747"/>
            <a:ext cx="6127750" cy="375487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ctr">
              <a:defRPr/>
            </a:pPr>
            <a:r>
              <a:rPr lang="en-GB" sz="16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 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05.08.2015</a:t>
            </a:r>
          </a:p>
          <a:p>
            <a:pPr marL="114300" indent="-114300" algn="ctr">
              <a:defRPr/>
            </a:pP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       LTI: Amputated finger </a:t>
            </a:r>
          </a:p>
          <a:p>
            <a:pPr marL="114300" indent="-114300" algn="ctr">
              <a:defRPr/>
            </a:pPr>
            <a:endParaRPr lang="en-US" sz="1600" b="1" dirty="0" smtClean="0">
              <a:solidFill>
                <a:srgbClr val="333399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What happened?</a:t>
            </a:r>
            <a:endParaRPr lang="en-US" sz="1600" b="1" dirty="0" smtClean="0">
              <a:solidFill>
                <a:srgbClr val="333399"/>
              </a:solidFill>
              <a:latin typeface="Calibri" panose="020F0502020204030204" pitchFamily="34" charset="0"/>
            </a:endParaRPr>
          </a:p>
          <a:p>
            <a:pPr algn="just">
              <a:defRPr/>
            </a:pPr>
            <a:r>
              <a:rPr lang="en-US" altLang="en-US" sz="1400" dirty="0" smtClean="0">
                <a:latin typeface="+mj-lt"/>
              </a:rPr>
              <a:t>In </a:t>
            </a:r>
            <a:r>
              <a:rPr lang="en-US" altLang="en-US" sz="1400" dirty="0">
                <a:latin typeface="+mj-lt"/>
              </a:rPr>
              <a:t>the process of </a:t>
            </a:r>
            <a:r>
              <a:rPr lang="en-US" altLang="en-US" sz="1400" dirty="0" smtClean="0">
                <a:latin typeface="+mj-lt"/>
              </a:rPr>
              <a:t>fitting </a:t>
            </a:r>
            <a:r>
              <a:rPr lang="en-US" altLang="en-US" sz="1400" dirty="0">
                <a:latin typeface="+mj-lt"/>
              </a:rPr>
              <a:t>the Polymer into the junk cover, </a:t>
            </a:r>
            <a:r>
              <a:rPr lang="en-US" altLang="en-US" sz="1400" dirty="0" smtClean="0">
                <a:latin typeface="+mj-lt"/>
              </a:rPr>
              <a:t>an engineer loosened </a:t>
            </a:r>
            <a:r>
              <a:rPr lang="en-US" altLang="en-US" sz="1400" dirty="0">
                <a:latin typeface="+mj-lt"/>
              </a:rPr>
              <a:t>the </a:t>
            </a:r>
            <a:r>
              <a:rPr lang="en-US" altLang="en-US" sz="1400" dirty="0" smtClean="0">
                <a:latin typeface="+mj-lt"/>
              </a:rPr>
              <a:t>screws </a:t>
            </a:r>
            <a:r>
              <a:rPr lang="en-US" altLang="en-US" sz="1400" dirty="0">
                <a:latin typeface="+mj-lt"/>
              </a:rPr>
              <a:t>from </a:t>
            </a:r>
            <a:r>
              <a:rPr lang="en-US" altLang="en-US" sz="1400" dirty="0" smtClean="0">
                <a:latin typeface="+mj-lt"/>
              </a:rPr>
              <a:t>the junk </a:t>
            </a:r>
            <a:r>
              <a:rPr lang="en-US" altLang="en-US" sz="1400" dirty="0">
                <a:latin typeface="+mj-lt"/>
              </a:rPr>
              <a:t>cover and </a:t>
            </a:r>
            <a:r>
              <a:rPr lang="en-US" altLang="en-US" sz="1400" dirty="0" smtClean="0">
                <a:latin typeface="+mj-lt"/>
              </a:rPr>
              <a:t>secured </a:t>
            </a:r>
            <a:r>
              <a:rPr lang="en-US" altLang="en-US" sz="1400" dirty="0">
                <a:latin typeface="+mj-lt"/>
              </a:rPr>
              <a:t>it with </a:t>
            </a:r>
            <a:r>
              <a:rPr lang="en-US" altLang="en-US" sz="1400" dirty="0" smtClean="0">
                <a:latin typeface="+mj-lt"/>
              </a:rPr>
              <a:t>only 1 screw.  Once the fitting of the Polymer was complete, </a:t>
            </a:r>
            <a:r>
              <a:rPr lang="en-US" altLang="en-US" sz="1400" dirty="0">
                <a:latin typeface="+mj-lt"/>
              </a:rPr>
              <a:t>he observed one of the </a:t>
            </a:r>
            <a:r>
              <a:rPr lang="en-US" altLang="en-US" sz="1400" dirty="0" smtClean="0">
                <a:latin typeface="+mj-lt"/>
              </a:rPr>
              <a:t>crew with </a:t>
            </a:r>
            <a:r>
              <a:rPr lang="en-US" altLang="en-US" sz="1400" dirty="0">
                <a:latin typeface="+mj-lt"/>
              </a:rPr>
              <a:t>his </a:t>
            </a:r>
            <a:r>
              <a:rPr lang="en-US" altLang="en-US" sz="1400" dirty="0" smtClean="0">
                <a:latin typeface="+mj-lt"/>
              </a:rPr>
              <a:t>fingers </a:t>
            </a:r>
            <a:r>
              <a:rPr lang="en-US" altLang="en-US" sz="1400" dirty="0">
                <a:latin typeface="+mj-lt"/>
              </a:rPr>
              <a:t>in a pinch point area </a:t>
            </a:r>
            <a:r>
              <a:rPr lang="en-US" altLang="en-US" sz="1400" dirty="0" smtClean="0">
                <a:latin typeface="+mj-lt"/>
              </a:rPr>
              <a:t>(between </a:t>
            </a:r>
            <a:r>
              <a:rPr lang="en-US" altLang="en-US" sz="1400" dirty="0">
                <a:latin typeface="+mj-lt"/>
              </a:rPr>
              <a:t>the </a:t>
            </a:r>
            <a:r>
              <a:rPr lang="en-US" altLang="en-US" sz="1400" dirty="0" smtClean="0">
                <a:latin typeface="+mj-lt"/>
              </a:rPr>
              <a:t>hanger &amp; </a:t>
            </a:r>
            <a:r>
              <a:rPr lang="en-US" altLang="en-US" sz="1400" dirty="0">
                <a:latin typeface="+mj-lt"/>
              </a:rPr>
              <a:t>j</a:t>
            </a:r>
            <a:r>
              <a:rPr lang="en-US" altLang="en-US" sz="1400" dirty="0" smtClean="0">
                <a:latin typeface="+mj-lt"/>
              </a:rPr>
              <a:t>unk </a:t>
            </a:r>
            <a:r>
              <a:rPr lang="en-US" altLang="en-US" sz="1400" dirty="0">
                <a:latin typeface="+mj-lt"/>
              </a:rPr>
              <a:t>cover), he decided to intervene and show him the hazard associated with pinch points. </a:t>
            </a:r>
            <a:r>
              <a:rPr lang="en-US" altLang="en-US" sz="1400" dirty="0" smtClean="0">
                <a:latin typeface="+mj-lt"/>
              </a:rPr>
              <a:t> While </a:t>
            </a:r>
            <a:r>
              <a:rPr lang="en-US" altLang="en-US" sz="1400" dirty="0">
                <a:latin typeface="+mj-lt"/>
              </a:rPr>
              <a:t>doing so junk cover dropped and </a:t>
            </a:r>
            <a:r>
              <a:rPr lang="en-US" altLang="en-US" sz="1400" dirty="0" smtClean="0">
                <a:latin typeface="+mj-lt"/>
              </a:rPr>
              <a:t>struck the engineers </a:t>
            </a:r>
            <a:r>
              <a:rPr lang="en-US" altLang="en-US" sz="1400" dirty="0">
                <a:latin typeface="+mj-lt"/>
              </a:rPr>
              <a:t>left hand little finger. </a:t>
            </a:r>
          </a:p>
          <a:p>
            <a:pPr>
              <a:defRPr/>
            </a:pPr>
            <a:endParaRPr lang="en-US" sz="1600" dirty="0"/>
          </a:p>
          <a:p>
            <a:pPr marL="114300" indent="-114300" algn="just">
              <a:defRPr/>
            </a:pPr>
            <a:r>
              <a:rPr lang="en-US" sz="1600" b="1" dirty="0" smtClean="0">
                <a:solidFill>
                  <a:srgbClr val="333399"/>
                </a:solidFill>
                <a:latin typeface="Calibri" panose="020F0502020204030204" pitchFamily="34" charset="0"/>
              </a:rPr>
              <a:t>Your </a:t>
            </a:r>
            <a:r>
              <a:rPr lang="en-US" sz="1600" b="1" dirty="0">
                <a:solidFill>
                  <a:srgbClr val="333399"/>
                </a:solidFill>
                <a:latin typeface="Calibri" panose="020F0502020204030204" pitchFamily="34" charset="0"/>
              </a:rPr>
              <a:t>learning from this incident</a:t>
            </a:r>
            <a:r>
              <a:rPr lang="en-US" sz="1600" b="1" dirty="0" smtClean="0">
                <a:solidFill>
                  <a:srgbClr val="333399"/>
                </a:solidFill>
                <a:latin typeface="Calibri" panose="020F0502020204030204" pitchFamily="34" charset="0"/>
              </a:rPr>
              <a:t>.</a:t>
            </a:r>
          </a:p>
          <a:p>
            <a:pPr marL="114300" indent="-114300" algn="just">
              <a:defRPr/>
            </a:pPr>
            <a:endParaRPr lang="en-US" sz="1600" b="1" dirty="0" smtClean="0">
              <a:solidFill>
                <a:srgbClr val="333399"/>
              </a:solidFill>
              <a:latin typeface="Calibri" panose="020F0502020204030204" pitchFamily="34" charset="0"/>
            </a:endParaRPr>
          </a:p>
          <a:p>
            <a:pPr marL="285750" lvl="0" indent="-285750" algn="just">
              <a:buFont typeface="Arial" pitchFamily="34" charset="0"/>
              <a:buChar char="•"/>
              <a:defRPr/>
            </a:pPr>
            <a:r>
              <a:rPr lang="en-US" sz="1400" dirty="0" smtClean="0">
                <a:latin typeface="+mj-lt"/>
                <a:cs typeface="Tahoma" pitchFamily="34" charset="0"/>
              </a:rPr>
              <a:t>Identify </a:t>
            </a:r>
            <a:r>
              <a:rPr lang="en-US" sz="1400" dirty="0">
                <a:latin typeface="+mj-lt"/>
                <a:cs typeface="Tahoma" pitchFamily="34" charset="0"/>
              </a:rPr>
              <a:t>the </a:t>
            </a:r>
            <a:r>
              <a:rPr lang="en-US" sz="1400" dirty="0" smtClean="0">
                <a:latin typeface="+mj-lt"/>
                <a:cs typeface="Tahoma" pitchFamily="34" charset="0"/>
              </a:rPr>
              <a:t>hazards of work area before starting the task</a:t>
            </a:r>
          </a:p>
          <a:p>
            <a:pPr marL="285750" indent="-285750" algn="just">
              <a:buFont typeface="Arial" pitchFamily="34" charset="0"/>
              <a:buChar char="•"/>
              <a:defRPr/>
            </a:pPr>
            <a:r>
              <a:rPr lang="en-US" sz="1400" dirty="0" smtClean="0">
                <a:latin typeface="+mj-lt"/>
                <a:cs typeface="Tahoma" pitchFamily="34" charset="0"/>
              </a:rPr>
              <a:t>Never </a:t>
            </a:r>
            <a:r>
              <a:rPr lang="en-US" sz="1400" dirty="0">
                <a:latin typeface="+mj-lt"/>
                <a:cs typeface="Tahoma" pitchFamily="34" charset="0"/>
              </a:rPr>
              <a:t>place your </a:t>
            </a:r>
            <a:r>
              <a:rPr lang="en-US" sz="1400" dirty="0" smtClean="0">
                <a:latin typeface="+mj-lt"/>
                <a:cs typeface="Tahoma" pitchFamily="34" charset="0"/>
              </a:rPr>
              <a:t>hands &amp; fingers at pinch points</a:t>
            </a:r>
          </a:p>
          <a:p>
            <a:pPr marL="285750" indent="-285750" algn="just">
              <a:buFont typeface="Arial" pitchFamily="34" charset="0"/>
              <a:buChar char="•"/>
              <a:defRPr/>
            </a:pPr>
            <a:r>
              <a:rPr lang="en-US" altLang="en-US" sz="1400" dirty="0">
                <a:latin typeface="+mj-lt"/>
                <a:cs typeface="Tahoma" pitchFamily="34" charset="0"/>
              </a:rPr>
              <a:t>Always include </a:t>
            </a:r>
            <a:r>
              <a:rPr lang="en-US" altLang="en-US" sz="1400" dirty="0" smtClean="0">
                <a:latin typeface="+mj-lt"/>
                <a:cs typeface="Tahoma" pitchFamily="34" charset="0"/>
              </a:rPr>
              <a:t>hands </a:t>
            </a:r>
            <a:r>
              <a:rPr lang="en-US" altLang="en-US" sz="1400" dirty="0">
                <a:latin typeface="+mj-lt"/>
                <a:cs typeface="Tahoma" pitchFamily="34" charset="0"/>
              </a:rPr>
              <a:t>&amp; fingers </a:t>
            </a:r>
            <a:r>
              <a:rPr lang="en-US" altLang="en-US" sz="1400" dirty="0" smtClean="0">
                <a:latin typeface="+mj-lt"/>
                <a:cs typeface="Tahoma" pitchFamily="34" charset="0"/>
              </a:rPr>
              <a:t>in </a:t>
            </a:r>
            <a:r>
              <a:rPr lang="en-US" altLang="en-US" sz="1400" dirty="0">
                <a:latin typeface="+mj-lt"/>
                <a:cs typeface="Tahoma" pitchFamily="34" charset="0"/>
              </a:rPr>
              <a:t>TBT meeting</a:t>
            </a:r>
            <a:r>
              <a:rPr lang="en-US" altLang="en-US" sz="1400" dirty="0" smtClean="0">
                <a:latin typeface="+mj-lt"/>
                <a:cs typeface="Tahoma" pitchFamily="34" charset="0"/>
              </a:rPr>
              <a:t>.</a:t>
            </a:r>
            <a:endParaRPr lang="en-US" altLang="en-US" sz="1400" dirty="0">
              <a:latin typeface="+mj-lt"/>
              <a:cs typeface="Tahoma" pitchFamily="34" charset="0"/>
            </a:endParaRPr>
          </a:p>
        </p:txBody>
      </p:sp>
      <p:sp>
        <p:nvSpPr>
          <p:cNvPr id="2" name="TextBox 16"/>
          <p:cNvSpPr txBox="1">
            <a:spLocks noChangeArrowheads="1"/>
          </p:cNvSpPr>
          <p:nvPr/>
        </p:nvSpPr>
        <p:spPr bwMode="auto">
          <a:xfrm>
            <a:off x="304800" y="5469539"/>
            <a:ext cx="5486400" cy="480131"/>
          </a:xfrm>
          <a:prstGeom prst="rect">
            <a:avLst/>
          </a:prstGeom>
          <a:solidFill>
            <a:srgbClr val="3333CC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  <a:buSzPct val="90000"/>
              <a:tabLst>
                <a:tab pos="287338" algn="l"/>
              </a:tabLst>
              <a:defRPr/>
            </a:pPr>
            <a:r>
              <a:rPr lang="en-US" altLang="en-US" sz="1400" b="1" kern="1300" dirty="0" smtClean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Don’t Put yourself at risk while you are demonstrating the hazard to others</a:t>
            </a:r>
            <a:endParaRPr lang="en-US" altLang="en-US" sz="1400" b="1" kern="1300" dirty="0">
              <a:solidFill>
                <a:srgbClr val="FFFF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3" name="Group 131"/>
          <p:cNvGrpSpPr>
            <a:grpSpLocks/>
          </p:cNvGrpSpPr>
          <p:nvPr/>
        </p:nvGrpSpPr>
        <p:grpSpPr bwMode="auto">
          <a:xfrm>
            <a:off x="8556624" y="1066800"/>
            <a:ext cx="434975" cy="685800"/>
            <a:chOff x="3504" y="544"/>
            <a:chExt cx="2287" cy="1855"/>
          </a:xfrm>
        </p:grpSpPr>
        <p:sp>
          <p:nvSpPr>
            <p:cNvPr id="10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0" y="5334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Use this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Advice: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Discuss in Tool Box Talks and HSE Meetings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 Distribute to contractors  Post on HSE Notice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Boards</a:t>
            </a:r>
            <a:endParaRPr lang="en-US" sz="1050" b="1" dirty="0">
              <a:solidFill>
                <a:schemeClr val="tx2">
                  <a:lumMod val="75000"/>
                </a:schemeClr>
              </a:solidFill>
              <a:cs typeface="Calibri" pitchFamily="34" charset="0"/>
            </a:endParaRPr>
          </a:p>
        </p:txBody>
      </p:sp>
      <p:sp>
        <p:nvSpPr>
          <p:cNvPr id="15" name="TextBox 1"/>
          <p:cNvSpPr txBox="1">
            <a:spLocks noChangeArrowheads="1"/>
          </p:cNvSpPr>
          <p:nvPr/>
        </p:nvSpPr>
        <p:spPr bwMode="auto">
          <a:xfrm>
            <a:off x="0" y="-51375"/>
            <a:ext cx="9144000" cy="58477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/>
            <a:r>
              <a:rPr lang="en-GB" sz="3200" b="1" dirty="0" smtClean="0">
                <a:solidFill>
                  <a:srgbClr val="0000FF"/>
                </a:solidFill>
              </a:rPr>
              <a:t>PDO Safety Advice</a:t>
            </a: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 smtClean="0">
                <a:cs typeface="Calibri" pitchFamily="34" charset="0"/>
              </a:rPr>
              <a:t>Contact MSE34 for further information 	                                        Learning No 33                                                                                  05/08/2015</a:t>
            </a:r>
            <a:endParaRPr lang="en-US" sz="1000" b="0" dirty="0" smtClean="0">
              <a:latin typeface="+mn-lt"/>
              <a:cs typeface="Calibri" pitchFamily="34" charset="0"/>
            </a:endParaRPr>
          </a:p>
        </p:txBody>
      </p:sp>
      <p:pic>
        <p:nvPicPr>
          <p:cNvPr id="18" name="Picture 17" descr="SQASHED Fingers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4504" y="835799"/>
            <a:ext cx="1371600" cy="1526401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3986" y="3279921"/>
            <a:ext cx="2536825" cy="3115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Freeform 132"/>
          <p:cNvSpPr>
            <a:spLocks/>
          </p:cNvSpPr>
          <p:nvPr/>
        </p:nvSpPr>
        <p:spPr bwMode="auto">
          <a:xfrm>
            <a:off x="8458200" y="3429000"/>
            <a:ext cx="609600" cy="5334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56446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23850" y="1657052"/>
            <a:ext cx="8351838" cy="249299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As 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managers are to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</a:t>
            </a:r>
            <a:r>
              <a:rPr lang="en-US" sz="1600" b="1" dirty="0" smtClean="0">
                <a:solidFill>
                  <a:srgbClr val="0000FF"/>
                </a:solidFill>
                <a:latin typeface="Tahoma" pitchFamily="34" charset="0"/>
              </a:rPr>
              <a:t>:</a:t>
            </a:r>
          </a:p>
          <a:p>
            <a:pPr marL="342900" indent="-342900" eaLnBrk="1" hangingPunct="1">
              <a:defRPr/>
            </a:pPr>
            <a:endParaRPr lang="en-US" altLang="en-US" sz="1600" dirty="0">
              <a:latin typeface="+mj-lt"/>
              <a:sym typeface="Wingdings" pitchFamily="2" charset="2"/>
            </a:endParaRPr>
          </a:p>
          <a:p>
            <a:pPr marL="119063" indent="-119063" eaLnBrk="1" hangingPunct="1">
              <a:buFontTx/>
              <a:buChar char="•"/>
              <a:defRPr/>
            </a:pPr>
            <a:r>
              <a:rPr lang="en-US" altLang="en-US" sz="1600" dirty="0" smtClean="0">
                <a:latin typeface="+mj-lt"/>
                <a:sym typeface="Wingdings" pitchFamily="2" charset="2"/>
              </a:rPr>
              <a:t>Does JSA include securing method of junk cover?</a:t>
            </a:r>
          </a:p>
          <a:p>
            <a:pPr marL="119063" indent="-119063" eaLnBrk="1" hangingPunct="1">
              <a:buFontTx/>
              <a:buChar char="•"/>
              <a:defRPr/>
            </a:pPr>
            <a:r>
              <a:rPr lang="en-US" altLang="en-US" sz="1600" dirty="0" smtClean="0">
                <a:latin typeface="+mj-lt"/>
                <a:sym typeface="Wingdings" pitchFamily="2" charset="2"/>
              </a:rPr>
              <a:t>Does your company have a specific procedure for running liner hanger ?</a:t>
            </a:r>
          </a:p>
          <a:p>
            <a:pPr marL="119063" indent="-119063" eaLnBrk="1" hangingPunct="1">
              <a:buFontTx/>
              <a:buChar char="•"/>
              <a:defRPr/>
            </a:pPr>
            <a:r>
              <a:rPr lang="en-US" altLang="en-US" sz="1600" dirty="0" smtClean="0">
                <a:latin typeface="+mj-lt"/>
                <a:sym typeface="Wingdings" pitchFamily="2" charset="2"/>
              </a:rPr>
              <a:t>Do your TBT’s cover hands and fingers related hazards?</a:t>
            </a:r>
          </a:p>
          <a:p>
            <a:pPr marL="119063" indent="-119063" eaLnBrk="1" hangingPunct="1">
              <a:buFontTx/>
              <a:buChar char="•"/>
              <a:defRPr/>
            </a:pPr>
            <a:endParaRPr lang="en-US" altLang="en-US" sz="1600" dirty="0" smtClean="0">
              <a:latin typeface="+mj-lt"/>
              <a:sym typeface="Wingdings" pitchFamily="2" charset="2"/>
            </a:endParaRPr>
          </a:p>
        </p:txBody>
      </p:sp>
      <p:sp>
        <p:nvSpPr>
          <p:cNvPr id="29700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848600" y="6324600"/>
            <a:ext cx="1905000" cy="45720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A68BDD7-165A-4102-ACA2-F7C90855206F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 smtClean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5334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Distribute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to contractors  Post on HSE Notice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Boards</a:t>
            </a:r>
            <a:endParaRPr lang="en-US" sz="1050" b="1" dirty="0">
              <a:solidFill>
                <a:schemeClr val="tx2">
                  <a:lumMod val="75000"/>
                </a:schemeClr>
              </a:solidFill>
              <a:cs typeface="Calibri" pitchFamily="34" charset="0"/>
            </a:endParaRPr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200" b="1" dirty="0" smtClean="0">
                <a:solidFill>
                  <a:srgbClr val="0000FF"/>
                </a:solidFill>
              </a:rPr>
              <a:t>Management learning's</a:t>
            </a:r>
            <a:endParaRPr lang="en-GB" sz="3200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 smtClean="0">
                <a:cs typeface="Calibri" pitchFamily="34" charset="0"/>
              </a:rPr>
              <a:t>Contact MSE34 for further information 	                                        Learning No 33                                                                                  05/08/2015</a:t>
            </a:r>
            <a:endParaRPr lang="en-US" sz="1000" b="0" dirty="0" smtClean="0">
              <a:latin typeface="+mn-lt"/>
              <a:cs typeface="Calibri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1066800"/>
            <a:ext cx="3276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indent="-114300">
              <a:defRPr/>
            </a:pPr>
            <a:r>
              <a:rPr lang="en-GB" sz="1400" b="1" dirty="0" smtClean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</a:rPr>
              <a:t> 05.08.2015</a:t>
            </a:r>
          </a:p>
          <a:p>
            <a:pPr marL="114300" indent="-114300">
              <a:defRPr/>
            </a:pP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</a:rPr>
              <a:t> LTI: Amputated finger </a:t>
            </a:r>
          </a:p>
        </p:txBody>
      </p:sp>
    </p:spTree>
    <p:extLst>
      <p:ext uri="{BB962C8B-B14F-4D97-AF65-F5344CB8AC3E}">
        <p14:creationId xmlns="" xmlns:p14="http://schemas.microsoft.com/office/powerpoint/2010/main" val="2014091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19080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AF6107CF-CFAA-4DF7-A7F3-3ACB3E44E98C}"/>
</file>

<file path=customXml/itemProps2.xml><?xml version="1.0" encoding="utf-8"?>
<ds:datastoreItem xmlns:ds="http://schemas.openxmlformats.org/officeDocument/2006/customXml" ds:itemID="{0E41C54D-70CF-455C-BEB6-DC8FFC61276C}"/>
</file>

<file path=customXml/itemProps3.xml><?xml version="1.0" encoding="utf-8"?>
<ds:datastoreItem xmlns:ds="http://schemas.openxmlformats.org/officeDocument/2006/customXml" ds:itemID="{F442971F-4249-499E-A7BC-D443DF4AECFB}"/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2785</TotalTime>
  <Words>264</Words>
  <Application>Microsoft Office PowerPoint</Application>
  <PresentationFormat>On-screen Show (4:3)</PresentationFormat>
  <Paragraphs>33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Flow</vt:lpstr>
      <vt:lpstr>Slide 1</vt:lpstr>
      <vt:lpstr>Slide 2</vt:lpstr>
    </vt:vector>
  </TitlesOfParts>
  <Company>Shell Information Services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mu93647</cp:lastModifiedBy>
  <cp:revision>242</cp:revision>
  <dcterms:created xsi:type="dcterms:W3CDTF">2001-05-03T06:07:08Z</dcterms:created>
  <dcterms:modified xsi:type="dcterms:W3CDTF">2015-09-29T09:56:03Z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