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Layouts/slideLayout1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1.xml" ContentType="application/vnd.openxmlformats-officedocument.theme+xml"/>
  <Override PartName="/ppt/theme/theme3.xml" ContentType="application/vnd.openxmlformats-officedocument.them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84" r:id="rId1"/>
  </p:sldMasterIdLst>
  <p:notesMasterIdLst>
    <p:notesMasterId r:id="rId4"/>
  </p:notesMasterIdLst>
  <p:handoutMasterIdLst>
    <p:handoutMasterId r:id="rId5"/>
  </p:handoutMasterIdLst>
  <p:sldIdLst>
    <p:sldId id="302" r:id="rId2"/>
    <p:sldId id="303" r:id="rId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CC"/>
    <a:srgbClr val="38BA85"/>
    <a:srgbClr val="9A85D7"/>
    <a:srgbClr val="5DD5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85" d="100"/>
          <a:sy n="85" d="100"/>
        </p:scale>
        <p:origin x="-2021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08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handoutMaster" Target="handoutMasters/handoutMaster1.xml"/><Relationship Id="rId10" Type="http://schemas.openxmlformats.org/officeDocument/2006/relationships/customXml" Target="../customXml/item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2C5A89C-F310-4B09-BFF9-9AE7E973013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0C7E593-5981-4A10-A638-46ED3433BB8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B2CDF5-6674-432C-8BEB-FD9BC991DE4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B2CDF5-6674-432C-8BEB-FD9BC991DE4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B2CDF5-6674-432C-8BEB-FD9BC991DE4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EDDD7CF8-826C-4EAD-9C4E-022CC472567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796600C4-9961-444A-8BFF-D87D7E82BF1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B2CDF5-6674-432C-8BEB-FD9BC991DE4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B2CDF5-6674-432C-8BEB-FD9BC991DE4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B2CDF5-6674-432C-8BEB-FD9BC991DE4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B2CDF5-6674-432C-8BEB-FD9BC991DE4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CC799C-25FE-4C08-8A12-B3B3E526506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EB0343-92F4-423D-84C1-8B26F61D240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B2CDF5-6674-432C-8BEB-FD9BC991DE4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pPr>
              <a:defRPr/>
            </a:pPr>
            <a:fld id="{93B2CDF5-6674-432C-8BEB-FD9BC991DE4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93B2CDF5-6674-432C-8BEB-FD9BC991DE4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  <p:sp>
        <p:nvSpPr>
          <p:cNvPr id="14" name="TextBox 13"/>
          <p:cNvSpPr txBox="1"/>
          <p:nvPr userDrawn="1"/>
        </p:nvSpPr>
        <p:spPr>
          <a:xfrm>
            <a:off x="762000" y="228600"/>
            <a:ext cx="7467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i="1" kern="0" dirty="0">
                <a:solidFill>
                  <a:srgbClr val="CCCCFF"/>
                </a:solidFill>
                <a:latin typeface="Arial"/>
                <a:ea typeface="+mj-ea"/>
                <a:cs typeface="Arial"/>
              </a:rPr>
              <a:t>Main contractor name – LTI# - Date of incident</a:t>
            </a:r>
            <a:endParaRPr lang="en-US" dirty="0"/>
          </a:p>
        </p:txBody>
      </p:sp>
      <p:sp>
        <p:nvSpPr>
          <p:cNvPr id="15" name="Rectangle 14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pic>
        <p:nvPicPr>
          <p:cNvPr id="16" name="Content Placeholder 3" descr="PPT option1.jpg"/>
          <p:cNvPicPr>
            <a:picLocks noChangeAspect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85" r:id="rId1"/>
    <p:sldLayoutId id="2147483786" r:id="rId2"/>
    <p:sldLayoutId id="2147483787" r:id="rId3"/>
    <p:sldLayoutId id="2147483788" r:id="rId4"/>
    <p:sldLayoutId id="2147483789" r:id="rId5"/>
    <p:sldLayoutId id="2147483790" r:id="rId6"/>
    <p:sldLayoutId id="2147483791" r:id="rId7"/>
    <p:sldLayoutId id="2147483792" r:id="rId8"/>
    <p:sldLayoutId id="2147483793" r:id="rId9"/>
    <p:sldLayoutId id="2147483794" r:id="rId10"/>
    <p:sldLayoutId id="2147483795" r:id="rId11"/>
    <p:sldLayoutId id="2147483779" r:id="rId12"/>
    <p:sldLayoutId id="2147483782" r:id="rId13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304800" y="1163122"/>
            <a:ext cx="5486400" cy="2646878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indent="-114300" algn="ctr">
              <a:defRPr/>
            </a:pPr>
            <a:endParaRPr lang="en-US" sz="1600" b="1" dirty="0">
              <a:solidFill>
                <a:srgbClr val="333399"/>
              </a:solidFill>
              <a:latin typeface="Arial" pitchFamily="34" charset="0"/>
              <a:cs typeface="Arial" pitchFamily="34" charset="0"/>
            </a:endParaRPr>
          </a:p>
          <a:p>
            <a:pPr marL="114300" indent="-114300" algn="ctr">
              <a:defRPr/>
            </a:pPr>
            <a:endParaRPr lang="en-US" sz="1600" b="1" dirty="0" smtClean="0">
              <a:solidFill>
                <a:srgbClr val="333399"/>
              </a:solidFill>
              <a:latin typeface="Arial" pitchFamily="34" charset="0"/>
              <a:cs typeface="Arial" pitchFamily="34" charset="0"/>
            </a:endParaRPr>
          </a:p>
          <a:p>
            <a:pPr marL="114300" indent="-114300" algn="ctr">
              <a:defRPr/>
            </a:pPr>
            <a:r>
              <a:rPr lang="en-US" sz="1600" b="1" dirty="0" smtClean="0">
                <a:solidFill>
                  <a:srgbClr val="333399"/>
                </a:solidFill>
                <a:latin typeface="Tahoma" pitchFamily="34" charset="0"/>
              </a:rPr>
              <a:t>  Date:10.06.2015  </a:t>
            </a:r>
          </a:p>
          <a:p>
            <a:pPr marL="114300" indent="-114300" algn="ctr">
              <a:defRPr/>
            </a:pPr>
            <a:r>
              <a:rPr lang="en-US" sz="1600" b="1" dirty="0" smtClean="0">
                <a:solidFill>
                  <a:srgbClr val="333399"/>
                </a:solidFill>
                <a:latin typeface="Tahoma" pitchFamily="34" charset="0"/>
              </a:rPr>
              <a:t>LTI: Broken Arm </a:t>
            </a:r>
          </a:p>
          <a:p>
            <a:pPr marL="114300" indent="-114300" algn="ctr">
              <a:defRPr/>
            </a:pPr>
            <a:endParaRPr lang="en-US" sz="1600" b="1" dirty="0">
              <a:solidFill>
                <a:srgbClr val="333399"/>
              </a:solidFill>
              <a:latin typeface="Tahoma" pitchFamily="34" charset="0"/>
            </a:endParaRPr>
          </a:p>
          <a:p>
            <a:pPr marL="114300" indent="-114300" algn="just">
              <a:defRPr/>
            </a:pPr>
            <a:r>
              <a:rPr lang="en-US" sz="1600" b="1" dirty="0" smtClean="0">
                <a:solidFill>
                  <a:srgbClr val="FF0000"/>
                </a:solidFill>
                <a:latin typeface="Tahoma" pitchFamily="34" charset="0"/>
              </a:rPr>
              <a:t>What happened?</a:t>
            </a:r>
            <a:endParaRPr lang="en-US" sz="1600" b="1" u="sng" dirty="0">
              <a:latin typeface="Arial" pitchFamily="34" charset="0"/>
              <a:cs typeface="Arial" pitchFamily="34" charset="0"/>
            </a:endParaRPr>
          </a:p>
          <a:p>
            <a:pPr marL="114300" indent="-114300" algn="just">
              <a:defRPr/>
            </a:pPr>
            <a:r>
              <a:rPr lang="en-US" altLang="en-US" sz="1400" dirty="0" smtClean="0">
                <a:latin typeface="+mj-lt"/>
              </a:rPr>
              <a:t>   During </a:t>
            </a:r>
            <a:r>
              <a:rPr lang="en-US" altLang="en-US" sz="1400" dirty="0">
                <a:latin typeface="+mj-lt"/>
              </a:rPr>
              <a:t>a recent vehicle journey, a Hiab was involved in an incident </a:t>
            </a:r>
            <a:r>
              <a:rPr lang="en-US" altLang="en-US" sz="1400" dirty="0" smtClean="0">
                <a:latin typeface="+mj-lt"/>
              </a:rPr>
              <a:t>where the </a:t>
            </a:r>
            <a:r>
              <a:rPr lang="en-US" altLang="en-US" sz="1400" dirty="0">
                <a:latin typeface="+mj-lt"/>
              </a:rPr>
              <a:t>vehicle ran into the rear of another vehicle. The driver did not keep enough distance between him and the vehicle in front. The driver sustained a broken arm but the injuries could have been far more severe.  </a:t>
            </a:r>
          </a:p>
        </p:txBody>
      </p:sp>
      <p:sp>
        <p:nvSpPr>
          <p:cNvPr id="26627" name="Text Box 5"/>
          <p:cNvSpPr txBox="1">
            <a:spLocks noChangeArrowheads="1"/>
          </p:cNvSpPr>
          <p:nvPr/>
        </p:nvSpPr>
        <p:spPr bwMode="auto">
          <a:xfrm>
            <a:off x="5838825" y="1219200"/>
            <a:ext cx="1676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 altLang="en-US" sz="6000">
              <a:solidFill>
                <a:srgbClr val="FF0000"/>
              </a:solidFill>
              <a:sym typeface="Webdings" pitchFamily="18" charset="2"/>
            </a:endParaRPr>
          </a:p>
        </p:txBody>
      </p:sp>
      <p:sp>
        <p:nvSpPr>
          <p:cNvPr id="26628" name="Slide Number Placeholder 12"/>
          <p:cNvSpPr>
            <a:spLocks noGrp="1"/>
          </p:cNvSpPr>
          <p:nvPr>
            <p:ph type="sldNum" sz="quarter" idx="12"/>
          </p:nvPr>
        </p:nvSpPr>
        <p:spPr>
          <a:xfrm>
            <a:off x="7924800" y="6324600"/>
            <a:ext cx="1905000" cy="457200"/>
          </a:xfrm>
          <a:noFill/>
        </p:spPr>
        <p:txBody>
          <a:bodyPr/>
          <a:lstStyle/>
          <a:p>
            <a:fld id="{DCE031FC-AC75-47C2-A4D8-1B6B817F6E30}" type="slidenum">
              <a:rPr lang="en-US" altLang="en-US" smtClean="0"/>
              <a:pPr/>
              <a:t>1</a:t>
            </a:fld>
            <a:endParaRPr lang="en-US" altLang="en-US" smtClean="0"/>
          </a:p>
        </p:txBody>
      </p:sp>
      <p:sp>
        <p:nvSpPr>
          <p:cNvPr id="5" name="TextBox 4"/>
          <p:cNvSpPr txBox="1"/>
          <p:nvPr/>
        </p:nvSpPr>
        <p:spPr>
          <a:xfrm>
            <a:off x="304800" y="3931384"/>
            <a:ext cx="5638800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14300" indent="-114300" algn="just">
              <a:defRPr/>
            </a:pPr>
            <a:r>
              <a:rPr lang="en-US" sz="1400" b="1" dirty="0" smtClean="0">
                <a:solidFill>
                  <a:srgbClr val="333399"/>
                </a:solidFill>
                <a:latin typeface="Calibri" panose="020F0502020204030204" pitchFamily="34" charset="0"/>
              </a:rPr>
              <a:t>Your learning from this incident.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altLang="en-US" sz="1400" dirty="0" smtClean="0">
                <a:latin typeface="+mj-lt"/>
              </a:rPr>
              <a:t>Always </a:t>
            </a:r>
            <a:r>
              <a:rPr lang="en-US" altLang="en-US" sz="1400" dirty="0">
                <a:latin typeface="+mj-lt"/>
              </a:rPr>
              <a:t>leave sufficient distance between yourself and any vehicle in front.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altLang="en-US" sz="1400" dirty="0">
                <a:latin typeface="+mj-lt"/>
              </a:rPr>
              <a:t>Adjust your distance based on the road conditions.  It will take longer to stop on a graded road so you should increase the </a:t>
            </a:r>
            <a:r>
              <a:rPr lang="en-US" altLang="en-US" sz="1400" dirty="0" smtClean="0">
                <a:latin typeface="+mj-lt"/>
              </a:rPr>
              <a:t>distance.</a:t>
            </a:r>
            <a:endParaRPr lang="en-US" altLang="en-US" sz="1400" dirty="0">
              <a:latin typeface="+mj-lt"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altLang="en-US" sz="1400" dirty="0" smtClean="0">
                <a:latin typeface="+mj-lt"/>
              </a:rPr>
              <a:t>Take </a:t>
            </a:r>
            <a:r>
              <a:rPr lang="en-US" altLang="en-US" sz="1400" dirty="0">
                <a:latin typeface="+mj-lt"/>
              </a:rPr>
              <a:t>regular breaks and stay alert!</a:t>
            </a:r>
          </a:p>
        </p:txBody>
      </p:sp>
      <p:sp>
        <p:nvSpPr>
          <p:cNvPr id="26631" name="TextBox 7"/>
          <p:cNvSpPr txBox="1">
            <a:spLocks noChangeArrowheads="1"/>
          </p:cNvSpPr>
          <p:nvPr/>
        </p:nvSpPr>
        <p:spPr bwMode="auto">
          <a:xfrm>
            <a:off x="381000" y="5733568"/>
            <a:ext cx="5334000" cy="286232"/>
          </a:xfrm>
          <a:prstGeom prst="rect">
            <a:avLst/>
          </a:prstGeom>
          <a:solidFill>
            <a:srgbClr val="3333CC"/>
          </a:solidFill>
          <a:ln w="38100">
            <a:solidFill>
              <a:srgbClr val="FFFF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spcBef>
                <a:spcPct val="50000"/>
              </a:spcBef>
              <a:buSzPct val="90000"/>
              <a:tabLst>
                <a:tab pos="287338" algn="l"/>
              </a:tabLst>
              <a:defRPr/>
            </a:pPr>
            <a:r>
              <a:rPr lang="en-US" altLang="en-US" sz="1400" b="1" kern="1300" dirty="0">
                <a:solidFill>
                  <a:srgbClr val="FFFF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Keep a safe distance and expect the unexpected</a:t>
            </a:r>
            <a:endParaRPr lang="en-GB" altLang="en-US" sz="1400" b="1" kern="1300" dirty="0">
              <a:solidFill>
                <a:srgbClr val="FFFF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9" name="Picture 8" descr="http://cdn.mypolice.qld.gov.au/maryborough/files/2012/09/Jpg_stopping_distances_graph_web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48400" y="3505200"/>
            <a:ext cx="2705100" cy="2552700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26633" name="Picture 2" descr="\\10.151.10.36\01 hse\PRIVATE\BE_HSE_Incident Management_2015\06.June\20150610_TO_MVI_LTI\Photos\IMG-20150610-WA0007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72200" y="1219200"/>
            <a:ext cx="2855742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34" name="Freeform 132"/>
          <p:cNvSpPr>
            <a:spLocks/>
          </p:cNvSpPr>
          <p:nvPr/>
        </p:nvSpPr>
        <p:spPr bwMode="auto">
          <a:xfrm>
            <a:off x="8382000" y="3429000"/>
            <a:ext cx="609600" cy="609600"/>
          </a:xfrm>
          <a:custGeom>
            <a:avLst/>
            <a:gdLst>
              <a:gd name="T0" fmla="*/ 0 w 1336"/>
              <a:gd name="T1" fmla="*/ 2147483647 h 888"/>
              <a:gd name="T2" fmla="*/ 2147483647 w 1336"/>
              <a:gd name="T3" fmla="*/ 2147483647 h 888"/>
              <a:gd name="T4" fmla="*/ 2147483647 w 1336"/>
              <a:gd name="T5" fmla="*/ 0 h 888"/>
              <a:gd name="T6" fmla="*/ 0 60000 65536"/>
              <a:gd name="T7" fmla="*/ 0 60000 65536"/>
              <a:gd name="T8" fmla="*/ 0 60000 65536"/>
              <a:gd name="T9" fmla="*/ 0 w 1336"/>
              <a:gd name="T10" fmla="*/ 0 h 888"/>
              <a:gd name="T11" fmla="*/ 1336 w 1336"/>
              <a:gd name="T12" fmla="*/ 888 h 8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36" h="888">
                <a:moveTo>
                  <a:pt x="0" y="600"/>
                </a:moveTo>
                <a:lnTo>
                  <a:pt x="312" y="888"/>
                </a:lnTo>
                <a:lnTo>
                  <a:pt x="1336" y="0"/>
                </a:lnTo>
              </a:path>
            </a:pathLst>
          </a:custGeom>
          <a:noFill/>
          <a:ln w="13335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2" name="Group 131"/>
          <p:cNvGrpSpPr>
            <a:grpSpLocks/>
          </p:cNvGrpSpPr>
          <p:nvPr/>
        </p:nvGrpSpPr>
        <p:grpSpPr bwMode="auto">
          <a:xfrm>
            <a:off x="8686800" y="1219200"/>
            <a:ext cx="336550" cy="544513"/>
            <a:chOff x="3504" y="544"/>
            <a:chExt cx="2287" cy="1855"/>
          </a:xfrm>
        </p:grpSpPr>
        <p:sp>
          <p:nvSpPr>
            <p:cNvPr id="26636" name="Line 129"/>
            <p:cNvSpPr>
              <a:spLocks noChangeShapeType="1"/>
            </p:cNvSpPr>
            <p:nvPr/>
          </p:nvSpPr>
          <p:spPr bwMode="auto">
            <a:xfrm>
              <a:off x="3504" y="568"/>
              <a:ext cx="2287" cy="1831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637" name="Line 130"/>
            <p:cNvSpPr>
              <a:spLocks noChangeShapeType="1"/>
            </p:cNvSpPr>
            <p:nvPr/>
          </p:nvSpPr>
          <p:spPr bwMode="auto">
            <a:xfrm flipV="1">
              <a:off x="3528" y="544"/>
              <a:ext cx="2144" cy="1807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0" y="533400"/>
            <a:ext cx="9144000" cy="254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dirty="0">
                <a:solidFill>
                  <a:schemeClr val="tx2">
                    <a:lumMod val="75000"/>
                  </a:schemeClr>
                </a:solidFill>
                <a:cs typeface="Calibri" pitchFamily="34" charset="0"/>
              </a:rPr>
              <a:t>Use this </a:t>
            </a:r>
            <a:r>
              <a:rPr lang="en-US" sz="1050" b="1" dirty="0" smtClean="0">
                <a:solidFill>
                  <a:schemeClr val="tx2">
                    <a:lumMod val="75000"/>
                  </a:schemeClr>
                </a:solidFill>
                <a:cs typeface="Calibri" pitchFamily="34" charset="0"/>
              </a:rPr>
              <a:t>Advice: </a:t>
            </a:r>
            <a:r>
              <a:rPr lang="en-US" sz="1050" b="1" dirty="0">
                <a:solidFill>
                  <a:schemeClr val="tx2">
                    <a:lumMod val="75000"/>
                  </a:schemeClr>
                </a:solidFill>
                <a:cs typeface="Calibri" pitchFamily="34" charset="0"/>
              </a:rPr>
              <a:t>Discuss in Tool Box Talks and HSE Meetings </a:t>
            </a:r>
            <a:r>
              <a:rPr lang="en-US" sz="1050" b="1" dirty="0">
                <a:solidFill>
                  <a:schemeClr val="tx2">
                    <a:lumMod val="75000"/>
                  </a:schemeClr>
                </a:solidFill>
                <a:cs typeface="Calibri" pitchFamily="34" charset="0"/>
                <a:sym typeface="Wingdings" pitchFamily="2" charset="2"/>
              </a:rPr>
              <a:t> Distribute to contractors  Post on HSE Notice </a:t>
            </a:r>
            <a:r>
              <a:rPr lang="en-US" sz="1050" b="1" dirty="0" smtClean="0">
                <a:solidFill>
                  <a:schemeClr val="tx2">
                    <a:lumMod val="75000"/>
                  </a:schemeClr>
                </a:solidFill>
                <a:cs typeface="Calibri" pitchFamily="34" charset="0"/>
                <a:sym typeface="Wingdings" pitchFamily="2" charset="2"/>
              </a:rPr>
              <a:t>Boards</a:t>
            </a:r>
            <a:endParaRPr lang="en-US" sz="1050" b="1" dirty="0">
              <a:solidFill>
                <a:schemeClr val="tx2">
                  <a:lumMod val="75000"/>
                </a:schemeClr>
              </a:solidFill>
              <a:cs typeface="Calibri" pitchFamily="34" charset="0"/>
            </a:endParaRPr>
          </a:p>
        </p:txBody>
      </p:sp>
      <p:sp>
        <p:nvSpPr>
          <p:cNvPr id="15" name="TextBox 1"/>
          <p:cNvSpPr txBox="1">
            <a:spLocks noChangeArrowheads="1"/>
          </p:cNvSpPr>
          <p:nvPr/>
        </p:nvSpPr>
        <p:spPr bwMode="auto">
          <a:xfrm>
            <a:off x="0" y="-51375"/>
            <a:ext cx="9144000" cy="584775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/>
            <a:r>
              <a:rPr lang="en-GB" sz="3200" b="1" dirty="0" smtClean="0">
                <a:solidFill>
                  <a:srgbClr val="0000FF"/>
                </a:solidFill>
              </a:rPr>
              <a:t>PDO Safety Advice</a:t>
            </a:r>
          </a:p>
        </p:txBody>
      </p:sp>
      <p:sp>
        <p:nvSpPr>
          <p:cNvPr id="17" name="Title 1"/>
          <p:cNvSpPr txBox="1">
            <a:spLocks/>
          </p:cNvSpPr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 smtClean="0">
                <a:cs typeface="Calibri" pitchFamily="34" charset="0"/>
              </a:rPr>
              <a:t>Contact MSE34 for further information 	                                        Learning No 34                                                                                  10/06/2015</a:t>
            </a:r>
            <a:endParaRPr lang="en-US" sz="1000" b="0" dirty="0" smtClean="0">
              <a:latin typeface="+mn-lt"/>
              <a:cs typeface="Calibri" pitchFamily="34" charset="0"/>
            </a:endParaRPr>
          </a:p>
        </p:txBody>
      </p:sp>
      <p:pic>
        <p:nvPicPr>
          <p:cNvPr id="18" name="Picture 17" descr="Motor Vehicle Incident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838200"/>
            <a:ext cx="1524000" cy="150688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323850" y="1125538"/>
            <a:ext cx="8351838" cy="28931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>
              <a:spcBef>
                <a:spcPct val="50000"/>
              </a:spcBef>
              <a:defRPr/>
            </a:pPr>
            <a:endParaRPr lang="en-US" sz="6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173038" indent="-173038" eaLnBrk="1" hangingPunct="1">
              <a:defRPr/>
            </a:pPr>
            <a:endParaRPr lang="en-US" sz="6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114300" indent="-114300">
              <a:defRPr/>
            </a:pPr>
            <a:r>
              <a:rPr lang="en-US" sz="1400" b="1" dirty="0" smtClean="0">
                <a:solidFill>
                  <a:srgbClr val="333399"/>
                </a:solidFill>
                <a:latin typeface="Tahoma" pitchFamily="34" charset="0"/>
              </a:rPr>
              <a:t>Date:10.06.2015  </a:t>
            </a:r>
          </a:p>
          <a:p>
            <a:pPr marL="114300" indent="-114300">
              <a:defRPr/>
            </a:pPr>
            <a:r>
              <a:rPr lang="en-US" sz="1400" b="1" dirty="0" smtClean="0">
                <a:solidFill>
                  <a:srgbClr val="333399"/>
                </a:solidFill>
                <a:latin typeface="Tahoma" pitchFamily="34" charset="0"/>
              </a:rPr>
              <a:t>LTI: Broken Arm </a:t>
            </a:r>
          </a:p>
          <a:p>
            <a:pPr marL="342900" indent="-342900" eaLnBrk="1" hangingPunct="1">
              <a:defRPr/>
            </a:pPr>
            <a:endParaRPr lang="en-US" sz="16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As </a:t>
            </a:r>
            <a:r>
              <a:rPr lang="en-US" sz="1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 learning from this incident and ensure continual improvement all contract</a:t>
            </a: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managers are to review their HSE HEMP against the questions asked below        </a:t>
            </a:r>
          </a:p>
          <a:p>
            <a:pPr marL="342900" indent="-342900" eaLnBrk="1" hangingPunct="1">
              <a:defRPr/>
            </a:pPr>
            <a:endParaRPr lang="en-US" sz="16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Confirm the following:</a:t>
            </a:r>
            <a:endParaRPr lang="en-US" sz="1600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 eaLnBrk="1" hangingPunct="1">
              <a:defRPr/>
            </a:pPr>
            <a:endParaRPr lang="en-US" sz="14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119063" indent="-119063" eaLnBrk="1" hangingPunct="1">
              <a:buFontTx/>
              <a:buChar char="•"/>
              <a:defRPr/>
            </a:pPr>
            <a:r>
              <a:rPr lang="en-US" altLang="en-US" sz="1600" dirty="0" smtClean="0">
                <a:latin typeface="+mj-lt"/>
                <a:sym typeface="Wingdings" pitchFamily="2" charset="2"/>
              </a:rPr>
              <a:t>Has </a:t>
            </a:r>
            <a:r>
              <a:rPr lang="en-US" altLang="en-US" sz="1600" dirty="0">
                <a:latin typeface="+mj-lt"/>
                <a:sym typeface="Wingdings" pitchFamily="2" charset="2"/>
              </a:rPr>
              <a:t>a recent TBT discussed Defensive Driving Techniques (especially for graded roads</a:t>
            </a:r>
            <a:r>
              <a:rPr lang="en-US" altLang="en-US" sz="1600" dirty="0" smtClean="0">
                <a:latin typeface="+mj-lt"/>
                <a:sym typeface="Wingdings" pitchFamily="2" charset="2"/>
              </a:rPr>
              <a:t>)?</a:t>
            </a:r>
            <a:endParaRPr lang="en-US" altLang="en-US" sz="1600" dirty="0">
              <a:latin typeface="+mj-lt"/>
              <a:sym typeface="Wingdings" pitchFamily="2" charset="2"/>
            </a:endParaRPr>
          </a:p>
          <a:p>
            <a:pPr marL="119063" indent="-119063" eaLnBrk="1" hangingPunct="1">
              <a:buFontTx/>
              <a:buChar char="•"/>
              <a:defRPr/>
            </a:pPr>
            <a:r>
              <a:rPr lang="en-US" altLang="en-US" sz="1600" dirty="0" smtClean="0">
                <a:latin typeface="+mj-lt"/>
                <a:sym typeface="Wingdings" pitchFamily="2" charset="2"/>
              </a:rPr>
              <a:t>Have </a:t>
            </a:r>
            <a:r>
              <a:rPr lang="en-US" altLang="en-US" sz="1600" dirty="0">
                <a:latin typeface="+mj-lt"/>
                <a:sym typeface="Wingdings" pitchFamily="2" charset="2"/>
              </a:rPr>
              <a:t>Risk Assessments been updated / reviewed after the last incident within your company?</a:t>
            </a:r>
          </a:p>
          <a:p>
            <a:pPr marL="119063" indent="-119063" eaLnBrk="1" hangingPunct="1">
              <a:buFontTx/>
              <a:buChar char="•"/>
              <a:defRPr/>
            </a:pPr>
            <a:r>
              <a:rPr lang="en-US" altLang="en-US" sz="1600" dirty="0" smtClean="0">
                <a:latin typeface="+mj-lt"/>
                <a:sym typeface="Wingdings" pitchFamily="2" charset="2"/>
              </a:rPr>
              <a:t>Have </a:t>
            </a:r>
            <a:r>
              <a:rPr lang="en-US" altLang="en-US" sz="1600" dirty="0">
                <a:latin typeface="+mj-lt"/>
                <a:sym typeface="Wingdings" pitchFamily="2" charset="2"/>
              </a:rPr>
              <a:t>your drivers been assessed recently</a:t>
            </a:r>
            <a:r>
              <a:rPr lang="en-US" altLang="en-US" sz="1600" dirty="0" smtClean="0">
                <a:latin typeface="+mj-lt"/>
                <a:sym typeface="Wingdings" pitchFamily="2" charset="2"/>
              </a:rPr>
              <a:t>?</a:t>
            </a:r>
            <a:endParaRPr lang="en-US" altLang="en-US" sz="1600" dirty="0">
              <a:latin typeface="+mj-lt"/>
              <a:sym typeface="Wingdings" pitchFamily="2" charset="2"/>
            </a:endParaRPr>
          </a:p>
        </p:txBody>
      </p:sp>
      <p:sp>
        <p:nvSpPr>
          <p:cNvPr id="27652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848600" y="6324600"/>
            <a:ext cx="1905000" cy="457200"/>
          </a:xfrm>
          <a:noFill/>
        </p:spPr>
        <p:txBody>
          <a:bodyPr/>
          <a:lstStyle/>
          <a:p>
            <a:fld id="{C21739E3-4687-4AF8-8962-F51D3C784A85}" type="slidenum">
              <a:rPr lang="en-US" altLang="en-US" smtClean="0"/>
              <a:pPr/>
              <a:t>2</a:t>
            </a:fld>
            <a:endParaRPr lang="en-US" altLang="en-US" smtClean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0" y="533400"/>
            <a:ext cx="9144000" cy="254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dirty="0" smtClean="0">
                <a:solidFill>
                  <a:schemeClr val="tx2">
                    <a:lumMod val="75000"/>
                  </a:schemeClr>
                </a:solidFill>
                <a:cs typeface="Calibri" pitchFamily="34" charset="0"/>
              </a:rPr>
              <a:t> </a:t>
            </a:r>
            <a:r>
              <a:rPr lang="en-US" sz="1050" b="1" dirty="0" smtClean="0">
                <a:solidFill>
                  <a:schemeClr val="tx2">
                    <a:lumMod val="75000"/>
                  </a:schemeClr>
                </a:solidFill>
                <a:cs typeface="Calibri" pitchFamily="34" charset="0"/>
                <a:sym typeface="Wingdings" pitchFamily="2" charset="2"/>
              </a:rPr>
              <a:t>Distribute </a:t>
            </a:r>
            <a:r>
              <a:rPr lang="en-US" sz="1050" b="1" dirty="0">
                <a:solidFill>
                  <a:schemeClr val="tx2">
                    <a:lumMod val="75000"/>
                  </a:schemeClr>
                </a:solidFill>
                <a:cs typeface="Calibri" pitchFamily="34" charset="0"/>
                <a:sym typeface="Wingdings" pitchFamily="2" charset="2"/>
              </a:rPr>
              <a:t>to contractors  Post on HSE Notice </a:t>
            </a:r>
            <a:r>
              <a:rPr lang="en-US" sz="1050" b="1" dirty="0" smtClean="0">
                <a:solidFill>
                  <a:schemeClr val="tx2">
                    <a:lumMod val="75000"/>
                  </a:schemeClr>
                </a:solidFill>
                <a:cs typeface="Calibri" pitchFamily="34" charset="0"/>
                <a:sym typeface="Wingdings" pitchFamily="2" charset="2"/>
              </a:rPr>
              <a:t>Boards</a:t>
            </a:r>
            <a:endParaRPr lang="en-US" sz="1050" b="1" dirty="0">
              <a:solidFill>
                <a:schemeClr val="tx2">
                  <a:lumMod val="75000"/>
                </a:schemeClr>
              </a:solidFill>
              <a:cs typeface="Calibri" pitchFamily="34" charset="0"/>
            </a:endParaRPr>
          </a:p>
        </p:txBody>
      </p:sp>
      <p:sp>
        <p:nvSpPr>
          <p:cNvPr id="10" name="Text Box 12"/>
          <p:cNvSpPr txBox="1">
            <a:spLocks noChangeArrowheads="1"/>
          </p:cNvSpPr>
          <p:nvPr/>
        </p:nvSpPr>
        <p:spPr bwMode="auto">
          <a:xfrm>
            <a:off x="0" y="0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sz="3200" b="1" dirty="0" smtClean="0">
                <a:solidFill>
                  <a:srgbClr val="0000FF"/>
                </a:solidFill>
              </a:rPr>
              <a:t>Management learning's</a:t>
            </a:r>
            <a:endParaRPr lang="en-GB" sz="3200" dirty="0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 smtClean="0">
                <a:cs typeface="Calibri" pitchFamily="34" charset="0"/>
              </a:rPr>
              <a:t>Contact MSE34 for further information 	                                        Learning No 34                                                                                  10/06/2015</a:t>
            </a:r>
            <a:endParaRPr lang="en-US" sz="1000" b="0" dirty="0" smtClean="0">
              <a:latin typeface="+mn-lt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19081</DocId>
    <ImageCreateDate xmlns="4880E4F8-4B7D-4BDD-91E3-E10D47036ECA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95E10AD3-8D96-42EB-B102-E9BEF97ABDEB}"/>
</file>

<file path=customXml/itemProps2.xml><?xml version="1.0" encoding="utf-8"?>
<ds:datastoreItem xmlns:ds="http://schemas.openxmlformats.org/officeDocument/2006/customXml" ds:itemID="{5D8DB68A-FF15-4B46-AAEC-D78E717E9367}"/>
</file>

<file path=customXml/itemProps3.xml><?xml version="1.0" encoding="utf-8"?>
<ds:datastoreItem xmlns:ds="http://schemas.openxmlformats.org/officeDocument/2006/customXml" ds:itemID="{FA25D593-86FF-468E-8061-F039B1DE72D3}"/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2763</TotalTime>
  <Words>242</Words>
  <Application>Microsoft Office PowerPoint</Application>
  <PresentationFormat>On-screen Show (4:3)</PresentationFormat>
  <Paragraphs>33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Flow</vt:lpstr>
      <vt:lpstr>Slide 1</vt:lpstr>
      <vt:lpstr>Slide 2</vt:lpstr>
    </vt:vector>
  </TitlesOfParts>
  <Company>Shell Information Services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Contractor RTA LTI on xx.xx.xx</dc:title>
  <dc:creator>MU93647</dc:creator>
  <cp:lastModifiedBy>mu93647</cp:lastModifiedBy>
  <cp:revision>240</cp:revision>
  <dcterms:created xsi:type="dcterms:W3CDTF">2001-05-03T06:07:08Z</dcterms:created>
  <dcterms:modified xsi:type="dcterms:W3CDTF">2015-09-29T09:58:52Z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