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Layouts/slideLayout13.xml" ContentType="application/vnd.openxmlformats-officedocument.presentationml.slideLayout+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2.xml" ContentType="application/vnd.openxmlformats-officedocument.presentationml.slideLayout+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0.xml" ContentType="application/vnd.openxmlformats-officedocument.presentationml.slideLayout+xml"/>
  <Override PartName="/ppt/slideLayouts/slideLayout5.xml" ContentType="application/vnd.openxmlformats-officedocument.presentationml.slideLayout+xml"/>
  <Override PartName="/ppt/slideLayouts/slideLayout9.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Masters/notesMaster1.xml" ContentType="application/vnd.openxmlformats-officedocument.presentationml.notesMaster+xml"/>
  <Override PartName="/ppt/theme/theme2.xml" ContentType="application/vnd.openxmlformats-officedocument.theme+xml"/>
  <Override PartName="/ppt/theme/theme1.xml" ContentType="application/vnd.openxmlformats-officedocument.theme+xml"/>
  <Override PartName="/ppt/theme/theme3.xml" ContentType="application/vnd.openxmlformats-officedocument.theme+xml"/>
  <Override PartName="/ppt/handoutMasters/handoutMaster1.xml" ContentType="application/vnd.openxmlformats-officedocument.presentationml.handoutMaster+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84" r:id="rId1"/>
  </p:sldMasterIdLst>
  <p:notesMasterIdLst>
    <p:notesMasterId r:id="rId4"/>
  </p:notesMasterIdLst>
  <p:handoutMasterIdLst>
    <p:handoutMasterId r:id="rId5"/>
  </p:handoutMasterIdLst>
  <p:sldIdLst>
    <p:sldId id="304" r:id="rId2"/>
    <p:sldId id="305" r:id="rId3"/>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CC"/>
    <a:srgbClr val="38BA85"/>
    <a:srgbClr val="9A85D7"/>
    <a:srgbClr val="5DD5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85" d="100"/>
          <a:sy n="85" d="100"/>
        </p:scale>
        <p:origin x="-2021" y="-77"/>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handoutMaster" Target="handoutMasters/handoutMaster1.xml"/><Relationship Id="rId10" Type="http://schemas.openxmlformats.org/officeDocument/2006/relationships/customXml" Target="../customXml/item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9219"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9220"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9221"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42C5A89C-F310-4B09-BFF9-9AE7E9730137}"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8195"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2662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19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819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0C7E593-5981-4A10-A638-46ED3433BB8A}"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pPr>
              <a:defRPr/>
            </a:pPr>
            <a:endParaRPr lang="en-US" dirty="0"/>
          </a:p>
        </p:txBody>
      </p:sp>
      <p:sp>
        <p:nvSpPr>
          <p:cNvPr id="19" name="Footer Placeholder 18"/>
          <p:cNvSpPr>
            <a:spLocks noGrp="1"/>
          </p:cNvSpPr>
          <p:nvPr>
            <p:ph type="ftr" sz="quarter" idx="11"/>
          </p:nvPr>
        </p:nvSpPr>
        <p:spPr/>
        <p:txBody>
          <a:bodyPr/>
          <a:lstStyle/>
          <a:p>
            <a:pPr>
              <a:defRPr/>
            </a:pPr>
            <a:endParaRPr lang="en-US" dirty="0"/>
          </a:p>
        </p:txBody>
      </p:sp>
      <p:sp>
        <p:nvSpPr>
          <p:cNvPr id="27" name="Slide Number Placeholder 26"/>
          <p:cNvSpPr>
            <a:spLocks noGrp="1"/>
          </p:cNvSpPr>
          <p:nvPr>
            <p:ph type="sldNum" sz="quarter" idx="12"/>
          </p:nvPr>
        </p:nvSpPr>
        <p:spPr/>
        <p:txBody>
          <a:bodyPr/>
          <a:lstStyle/>
          <a:p>
            <a:pPr>
              <a:defRPr/>
            </a:pPr>
            <a:fld id="{93B2CDF5-6674-432C-8BEB-FD9BC991DE45}" type="slidenum">
              <a:rPr lang="en-US" smtClean="0"/>
              <a:pPr>
                <a:defRPr/>
              </a:pPr>
              <a:t>‹#›</a:t>
            </a:fld>
            <a:endParaRPr lang="en-US" dirty="0"/>
          </a:p>
        </p:txBody>
      </p:sp>
    </p:spTree>
  </p:cSld>
  <p:clrMapOvr>
    <a:overrideClrMapping bg1="dk1" tx1="lt1" bg2="dk2" tx2="lt2" accent1="accent1" accent2="accent2" accent3="accent3" accent4="accent4" accent5="accent5" accent6="accent6" hlink="hlink" folHlink="folHlink"/>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93B2CDF5-6674-432C-8BEB-FD9BC991DE45}" type="slidenum">
              <a:rPr lang="en-US" smtClean="0"/>
              <a:pPr>
                <a:defRPr/>
              </a:pPr>
              <a:t>‹#›</a:t>
            </a:fld>
            <a:endParaRPr lang="en-US" dirty="0"/>
          </a:p>
        </p:txBody>
      </p:sp>
    </p:spTree>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93B2CDF5-6674-432C-8BEB-FD9BC991DE45}" type="slidenum">
              <a:rPr lang="en-US" smtClean="0"/>
              <a:pPr>
                <a:defRPr/>
              </a:pPr>
              <a:t>‹#›</a:t>
            </a:fld>
            <a:endParaRPr lang="en-US" dirty="0"/>
          </a:p>
        </p:txBody>
      </p:sp>
    </p:spTree>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p:txBody>
          <a:bodyPr/>
          <a:lstStyle>
            <a:lvl1pPr algn="ctr">
              <a:defRPr/>
            </a:lvl1pPr>
          </a:lstStyle>
          <a:p>
            <a:pPr>
              <a:defRPr/>
            </a:pPr>
            <a:fld id="{EDDD7CF8-826C-4EAD-9C4E-022CC4725672}" type="slidenum">
              <a:rPr lang="en-US"/>
              <a:pPr>
                <a:defRPr/>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4" name="Rectangle 4"/>
          <p:cNvSpPr>
            <a:spLocks noGrp="1" noChangeArrowheads="1"/>
          </p:cNvSpPr>
          <p:nvPr>
            <p:ph type="dt" sz="half" idx="10"/>
          </p:nvPr>
        </p:nvSpPr>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p:txBody>
          <a:bodyPr/>
          <a:lstStyle>
            <a:lvl1pPr algn="ctr">
              <a:defRPr/>
            </a:lvl1pPr>
          </a:lstStyle>
          <a:p>
            <a:pPr>
              <a:defRPr/>
            </a:pPr>
            <a:fld id="{796600C4-9961-444A-8BFF-D87D7E82BF17}"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93B2CDF5-6674-432C-8BEB-FD9BC991DE45}" type="slidenum">
              <a:rPr lang="en-US" smtClean="0"/>
              <a:pPr>
                <a:defRPr/>
              </a:pPr>
              <a:t>‹#›</a:t>
            </a:fld>
            <a:endParaRPr lang="en-US" dirty="0"/>
          </a:p>
        </p:txBody>
      </p:sp>
    </p:spTree>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93B2CDF5-6674-432C-8BEB-FD9BC991DE45}" type="slidenum">
              <a:rPr lang="en-US" smtClean="0"/>
              <a:pPr>
                <a:defRPr/>
              </a:pPr>
              <a:t>‹#›</a:t>
            </a:fld>
            <a:endParaRPr lang="en-US" dirty="0"/>
          </a:p>
        </p:txBody>
      </p:sp>
    </p:spTree>
  </p:cSld>
  <p:clrMapOvr>
    <a:overrideClrMapping bg1="dk1" tx1="lt1" bg2="dk2" tx2="lt2" accent1="accent1" accent2="accent2" accent3="accent3" accent4="accent4" accent5="accent5" accent6="accent6" hlink="hlink" folHlink="folHlink"/>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93B2CDF5-6674-432C-8BEB-FD9BC991DE45}" type="slidenum">
              <a:rPr lang="en-US" smtClean="0"/>
              <a:pPr>
                <a:defRPr/>
              </a:pPr>
              <a:t>‹#›</a:t>
            </a:fld>
            <a:endParaRPr lang="en-US" dirty="0"/>
          </a:p>
        </p:txBody>
      </p:sp>
    </p:spTree>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pPr>
              <a:defRPr/>
            </a:pPr>
            <a:endParaRPr lang="en-US" dirty="0"/>
          </a:p>
        </p:txBody>
      </p:sp>
      <p:sp>
        <p:nvSpPr>
          <p:cNvPr id="8" name="Footer Placeholder 7"/>
          <p:cNvSpPr>
            <a:spLocks noGrp="1"/>
          </p:cNvSpPr>
          <p:nvPr>
            <p:ph type="ftr" sz="quarter" idx="11"/>
          </p:nvPr>
        </p:nvSpPr>
        <p:spPr/>
        <p:txBody>
          <a:bodyPr/>
          <a:lstStyle/>
          <a:p>
            <a:pPr>
              <a:defRPr/>
            </a:pPr>
            <a:endParaRPr lang="en-US" dirty="0"/>
          </a:p>
        </p:txBody>
      </p:sp>
      <p:sp>
        <p:nvSpPr>
          <p:cNvPr id="9" name="Slide Number Placeholder 8"/>
          <p:cNvSpPr>
            <a:spLocks noGrp="1"/>
          </p:cNvSpPr>
          <p:nvPr>
            <p:ph type="sldNum" sz="quarter" idx="12"/>
          </p:nvPr>
        </p:nvSpPr>
        <p:spPr/>
        <p:txBody>
          <a:bodyPr/>
          <a:lstStyle/>
          <a:p>
            <a:pPr>
              <a:defRPr/>
            </a:pPr>
            <a:fld id="{93B2CDF5-6674-432C-8BEB-FD9BC991DE45}" type="slidenum">
              <a:rPr lang="en-US" smtClean="0"/>
              <a:pPr>
                <a:defRPr/>
              </a:pPr>
              <a:t>‹#›</a:t>
            </a:fld>
            <a:endParaRPr lang="en-US" dirty="0"/>
          </a:p>
        </p:txBody>
      </p:sp>
    </p:spTree>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5ECC799C-25FE-4C08-8A12-B3B3E526506B}" type="slidenum">
              <a:rPr lang="en-US" smtClean="0"/>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dirty="0"/>
          </a:p>
        </p:txBody>
      </p:sp>
      <p:sp>
        <p:nvSpPr>
          <p:cNvPr id="3" name="Footer Placeholder 2"/>
          <p:cNvSpPr>
            <a:spLocks noGrp="1"/>
          </p:cNvSpPr>
          <p:nvPr>
            <p:ph type="ftr" sz="quarter" idx="11"/>
          </p:nvPr>
        </p:nvSpPr>
        <p:spPr/>
        <p:txBody>
          <a:bodyPr/>
          <a:lstStyle/>
          <a:p>
            <a:pPr>
              <a:defRPr/>
            </a:pPr>
            <a:endParaRPr lang="en-US" dirty="0"/>
          </a:p>
        </p:txBody>
      </p:sp>
      <p:sp>
        <p:nvSpPr>
          <p:cNvPr id="4" name="Slide Number Placeholder 3"/>
          <p:cNvSpPr>
            <a:spLocks noGrp="1"/>
          </p:cNvSpPr>
          <p:nvPr>
            <p:ph type="sldNum" sz="quarter" idx="12"/>
          </p:nvPr>
        </p:nvSpPr>
        <p:spPr/>
        <p:txBody>
          <a:bodyPr/>
          <a:lstStyle/>
          <a:p>
            <a:pPr>
              <a:defRPr/>
            </a:pPr>
            <a:fld id="{44EB0343-92F4-423D-84C1-8B26F61D2401}" type="slidenum">
              <a:rPr lang="en-US" smtClean="0"/>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93B2CDF5-6674-432C-8BEB-FD9BC991DE45}" type="slidenum">
              <a:rPr lang="en-US" smtClean="0"/>
              <a:pPr>
                <a:defRPr/>
              </a:pPr>
              <a:t>‹#›</a:t>
            </a:fld>
            <a:endParaRPr lang="en-US" dirty="0"/>
          </a:p>
        </p:txBody>
      </p:sp>
    </p:spTree>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pPr>
              <a:defRPr/>
            </a:pPr>
            <a:fld id="{93B2CDF5-6674-432C-8BEB-FD9BC991DE45}" type="slidenum">
              <a:rPr lang="en-US" smtClean="0"/>
              <a:pPr>
                <a:defRPr/>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93B2CDF5-6674-432C-8BEB-FD9BC991DE45}" type="slidenum">
              <a:rPr lang="en-US" smtClean="0"/>
              <a:pPr>
                <a:defRPr/>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
        <p:nvSpPr>
          <p:cNvPr id="14" name="TextBox 13"/>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15" name="Rectangle 14"/>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dirty="0"/>
          </a:p>
        </p:txBody>
      </p:sp>
      <p:pic>
        <p:nvPicPr>
          <p:cNvPr id="16" name="Content Placeholder 3" descr="PPT option1.jpg"/>
          <p:cNvPicPr>
            <a:picLocks noChangeAspect="1"/>
          </p:cNvPicPr>
          <p:nvPr userDrawn="1"/>
        </p:nvPicPr>
        <p:blipFill>
          <a:blip r:embed="rId15" cstate="print"/>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85" r:id="rId1"/>
    <p:sldLayoutId id="2147483786" r:id="rId2"/>
    <p:sldLayoutId id="2147483787" r:id="rId3"/>
    <p:sldLayoutId id="2147483788" r:id="rId4"/>
    <p:sldLayoutId id="2147483789" r:id="rId5"/>
    <p:sldLayoutId id="2147483790" r:id="rId6"/>
    <p:sldLayoutId id="2147483791" r:id="rId7"/>
    <p:sldLayoutId id="2147483792" r:id="rId8"/>
    <p:sldLayoutId id="2147483793" r:id="rId9"/>
    <p:sldLayoutId id="2147483794" r:id="rId10"/>
    <p:sldLayoutId id="2147483795" r:id="rId11"/>
    <p:sldLayoutId id="2147483779" r:id="rId12"/>
    <p:sldLayoutId id="2147483782" r:id="rId13"/>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screen">
            <a:extLst>
              <a:ext uri="{28A0092B-C50C-407E-A947-70E740481C1C}">
                <a14:useLocalDpi xmlns:a14="http://schemas.microsoft.com/office/drawing/2010/main" xmlns="" val="0"/>
              </a:ext>
            </a:extLst>
          </a:blip>
          <a:srcRect/>
          <a:stretch>
            <a:fillRect/>
          </a:stretch>
        </p:blipFill>
        <p:spPr bwMode="auto">
          <a:xfrm>
            <a:off x="6096000" y="3389705"/>
            <a:ext cx="3007208" cy="245670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1" name="Picture 2"/>
          <p:cNvPicPr>
            <a:picLocks noChangeAspect="1" noChangeArrowheads="1"/>
          </p:cNvPicPr>
          <p:nvPr/>
        </p:nvPicPr>
        <p:blipFill>
          <a:blip r:embed="rId3" cstate="screen">
            <a:extLst>
              <a:ext uri="{28A0092B-C50C-407E-A947-70E740481C1C}">
                <a14:useLocalDpi xmlns:a14="http://schemas.microsoft.com/office/drawing/2010/main" xmlns="" val="0"/>
              </a:ext>
            </a:extLst>
          </a:blip>
          <a:srcRect/>
          <a:stretch>
            <a:fillRect/>
          </a:stretch>
        </p:blipFill>
        <p:spPr bwMode="auto">
          <a:xfrm>
            <a:off x="6096000" y="784830"/>
            <a:ext cx="3007209" cy="241557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14339" name="Text Box 2"/>
          <p:cNvSpPr txBox="1">
            <a:spLocks noChangeArrowheads="1"/>
          </p:cNvSpPr>
          <p:nvPr/>
        </p:nvSpPr>
        <p:spPr bwMode="auto">
          <a:xfrm>
            <a:off x="152400" y="1429262"/>
            <a:ext cx="5867399" cy="4222694"/>
          </a:xfrm>
          <a:prstGeom prst="rect">
            <a:avLst/>
          </a:prstGeom>
          <a:noFill/>
          <a:ln w="19050">
            <a:noFill/>
            <a:miter lim="800000"/>
            <a:headEnd/>
            <a:tailEnd/>
          </a:ln>
        </p:spPr>
        <p:txBody>
          <a:bodyPr wrap="square">
            <a:spAutoFit/>
          </a:bodyPr>
          <a:lstStyle/>
          <a:p>
            <a:pPr marL="114300" indent="-114300" algn="ctr">
              <a:lnSpc>
                <a:spcPct val="120000"/>
              </a:lnSpc>
              <a:defRPr/>
            </a:pPr>
            <a:r>
              <a:rPr lang="en-GB" sz="1400" b="1" dirty="0">
                <a:solidFill>
                  <a:srgbClr val="333399"/>
                </a:solidFill>
                <a:latin typeface="Arial" pitchFamily="34" charset="0"/>
                <a:cs typeface="Arial" pitchFamily="34" charset="0"/>
              </a:rPr>
              <a:t>Date:</a:t>
            </a:r>
            <a:r>
              <a:rPr lang="en-US" sz="1400" b="1" dirty="0">
                <a:solidFill>
                  <a:srgbClr val="333399"/>
                </a:solidFill>
                <a:latin typeface="Arial" pitchFamily="34" charset="0"/>
                <a:cs typeface="Arial" pitchFamily="34" charset="0"/>
              </a:rPr>
              <a:t> </a:t>
            </a:r>
            <a:r>
              <a:rPr lang="en-US" sz="1400" b="1" dirty="0" smtClean="0">
                <a:solidFill>
                  <a:srgbClr val="333399"/>
                </a:solidFill>
                <a:latin typeface="Arial" pitchFamily="34" charset="0"/>
                <a:cs typeface="Arial" pitchFamily="34" charset="0"/>
              </a:rPr>
              <a:t>11.06.2015</a:t>
            </a:r>
          </a:p>
          <a:p>
            <a:pPr marL="114300" indent="-114300" algn="ctr">
              <a:lnSpc>
                <a:spcPct val="120000"/>
              </a:lnSpc>
              <a:defRPr/>
            </a:pPr>
            <a:r>
              <a:rPr lang="en-US" sz="1400" b="1" dirty="0" smtClean="0">
                <a:solidFill>
                  <a:srgbClr val="333399"/>
                </a:solidFill>
                <a:latin typeface="Arial" pitchFamily="34" charset="0"/>
                <a:cs typeface="Arial" pitchFamily="34" charset="0"/>
              </a:rPr>
              <a:t>LTI: Fractured  arm</a:t>
            </a:r>
            <a:endParaRPr lang="en-US" sz="1600" b="1" dirty="0" smtClean="0">
              <a:solidFill>
                <a:srgbClr val="FF0000"/>
              </a:solidFill>
              <a:latin typeface="Arial" pitchFamily="34" charset="0"/>
              <a:cs typeface="Arial" pitchFamily="34" charset="0"/>
            </a:endParaRPr>
          </a:p>
          <a:p>
            <a:pPr marL="114300" indent="-114300" algn="just">
              <a:lnSpc>
                <a:spcPct val="120000"/>
              </a:lnSpc>
              <a:defRPr/>
            </a:pPr>
            <a:r>
              <a:rPr lang="en-US" sz="1600" b="1" dirty="0" smtClean="0">
                <a:solidFill>
                  <a:srgbClr val="FF0000"/>
                </a:solidFill>
                <a:latin typeface="Arial" pitchFamily="34" charset="0"/>
                <a:cs typeface="Arial" pitchFamily="34" charset="0"/>
              </a:rPr>
              <a:t>What </a:t>
            </a:r>
            <a:r>
              <a:rPr lang="en-US" sz="1600" b="1" dirty="0">
                <a:solidFill>
                  <a:srgbClr val="FF0000"/>
                </a:solidFill>
                <a:latin typeface="Arial" pitchFamily="34" charset="0"/>
                <a:cs typeface="Arial" pitchFamily="34" charset="0"/>
              </a:rPr>
              <a:t>happened?</a:t>
            </a:r>
            <a:endParaRPr lang="en-US" sz="1600" dirty="0">
              <a:solidFill>
                <a:srgbClr val="FF0000"/>
              </a:solidFill>
              <a:latin typeface="Arial" pitchFamily="34" charset="0"/>
              <a:cs typeface="Arial" pitchFamily="34" charset="0"/>
            </a:endParaRPr>
          </a:p>
          <a:p>
            <a:pPr lvl="0" algn="just" eaLnBrk="1" hangingPunct="1"/>
            <a:r>
              <a:rPr lang="en-US" altLang="en-US" sz="1300" dirty="0" smtClean="0">
                <a:latin typeface="+mj-lt"/>
              </a:rPr>
              <a:t>The engineer </a:t>
            </a:r>
            <a:r>
              <a:rPr lang="en-US" altLang="en-US" sz="1300" dirty="0">
                <a:latin typeface="+mj-lt"/>
              </a:rPr>
              <a:t>was repairing </a:t>
            </a:r>
            <a:r>
              <a:rPr lang="en-US" altLang="en-US" sz="1300" dirty="0" smtClean="0">
                <a:latin typeface="+mj-lt"/>
              </a:rPr>
              <a:t>the Top Drive System (TDS). To do so, </a:t>
            </a:r>
            <a:r>
              <a:rPr lang="en-US" altLang="en-US" sz="1300" dirty="0">
                <a:latin typeface="+mj-lt"/>
              </a:rPr>
              <a:t>the crane was hooked on to the TDS swivel and lifting attempts were made to disconnect the quill from the drive gear without success due to some obstructions. At this time the TDS engineer went up on the stand to see the obstruction and he disconnected the crane hook from the swivel, leaving the swivel link in the vertical position. Whilst inspecting the point of obstruction, the swivel tilted to the horizontal position trapping the </a:t>
            </a:r>
            <a:r>
              <a:rPr lang="en-US" altLang="en-US" sz="1300" dirty="0" smtClean="0">
                <a:latin typeface="+mj-lt"/>
              </a:rPr>
              <a:t>engineers </a:t>
            </a:r>
            <a:r>
              <a:rPr lang="en-US" altLang="en-US" sz="1300" dirty="0">
                <a:latin typeface="+mj-lt"/>
              </a:rPr>
              <a:t>left arm between the swivel link and the TDS stand </a:t>
            </a:r>
            <a:r>
              <a:rPr lang="en-US" altLang="en-US" sz="1300" dirty="0" smtClean="0">
                <a:latin typeface="+mj-lt"/>
              </a:rPr>
              <a:t>resulting in a fracture hand.</a:t>
            </a:r>
            <a:endParaRPr lang="en-US" altLang="en-US" sz="1300" dirty="0">
              <a:latin typeface="+mj-lt"/>
            </a:endParaRPr>
          </a:p>
          <a:p>
            <a:pPr lvl="0" algn="just" eaLnBrk="1" hangingPunct="1">
              <a:lnSpc>
                <a:spcPct val="120000"/>
              </a:lnSpc>
            </a:pPr>
            <a:r>
              <a:rPr lang="en-US" sz="1200" dirty="0" smtClean="0">
                <a:solidFill>
                  <a:srgbClr val="000000"/>
                </a:solidFill>
                <a:latin typeface="Arial" pitchFamily="34" charset="0"/>
                <a:ea typeface="Times New Roman" pitchFamily="18" charset="0"/>
                <a:cs typeface="Arial" pitchFamily="34" charset="0"/>
              </a:rPr>
              <a:t> </a:t>
            </a:r>
            <a:endParaRPr lang="en-US" sz="1200" dirty="0">
              <a:solidFill>
                <a:srgbClr val="000000"/>
              </a:solidFill>
              <a:latin typeface="Arial" pitchFamily="34" charset="0"/>
              <a:ea typeface="Times New Roman" pitchFamily="18" charset="0"/>
              <a:cs typeface="Arial" pitchFamily="34" charset="0"/>
            </a:endParaRPr>
          </a:p>
          <a:p>
            <a:pPr marL="114300" indent="-114300" algn="just">
              <a:lnSpc>
                <a:spcPct val="120000"/>
              </a:lnSpc>
              <a:defRPr/>
            </a:pPr>
            <a:r>
              <a:rPr lang="en-US" sz="1600" b="1" dirty="0" smtClean="0">
                <a:solidFill>
                  <a:srgbClr val="333399"/>
                </a:solidFill>
                <a:latin typeface="Arial" pitchFamily="34" charset="0"/>
                <a:cs typeface="Arial" pitchFamily="34" charset="0"/>
              </a:rPr>
              <a:t>Your </a:t>
            </a:r>
            <a:r>
              <a:rPr lang="en-US" sz="1600" b="1" dirty="0">
                <a:solidFill>
                  <a:srgbClr val="333399"/>
                </a:solidFill>
                <a:latin typeface="Arial" pitchFamily="34" charset="0"/>
                <a:cs typeface="Arial" pitchFamily="34" charset="0"/>
              </a:rPr>
              <a:t>learning from this </a:t>
            </a:r>
            <a:r>
              <a:rPr lang="en-US" sz="1600" b="1" dirty="0" smtClean="0">
                <a:solidFill>
                  <a:srgbClr val="333399"/>
                </a:solidFill>
                <a:latin typeface="Arial" pitchFamily="34" charset="0"/>
                <a:cs typeface="Arial" pitchFamily="34" charset="0"/>
              </a:rPr>
              <a:t>incident:</a:t>
            </a:r>
          </a:p>
          <a:p>
            <a:pPr marL="285750" indent="-285750" algn="just">
              <a:buFont typeface="Arial" pitchFamily="34" charset="0"/>
              <a:buChar char="•"/>
              <a:defRPr/>
            </a:pPr>
            <a:r>
              <a:rPr lang="en-US" altLang="en-US" sz="1400" dirty="0" smtClean="0">
                <a:latin typeface="+mj-lt"/>
              </a:rPr>
              <a:t>Always ensure SOP / work instructions are followed</a:t>
            </a:r>
          </a:p>
          <a:p>
            <a:pPr marL="285750" indent="-285750" algn="just">
              <a:buFont typeface="Arial" pitchFamily="34" charset="0"/>
              <a:buChar char="•"/>
              <a:defRPr/>
            </a:pPr>
            <a:r>
              <a:rPr lang="en-US" altLang="en-US" sz="1400" dirty="0" smtClean="0">
                <a:latin typeface="+mj-lt"/>
              </a:rPr>
              <a:t>Ensure all </a:t>
            </a:r>
            <a:r>
              <a:rPr lang="en-US" altLang="en-US" sz="1400" dirty="0" smtClean="0">
                <a:latin typeface="+mj-lt"/>
              </a:rPr>
              <a:t>non-routine </a:t>
            </a:r>
            <a:r>
              <a:rPr lang="en-US" altLang="en-US" sz="1400" dirty="0" smtClean="0">
                <a:latin typeface="+mj-lt"/>
              </a:rPr>
              <a:t>activities are performed under PTW with adequate supervision</a:t>
            </a:r>
          </a:p>
          <a:p>
            <a:pPr marL="285750" indent="-285750" algn="just">
              <a:buFont typeface="Arial" pitchFamily="34" charset="0"/>
              <a:buChar char="•"/>
              <a:defRPr/>
            </a:pPr>
            <a:r>
              <a:rPr lang="en-US" altLang="en-US" sz="1400" dirty="0" smtClean="0">
                <a:latin typeface="+mj-lt"/>
              </a:rPr>
              <a:t>Never put you body parts in potential crush points </a:t>
            </a:r>
          </a:p>
          <a:p>
            <a:pPr marL="285750" indent="-285750" algn="just">
              <a:buFont typeface="Arial" pitchFamily="34" charset="0"/>
              <a:buChar char="•"/>
              <a:defRPr/>
            </a:pPr>
            <a:r>
              <a:rPr lang="en-US" altLang="en-US" sz="1400" dirty="0" smtClean="0">
                <a:latin typeface="+mj-lt"/>
              </a:rPr>
              <a:t>Always ensure equipment are in resting position prior to working on </a:t>
            </a:r>
            <a:r>
              <a:rPr lang="en-US" altLang="en-US" sz="1400" dirty="0" smtClean="0">
                <a:latin typeface="+mj-lt"/>
              </a:rPr>
              <a:t>them.</a:t>
            </a:r>
            <a:endParaRPr lang="en-US" altLang="en-US" sz="1400" dirty="0">
              <a:latin typeface="+mj-lt"/>
            </a:endParaRPr>
          </a:p>
        </p:txBody>
      </p:sp>
      <p:sp>
        <p:nvSpPr>
          <p:cNvPr id="2" name="Rectangle 1"/>
          <p:cNvSpPr/>
          <p:nvPr/>
        </p:nvSpPr>
        <p:spPr bwMode="auto">
          <a:xfrm>
            <a:off x="457200" y="5867400"/>
            <a:ext cx="5410199" cy="286232"/>
          </a:xfrm>
          <a:prstGeom prst="rect">
            <a:avLst/>
          </a:prstGeom>
          <a:solidFill>
            <a:srgbClr val="3333CC"/>
          </a:solidFill>
          <a:ln w="38100">
            <a:solidFill>
              <a:srgbClr val="FFFF00"/>
            </a:solidFill>
            <a:miter lim="800000"/>
            <a:headEnd/>
            <a:tailEnd/>
          </a:ln>
        </p:spPr>
        <p:txBody>
          <a:bodyPr wrap="square">
            <a:spAutoFit/>
          </a:bodyPr>
          <a:lstStyle/>
          <a:p>
            <a:pPr marL="0" marR="0" indent="0" algn="ctr" defTabSz="914400" latinLnBrk="0">
              <a:lnSpc>
                <a:spcPct val="90000"/>
              </a:lnSpc>
              <a:spcBef>
                <a:spcPct val="50000"/>
              </a:spcBef>
              <a:buClrTx/>
              <a:buSzPct val="90000"/>
              <a:buFontTx/>
              <a:buNone/>
              <a:tabLst>
                <a:tab pos="287338" algn="l"/>
              </a:tabLst>
              <a:defRPr/>
            </a:pPr>
            <a:r>
              <a:rPr lang="en-US" altLang="en-US" sz="1400" b="1" kern="1300" dirty="0" smtClean="0">
                <a:solidFill>
                  <a:srgbClr val="FFFF00"/>
                </a:solidFill>
                <a:latin typeface="Tahoma" pitchFamily="34" charset="0"/>
                <a:ea typeface="Tahoma" pitchFamily="34" charset="0"/>
                <a:cs typeface="Tahoma" pitchFamily="34" charset="0"/>
              </a:rPr>
              <a:t> Never place your body parts in crush points</a:t>
            </a:r>
          </a:p>
        </p:txBody>
      </p:sp>
      <p:sp>
        <p:nvSpPr>
          <p:cNvPr id="43018" name="Freeform 132"/>
          <p:cNvSpPr>
            <a:spLocks/>
          </p:cNvSpPr>
          <p:nvPr/>
        </p:nvSpPr>
        <p:spPr bwMode="auto">
          <a:xfrm>
            <a:off x="6172200" y="3398291"/>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dirty="0"/>
          </a:p>
        </p:txBody>
      </p:sp>
      <p:sp>
        <p:nvSpPr>
          <p:cNvPr id="3" name="Multiply 2"/>
          <p:cNvSpPr/>
          <p:nvPr/>
        </p:nvSpPr>
        <p:spPr bwMode="auto">
          <a:xfrm>
            <a:off x="6096000" y="680113"/>
            <a:ext cx="587553" cy="914400"/>
          </a:xfrm>
          <a:prstGeom prst="mathMultiply">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New Roman" pitchFamily="18" charset="0"/>
            </a:endParaRPr>
          </a:p>
        </p:txBody>
      </p:sp>
      <p:pic>
        <p:nvPicPr>
          <p:cNvPr id="10" name="Picture 2" descr="\\MUSNAS04\mu50033$\My Documents\Mr Musleh\use these Mr Musleh Images\GENERAL\SQASHED Fingers.png"/>
          <p:cNvPicPr>
            <a:picLocks noChangeAspect="1" noChangeArrowheads="1"/>
          </p:cNvPicPr>
          <p:nvPr/>
        </p:nvPicPr>
        <p:blipFill>
          <a:blip r:embed="rId4" cstate="print"/>
          <a:srcRect/>
          <a:stretch>
            <a:fillRect/>
          </a:stretch>
        </p:blipFill>
        <p:spPr bwMode="auto">
          <a:xfrm>
            <a:off x="152400" y="838200"/>
            <a:ext cx="1219200" cy="1219200"/>
          </a:xfrm>
          <a:prstGeom prst="rect">
            <a:avLst/>
          </a:prstGeom>
          <a:noFill/>
        </p:spPr>
      </p:pic>
      <p:sp>
        <p:nvSpPr>
          <p:cNvPr id="12" name="Rectangle 11"/>
          <p:cNvSpPr>
            <a:spLocks noChangeArrowheads="1"/>
          </p:cNvSpPr>
          <p:nvPr/>
        </p:nvSpPr>
        <p:spPr bwMode="auto">
          <a:xfrm>
            <a:off x="0" y="533400"/>
            <a:ext cx="9144000" cy="254000"/>
          </a:xfrm>
          <a:prstGeom prst="rect">
            <a:avLst/>
          </a:prstGeom>
          <a:solidFill>
            <a:schemeClr val="bg1">
              <a:lumMod val="85000"/>
            </a:schemeClr>
          </a:solidFill>
          <a:ln w="9525">
            <a:solidFill>
              <a:schemeClr val="tx1"/>
            </a:solidFill>
            <a:miter lim="800000"/>
            <a:headEnd/>
            <a:tailEnd/>
          </a:ln>
        </p:spPr>
        <p:txBody>
          <a:bodyPr>
            <a:spAutoFit/>
          </a:bodyP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eaLnBrk="0" fontAlgn="auto" hangingPunct="0">
              <a:spcBef>
                <a:spcPts val="0"/>
              </a:spcBef>
              <a:spcAft>
                <a:spcPts val="0"/>
              </a:spcAft>
              <a:defRPr/>
            </a:pPr>
            <a:r>
              <a:rPr lang="en-US" sz="1050" b="1" dirty="0">
                <a:solidFill>
                  <a:schemeClr val="tx2">
                    <a:lumMod val="75000"/>
                  </a:schemeClr>
                </a:solidFill>
                <a:cs typeface="Calibri" pitchFamily="34" charset="0"/>
              </a:rPr>
              <a:t>Use this </a:t>
            </a:r>
            <a:r>
              <a:rPr lang="en-US" sz="1050" b="1" dirty="0" smtClean="0">
                <a:solidFill>
                  <a:schemeClr val="tx2">
                    <a:lumMod val="75000"/>
                  </a:schemeClr>
                </a:solidFill>
                <a:cs typeface="Calibri" pitchFamily="34" charset="0"/>
              </a:rPr>
              <a:t>Advice: </a:t>
            </a:r>
            <a:r>
              <a:rPr lang="en-US" sz="1050" b="1" dirty="0">
                <a:solidFill>
                  <a:schemeClr val="tx2">
                    <a:lumMod val="75000"/>
                  </a:schemeClr>
                </a:solidFill>
                <a:cs typeface="Calibri" pitchFamily="34" charset="0"/>
              </a:rPr>
              <a:t>Discuss in Tool Box Talks and HSE Meetings </a:t>
            </a:r>
            <a:r>
              <a:rPr lang="en-US" sz="1050" b="1" dirty="0">
                <a:solidFill>
                  <a:schemeClr val="tx2">
                    <a:lumMod val="75000"/>
                  </a:schemeClr>
                </a:solidFill>
                <a:cs typeface="Calibri" pitchFamily="34" charset="0"/>
                <a:sym typeface="Wingdings" pitchFamily="2" charset="2"/>
              </a:rPr>
              <a:t> Distribute to contractors  Post on HSE Notice </a:t>
            </a:r>
            <a:r>
              <a:rPr lang="en-US" sz="1050" b="1" dirty="0" smtClean="0">
                <a:solidFill>
                  <a:schemeClr val="tx2">
                    <a:lumMod val="75000"/>
                  </a:schemeClr>
                </a:solidFill>
                <a:cs typeface="Calibri" pitchFamily="34" charset="0"/>
                <a:sym typeface="Wingdings" pitchFamily="2" charset="2"/>
              </a:rPr>
              <a:t>Boards</a:t>
            </a:r>
            <a:endParaRPr lang="en-US" sz="1050" b="1" dirty="0">
              <a:solidFill>
                <a:schemeClr val="tx2">
                  <a:lumMod val="75000"/>
                </a:schemeClr>
              </a:solidFill>
              <a:cs typeface="Calibri" pitchFamily="34" charset="0"/>
            </a:endParaRPr>
          </a:p>
        </p:txBody>
      </p:sp>
      <p:sp>
        <p:nvSpPr>
          <p:cNvPr id="13" name="TextBox 1"/>
          <p:cNvSpPr txBox="1">
            <a:spLocks noChangeArrowheads="1"/>
          </p:cNvSpPr>
          <p:nvPr/>
        </p:nvSpPr>
        <p:spPr bwMode="auto">
          <a:xfrm>
            <a:off x="0" y="-51375"/>
            <a:ext cx="9144000" cy="584775"/>
          </a:xfrm>
          <a:prstGeom prst="rect">
            <a:avLst/>
          </a:prstGeom>
          <a:noFill/>
          <a:ln>
            <a:noFill/>
          </a:ln>
          <a:extLst/>
        </p:spPr>
        <p:txBody>
          <a:bodyPr wrap="square" anchor="ctr">
            <a:spAutoFit/>
          </a:bodyPr>
          <a:lstStyle>
            <a:lvl1pPr>
              <a:defRPr sz="2400">
                <a:solidFill>
                  <a:schemeClr val="tx1"/>
                </a:solidFill>
                <a:latin typeface="Times New Roman" pitchFamily="18" charset="0"/>
                <a:cs typeface="Arial" charset="0"/>
              </a:defRPr>
            </a:lvl1pPr>
            <a:lvl2pPr marL="742950" indent="-285750">
              <a:defRPr sz="2400">
                <a:solidFill>
                  <a:schemeClr val="tx1"/>
                </a:solidFill>
                <a:latin typeface="Times New Roman" pitchFamily="18" charset="0"/>
                <a:cs typeface="Arial" charset="0"/>
              </a:defRPr>
            </a:lvl2pPr>
            <a:lvl3pPr marL="1143000" indent="-228600">
              <a:defRPr sz="2400">
                <a:solidFill>
                  <a:schemeClr val="tx1"/>
                </a:solidFill>
                <a:latin typeface="Times New Roman" pitchFamily="18" charset="0"/>
                <a:cs typeface="Arial" charset="0"/>
              </a:defRPr>
            </a:lvl3pPr>
            <a:lvl4pPr marL="1600200" indent="-228600">
              <a:defRPr sz="2400">
                <a:solidFill>
                  <a:schemeClr val="tx1"/>
                </a:solidFill>
                <a:latin typeface="Times New Roman" pitchFamily="18" charset="0"/>
                <a:cs typeface="Arial" charset="0"/>
              </a:defRPr>
            </a:lvl4pPr>
            <a:lvl5pPr marL="2057400" indent="-228600">
              <a:defRPr sz="2400">
                <a:solidFill>
                  <a:schemeClr val="tx1"/>
                </a:solidFill>
                <a:latin typeface="Times New Roman" pitchFamily="18" charset="0"/>
                <a:cs typeface="Arial"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charset="0"/>
              </a:defRPr>
            </a:lvl9pPr>
          </a:lstStyle>
          <a:p>
            <a:pPr algn="ctr"/>
            <a:r>
              <a:rPr lang="en-GB" sz="3200" b="1" dirty="0" smtClean="0">
                <a:solidFill>
                  <a:srgbClr val="0000FF"/>
                </a:solidFill>
              </a:rPr>
              <a:t>PDO Safety Advice</a:t>
            </a:r>
          </a:p>
        </p:txBody>
      </p:sp>
      <p:sp>
        <p:nvSpPr>
          <p:cNvPr id="14" name="Title 1"/>
          <p:cNvSpPr txBox="1">
            <a:spLocks/>
          </p:cNvSpPr>
          <p:nvPr/>
        </p:nvSpPr>
        <p:spPr>
          <a:xfrm>
            <a:off x="0" y="6705600"/>
            <a:ext cx="9144000" cy="152400"/>
          </a:xfrm>
          <a:prstGeom prst="rect">
            <a:avLst/>
          </a:prstGeom>
          <a:solidFill>
            <a:srgbClr val="FFFF00"/>
          </a:solidFill>
          <a:ln>
            <a:solidFill>
              <a:schemeClr val="tx1"/>
            </a:solidFill>
          </a:ln>
        </p:spPr>
        <p:txBody>
          <a:bodyPr anchor="ct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fontAlgn="auto">
              <a:spcBef>
                <a:spcPts val="0"/>
              </a:spcBef>
              <a:spcAft>
                <a:spcPts val="0"/>
              </a:spcAft>
              <a:defRPr/>
            </a:pPr>
            <a:r>
              <a:rPr lang="en-US" sz="1000" dirty="0" smtClean="0">
                <a:cs typeface="Calibri" pitchFamily="34" charset="0"/>
              </a:rPr>
              <a:t>Contact MSE34 for further information 	                                        Learning No 35                                                                                  11/06/2015</a:t>
            </a:r>
            <a:endParaRPr lang="en-US" sz="1000" b="0" dirty="0" smtClean="0">
              <a:latin typeface="+mn-lt"/>
              <a:cs typeface="Calibri" pitchFamily="34" charset="0"/>
            </a:endParaRPr>
          </a:p>
        </p:txBody>
      </p:sp>
    </p:spTree>
    <p:extLst>
      <p:ext uri="{BB962C8B-B14F-4D97-AF65-F5344CB8AC3E}">
        <p14:creationId xmlns:p14="http://schemas.microsoft.com/office/powerpoint/2010/main" xmlns="" val="10677695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304800" y="838200"/>
            <a:ext cx="8351838" cy="3317831"/>
          </a:xfrm>
          <a:prstGeom prst="rect">
            <a:avLst/>
          </a:prstGeom>
          <a:noFill/>
          <a:ln w="19050">
            <a:noFill/>
            <a:miter lim="800000"/>
            <a:headEnd/>
            <a:tailEnd/>
          </a:ln>
        </p:spPr>
        <p:txBody>
          <a:bodyPr>
            <a:spAutoFit/>
          </a:bodyPr>
          <a:lstStyle/>
          <a:p>
            <a:pPr algn="just" eaLnBrk="1" hangingPunct="1">
              <a:spcBef>
                <a:spcPct val="50000"/>
              </a:spcBef>
              <a:defRPr/>
            </a:pPr>
            <a:endParaRPr lang="en-US" sz="600" dirty="0">
              <a:solidFill>
                <a:srgbClr val="000000"/>
              </a:solidFill>
              <a:latin typeface="Arial" charset="0"/>
            </a:endParaRPr>
          </a:p>
          <a:p>
            <a:pPr marL="173038" indent="-173038" eaLnBrk="1" hangingPunct="1">
              <a:defRPr/>
            </a:pPr>
            <a:endParaRPr lang="en-US" sz="600" dirty="0">
              <a:solidFill>
                <a:srgbClr val="000000"/>
              </a:solidFill>
              <a:latin typeface="Arial" charset="0"/>
            </a:endParaRPr>
          </a:p>
          <a:p>
            <a:pPr marL="114300" indent="-114300">
              <a:lnSpc>
                <a:spcPct val="120000"/>
              </a:lnSpc>
              <a:defRPr/>
            </a:pPr>
            <a:r>
              <a:rPr lang="en-GB" sz="1400" b="1" dirty="0" smtClean="0">
                <a:solidFill>
                  <a:srgbClr val="333399"/>
                </a:solidFill>
                <a:latin typeface="Arial" pitchFamily="34" charset="0"/>
                <a:cs typeface="Arial" pitchFamily="34" charset="0"/>
              </a:rPr>
              <a:t>Date:</a:t>
            </a:r>
            <a:r>
              <a:rPr lang="en-US" sz="1400" b="1" dirty="0" smtClean="0">
                <a:solidFill>
                  <a:srgbClr val="333399"/>
                </a:solidFill>
                <a:latin typeface="Arial" pitchFamily="34" charset="0"/>
                <a:cs typeface="Arial" pitchFamily="34" charset="0"/>
              </a:rPr>
              <a:t> 11.06.2015</a:t>
            </a:r>
          </a:p>
          <a:p>
            <a:pPr marL="114300" indent="-114300">
              <a:lnSpc>
                <a:spcPct val="120000"/>
              </a:lnSpc>
              <a:defRPr/>
            </a:pPr>
            <a:r>
              <a:rPr lang="en-US" sz="1400" b="1" dirty="0" smtClean="0">
                <a:solidFill>
                  <a:srgbClr val="333399"/>
                </a:solidFill>
                <a:latin typeface="Arial" pitchFamily="34" charset="0"/>
                <a:cs typeface="Arial" pitchFamily="34" charset="0"/>
              </a:rPr>
              <a:t>LTI: Fractured  arm</a:t>
            </a:r>
            <a:endParaRPr lang="en-US" sz="1400" b="1" dirty="0" smtClean="0">
              <a:solidFill>
                <a:srgbClr val="FF0000"/>
              </a:solidFill>
              <a:latin typeface="Arial" pitchFamily="34" charset="0"/>
              <a:cs typeface="Arial" pitchFamily="34" charset="0"/>
            </a:endParaRPr>
          </a:p>
          <a:p>
            <a:pPr marL="342900" indent="-342900" eaLnBrk="1" hangingPunct="1">
              <a:defRPr/>
            </a:pPr>
            <a:endParaRPr lang="en-US" sz="1600" b="1" dirty="0" smtClean="0">
              <a:solidFill>
                <a:srgbClr val="FF0000"/>
              </a:solidFill>
              <a:latin typeface="Tahoma" pitchFamily="34" charset="0"/>
            </a:endParaRPr>
          </a:p>
          <a:p>
            <a:pPr marL="342900" indent="-342900" eaLnBrk="1" hangingPunct="1">
              <a:defRPr/>
            </a:pPr>
            <a:r>
              <a:rPr lang="en-US" sz="1600" b="1" dirty="0" smtClean="0">
                <a:solidFill>
                  <a:srgbClr val="FF0000"/>
                </a:solidFill>
                <a:latin typeface="Tahoma" pitchFamily="34" charset="0"/>
              </a:rPr>
              <a:t>As </a:t>
            </a:r>
            <a:r>
              <a:rPr lang="en-US" sz="1600" b="1" dirty="0">
                <a:solidFill>
                  <a:srgbClr val="FF0000"/>
                </a:solidFill>
                <a:latin typeface="Tahoma" pitchFamily="34" charset="0"/>
              </a:rPr>
              <a:t>a learning from this incident and ensure continual improvement all contract</a:t>
            </a:r>
          </a:p>
          <a:p>
            <a:pPr marL="342900" indent="-342900" eaLnBrk="1" hangingPunct="1">
              <a:defRPr/>
            </a:pPr>
            <a:r>
              <a:rPr lang="en-US" sz="1600" b="1" dirty="0">
                <a:solidFill>
                  <a:srgbClr val="FF0000"/>
                </a:solidFill>
                <a:latin typeface="Tahoma" pitchFamily="34" charset="0"/>
              </a:rPr>
              <a:t>managers are to review their HSE HEMP against the questions asked below        </a:t>
            </a: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600" b="1" dirty="0">
                <a:solidFill>
                  <a:srgbClr val="0000FF"/>
                </a:solidFill>
                <a:latin typeface="Tahoma" pitchFamily="34" charset="0"/>
              </a:rPr>
              <a:t>Confirm the following:</a:t>
            </a:r>
            <a:endParaRPr lang="en-US" sz="1600" dirty="0">
              <a:solidFill>
                <a:srgbClr val="0000FF"/>
              </a:solidFill>
              <a:latin typeface="Tahoma" pitchFamily="34" charset="0"/>
            </a:endParaRPr>
          </a:p>
          <a:p>
            <a:pPr marL="225425" indent="-225425" eaLnBrk="1" hangingPunct="1">
              <a:lnSpc>
                <a:spcPct val="120000"/>
              </a:lnSpc>
              <a:buFont typeface="Arial" pitchFamily="34" charset="0"/>
              <a:buChar char="•"/>
              <a:defRPr/>
            </a:pPr>
            <a:r>
              <a:rPr lang="en-US" sz="1400" dirty="0" smtClean="0">
                <a:solidFill>
                  <a:srgbClr val="000000"/>
                </a:solidFill>
                <a:latin typeface="Arial" charset="0"/>
              </a:rPr>
              <a:t>Does your standards/ procedures address the handling of TDS swivel?</a:t>
            </a:r>
          </a:p>
          <a:p>
            <a:pPr marL="225425" indent="-225425" eaLnBrk="1" hangingPunct="1">
              <a:lnSpc>
                <a:spcPct val="120000"/>
              </a:lnSpc>
              <a:buFont typeface="Arial" pitchFamily="34" charset="0"/>
              <a:buChar char="•"/>
              <a:defRPr/>
            </a:pPr>
            <a:r>
              <a:rPr lang="en-US" sz="1400" dirty="0" smtClean="0">
                <a:solidFill>
                  <a:srgbClr val="000000"/>
                </a:solidFill>
                <a:latin typeface="Arial" charset="0"/>
              </a:rPr>
              <a:t>Is there is clear method of communication during operations on Rig floor?</a:t>
            </a:r>
          </a:p>
          <a:p>
            <a:pPr marL="225425" indent="-225425" eaLnBrk="1" hangingPunct="1">
              <a:lnSpc>
                <a:spcPct val="120000"/>
              </a:lnSpc>
              <a:buFont typeface="Arial" pitchFamily="34" charset="0"/>
              <a:buChar char="•"/>
              <a:defRPr/>
            </a:pPr>
            <a:r>
              <a:rPr lang="en-US" sz="1400" dirty="0" smtClean="0">
                <a:solidFill>
                  <a:srgbClr val="000000"/>
                </a:solidFill>
                <a:latin typeface="Arial" charset="0"/>
              </a:rPr>
              <a:t>Are hazards identified?</a:t>
            </a:r>
          </a:p>
          <a:p>
            <a:pPr marL="225425" indent="-225425" eaLnBrk="1" hangingPunct="1">
              <a:lnSpc>
                <a:spcPct val="120000"/>
              </a:lnSpc>
              <a:buFont typeface="Arial" pitchFamily="34" charset="0"/>
              <a:buChar char="•"/>
              <a:defRPr/>
            </a:pPr>
            <a:r>
              <a:rPr lang="en-US" sz="1400" dirty="0" smtClean="0">
                <a:solidFill>
                  <a:srgbClr val="000000"/>
                </a:solidFill>
                <a:latin typeface="Arial" charset="0"/>
              </a:rPr>
              <a:t>Do you have system in place to ensure that all the crew have attended the TBT,JSA/SOP discussion?</a:t>
            </a:r>
            <a:endParaRPr lang="en-US" sz="1400" dirty="0">
              <a:solidFill>
                <a:srgbClr val="000000"/>
              </a:solidFill>
              <a:latin typeface="Arial" charset="0"/>
            </a:endParaRPr>
          </a:p>
        </p:txBody>
      </p:sp>
      <p:sp>
        <p:nvSpPr>
          <p:cNvPr id="5" name="Rectangle 4"/>
          <p:cNvSpPr>
            <a:spLocks noChangeArrowheads="1"/>
          </p:cNvSpPr>
          <p:nvPr/>
        </p:nvSpPr>
        <p:spPr bwMode="auto">
          <a:xfrm>
            <a:off x="0" y="533400"/>
            <a:ext cx="9144000" cy="254000"/>
          </a:xfrm>
          <a:prstGeom prst="rect">
            <a:avLst/>
          </a:prstGeom>
          <a:solidFill>
            <a:schemeClr val="bg1">
              <a:lumMod val="85000"/>
            </a:schemeClr>
          </a:solidFill>
          <a:ln w="9525">
            <a:solidFill>
              <a:schemeClr val="tx1"/>
            </a:solidFill>
            <a:miter lim="800000"/>
            <a:headEnd/>
            <a:tailEnd/>
          </a:ln>
        </p:spPr>
        <p:txBody>
          <a:bodyPr>
            <a:spAutoFit/>
          </a:bodyP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eaLnBrk="0" fontAlgn="auto" hangingPunct="0">
              <a:spcBef>
                <a:spcPts val="0"/>
              </a:spcBef>
              <a:spcAft>
                <a:spcPts val="0"/>
              </a:spcAft>
              <a:defRPr/>
            </a:pPr>
            <a:r>
              <a:rPr lang="en-US" sz="1050" b="1" dirty="0" smtClean="0">
                <a:solidFill>
                  <a:schemeClr val="tx2">
                    <a:lumMod val="75000"/>
                  </a:schemeClr>
                </a:solidFill>
                <a:cs typeface="Calibri" pitchFamily="34" charset="0"/>
              </a:rPr>
              <a:t> </a:t>
            </a:r>
            <a:r>
              <a:rPr lang="en-US" sz="1050" b="1" dirty="0" smtClean="0">
                <a:solidFill>
                  <a:schemeClr val="tx2">
                    <a:lumMod val="75000"/>
                  </a:schemeClr>
                </a:solidFill>
                <a:cs typeface="Calibri" pitchFamily="34" charset="0"/>
                <a:sym typeface="Wingdings" pitchFamily="2" charset="2"/>
              </a:rPr>
              <a:t>Distribute </a:t>
            </a:r>
            <a:r>
              <a:rPr lang="en-US" sz="1050" b="1" dirty="0">
                <a:solidFill>
                  <a:schemeClr val="tx2">
                    <a:lumMod val="75000"/>
                  </a:schemeClr>
                </a:solidFill>
                <a:cs typeface="Calibri" pitchFamily="34" charset="0"/>
                <a:sym typeface="Wingdings" pitchFamily="2" charset="2"/>
              </a:rPr>
              <a:t>to contractors  Post on HSE Notice </a:t>
            </a:r>
            <a:r>
              <a:rPr lang="en-US" sz="1050" b="1" dirty="0" smtClean="0">
                <a:solidFill>
                  <a:schemeClr val="tx2">
                    <a:lumMod val="75000"/>
                  </a:schemeClr>
                </a:solidFill>
                <a:cs typeface="Calibri" pitchFamily="34" charset="0"/>
                <a:sym typeface="Wingdings" pitchFamily="2" charset="2"/>
              </a:rPr>
              <a:t>Boards</a:t>
            </a:r>
            <a:endParaRPr lang="en-US" sz="1050" b="1" dirty="0">
              <a:solidFill>
                <a:schemeClr val="tx2">
                  <a:lumMod val="75000"/>
                </a:schemeClr>
              </a:solidFill>
              <a:cs typeface="Calibri" pitchFamily="34" charset="0"/>
            </a:endParaRPr>
          </a:p>
        </p:txBody>
      </p:sp>
      <p:sp>
        <p:nvSpPr>
          <p:cNvPr id="6" name="Text Box 12"/>
          <p:cNvSpPr txBox="1">
            <a:spLocks noChangeArrowheads="1"/>
          </p:cNvSpPr>
          <p:nvPr/>
        </p:nvSpPr>
        <p:spPr bwMode="auto">
          <a:xfrm>
            <a:off x="0" y="0"/>
            <a:ext cx="9144000" cy="584775"/>
          </a:xfrm>
          <a:prstGeom prst="rect">
            <a:avLst/>
          </a:prstGeom>
          <a:noFill/>
          <a:ln w="9525">
            <a:noFill/>
            <a:miter lim="800000"/>
            <a:headEnd/>
            <a:tailEnd/>
          </a:ln>
        </p:spPr>
        <p:txBody>
          <a:bodyPr wrap="square">
            <a:spAutoFit/>
          </a:bodyPr>
          <a:lstStyle/>
          <a:p>
            <a:pPr algn="ctr">
              <a:defRPr/>
            </a:pPr>
            <a:r>
              <a:rPr lang="en-GB" sz="3200" b="1" dirty="0" smtClean="0">
                <a:solidFill>
                  <a:srgbClr val="0000FF"/>
                </a:solidFill>
              </a:rPr>
              <a:t>Management learning's</a:t>
            </a:r>
            <a:endParaRPr lang="en-GB" sz="3200" dirty="0"/>
          </a:p>
        </p:txBody>
      </p:sp>
      <p:sp>
        <p:nvSpPr>
          <p:cNvPr id="7" name="Title 1"/>
          <p:cNvSpPr txBox="1">
            <a:spLocks/>
          </p:cNvSpPr>
          <p:nvPr/>
        </p:nvSpPr>
        <p:spPr>
          <a:xfrm>
            <a:off x="0" y="6705600"/>
            <a:ext cx="9144000" cy="152400"/>
          </a:xfrm>
          <a:prstGeom prst="rect">
            <a:avLst/>
          </a:prstGeom>
          <a:solidFill>
            <a:srgbClr val="FFFF00"/>
          </a:solidFill>
          <a:ln>
            <a:solidFill>
              <a:schemeClr val="tx1"/>
            </a:solidFill>
          </a:ln>
        </p:spPr>
        <p:txBody>
          <a:bodyPr anchor="ct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fontAlgn="auto">
              <a:spcBef>
                <a:spcPts val="0"/>
              </a:spcBef>
              <a:spcAft>
                <a:spcPts val="0"/>
              </a:spcAft>
              <a:defRPr/>
            </a:pPr>
            <a:r>
              <a:rPr lang="en-US" sz="1000" dirty="0" smtClean="0">
                <a:cs typeface="Calibri" pitchFamily="34" charset="0"/>
              </a:rPr>
              <a:t>Contact MSE34 for further information 	                                        Learning No 35                                                                                  11/06/2015</a:t>
            </a:r>
            <a:endParaRPr lang="en-US" sz="1000" b="0" dirty="0" smtClean="0">
              <a:latin typeface="+mn-lt"/>
              <a:cs typeface="Calibri" pitchFamily="34" charset="0"/>
            </a:endParaRPr>
          </a:p>
        </p:txBody>
      </p:sp>
    </p:spTree>
    <p:extLst>
      <p:ext uri="{BB962C8B-B14F-4D97-AF65-F5344CB8AC3E}">
        <p14:creationId xmlns:p14="http://schemas.microsoft.com/office/powerpoint/2010/main" xmlns="" val="81087592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19082</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7D2A73F5-86D4-460C-9185-814CF40975BD}"/>
</file>

<file path=customXml/itemProps2.xml><?xml version="1.0" encoding="utf-8"?>
<ds:datastoreItem xmlns:ds="http://schemas.openxmlformats.org/officeDocument/2006/customXml" ds:itemID="{D2002AF3-FA75-4B74-8AFB-8042BC7187DF}"/>
</file>

<file path=customXml/itemProps3.xml><?xml version="1.0" encoding="utf-8"?>
<ds:datastoreItem xmlns:ds="http://schemas.openxmlformats.org/officeDocument/2006/customXml" ds:itemID="{9EA5F307-219D-4D23-9D21-131E846B3DE9}"/>
</file>

<file path=docProps/app.xml><?xml version="1.0" encoding="utf-8"?>
<Properties xmlns="http://schemas.openxmlformats.org/officeDocument/2006/extended-properties" xmlns:vt="http://schemas.openxmlformats.org/officeDocument/2006/docPropsVTypes">
  <Template>Flow</Template>
  <TotalTime>2789</TotalTime>
  <Words>307</Words>
  <Application>Microsoft Office PowerPoint</Application>
  <PresentationFormat>On-screen Show (4:3)</PresentationFormat>
  <Paragraphs>30</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Flow</vt:lpstr>
      <vt:lpstr>Slide 1</vt:lpstr>
      <vt:lpstr>Slide 2</vt:lpstr>
    </vt:vector>
  </TitlesOfParts>
  <Company>Shell Information Services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Contractor RTA LTI on xx.xx.xx</dc:title>
  <dc:creator>MU93647</dc:creator>
  <cp:lastModifiedBy>mu93647</cp:lastModifiedBy>
  <cp:revision>244</cp:revision>
  <dcterms:created xsi:type="dcterms:W3CDTF">2001-05-03T06:07:08Z</dcterms:created>
  <dcterms:modified xsi:type="dcterms:W3CDTF">2015-09-29T09:44:33Z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