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304" r:id="rId2"/>
    <p:sldId id="30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86683"/>
            <a:ext cx="5334000" cy="4247317"/>
          </a:xfrm>
          <a:prstGeom prst="rect">
            <a:avLst/>
          </a:prstGeom>
          <a:noFill/>
          <a:ln w="19050">
            <a:noFill/>
            <a:miter lim="800000"/>
            <a:headEnd/>
            <a:tailEnd/>
          </a:ln>
        </p:spPr>
        <p:txBody>
          <a:bodyPr wrap="square">
            <a:spAutoFit/>
          </a:bodyPr>
          <a:lstStyle/>
          <a:p>
            <a:pPr marL="114300" indent="-114300" algn="just">
              <a:defRPr/>
            </a:pPr>
            <a:endParaRPr lang="en-GB" sz="1200" b="1" dirty="0" smtClean="0">
              <a:solidFill>
                <a:srgbClr val="333399"/>
              </a:solidFill>
              <a:latin typeface="Arial"/>
              <a:ea typeface="+mn-ea"/>
              <a:cs typeface="Arial"/>
            </a:endParaRPr>
          </a:p>
          <a:p>
            <a:pPr marL="114300" indent="-114300" algn="ctr">
              <a:defRPr/>
            </a:pPr>
            <a:endParaRPr lang="en-GB" sz="1200" b="1" dirty="0" smtClean="0">
              <a:solidFill>
                <a:srgbClr val="333399"/>
              </a:solidFill>
              <a:latin typeface="Arial"/>
              <a:cs typeface="Arial"/>
            </a:endParaRPr>
          </a:p>
          <a:p>
            <a:pPr marL="114300" indent="-114300" algn="ctr">
              <a:defRPr/>
            </a:pPr>
            <a:endParaRPr lang="en-GB" sz="1200" b="1" dirty="0" smtClean="0">
              <a:solidFill>
                <a:srgbClr val="333399"/>
              </a:solidFill>
              <a:latin typeface="Arial"/>
              <a:ea typeface="+mn-ea"/>
              <a:cs typeface="Arial"/>
            </a:endParaRPr>
          </a:p>
          <a:p>
            <a:pPr marL="114300" indent="-114300" algn="ctr">
              <a:defRPr/>
            </a:pPr>
            <a:r>
              <a:rPr lang="en-GB" sz="1600" b="1" dirty="0" smtClean="0">
                <a:solidFill>
                  <a:srgbClr val="333399"/>
                </a:solidFill>
                <a:latin typeface="Tahoma" pitchFamily="34" charset="0"/>
              </a:rPr>
              <a:t>Date</a:t>
            </a:r>
            <a:r>
              <a:rPr lang="en-GB" sz="1600" b="1" dirty="0">
                <a:solidFill>
                  <a:srgbClr val="333399"/>
                </a:solidFill>
                <a:latin typeface="Tahoma" pitchFamily="34" charset="0"/>
              </a:rPr>
              <a:t>:</a:t>
            </a:r>
            <a:r>
              <a:rPr lang="en-US" sz="1600" b="1" dirty="0">
                <a:solidFill>
                  <a:srgbClr val="333399"/>
                </a:solidFill>
                <a:latin typeface="Tahoma" pitchFamily="34" charset="0"/>
              </a:rPr>
              <a:t> </a:t>
            </a:r>
            <a:r>
              <a:rPr lang="en-US" sz="1600" b="1" dirty="0" smtClean="0">
                <a:solidFill>
                  <a:srgbClr val="333399"/>
                </a:solidFill>
                <a:latin typeface="Tahoma" pitchFamily="34" charset="0"/>
              </a:rPr>
              <a:t>27.06.2015     </a:t>
            </a:r>
            <a:endParaRPr lang="en-US" sz="1600" b="1" dirty="0">
              <a:solidFill>
                <a:srgbClr val="333399"/>
              </a:solidFill>
              <a:latin typeface="Tahoma" pitchFamily="34" charset="0"/>
            </a:endParaRPr>
          </a:p>
          <a:p>
            <a:pPr marL="114300" indent="-114300" algn="ctr">
              <a:defRPr/>
            </a:pPr>
            <a:r>
              <a:rPr lang="en-US" sz="1600" b="1" dirty="0" smtClean="0">
                <a:solidFill>
                  <a:srgbClr val="333399"/>
                </a:solidFill>
                <a:latin typeface="Tahoma" pitchFamily="34" charset="0"/>
              </a:rPr>
              <a:t>  LTI: </a:t>
            </a:r>
            <a:r>
              <a:rPr lang="en-US" sz="1600" b="1" dirty="0">
                <a:solidFill>
                  <a:srgbClr val="333399"/>
                </a:solidFill>
                <a:latin typeface="Tahoma" pitchFamily="34" charset="0"/>
              </a:rPr>
              <a:t>Crushed Finger</a:t>
            </a:r>
          </a:p>
          <a:p>
            <a:pPr marL="114300" indent="-114300" algn="just">
              <a:defRPr/>
            </a:pPr>
            <a:endParaRPr lang="en-US" sz="1300" b="1" dirty="0">
              <a:solidFill>
                <a:srgbClr val="FF0000"/>
              </a:solidFill>
              <a:latin typeface="Arial"/>
              <a:ea typeface="+mn-ea"/>
              <a:cs typeface="Arial"/>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marL="114300" indent="-114300" algn="just">
              <a:defRPr/>
            </a:pPr>
            <a:endParaRPr lang="en-US" sz="1600" b="1" dirty="0">
              <a:solidFill>
                <a:srgbClr val="FF0000"/>
              </a:solidFill>
              <a:latin typeface="Tahoma" pitchFamily="34" charset="0"/>
            </a:endParaRPr>
          </a:p>
          <a:p>
            <a:pPr algn="just">
              <a:defRPr/>
            </a:pPr>
            <a:r>
              <a:rPr lang="en-US" altLang="en-US" sz="1400" dirty="0">
                <a:latin typeface="+mj-lt"/>
              </a:rPr>
              <a:t>As the forklift placed a tubing head spool down on work area, it began to topple over towards the cellar.  The driller tried to stop it toppling and in doing so his hand was crushed between the </a:t>
            </a:r>
            <a:r>
              <a:rPr lang="en-US" altLang="en-US" sz="1400" dirty="0" smtClean="0">
                <a:latin typeface="+mj-lt"/>
              </a:rPr>
              <a:t>spool </a:t>
            </a:r>
            <a:r>
              <a:rPr lang="en-US" altLang="en-US" sz="1400" dirty="0">
                <a:latin typeface="+mj-lt"/>
              </a:rPr>
              <a:t>and an upright part of the rig structure, injuring his left hand. </a:t>
            </a:r>
          </a:p>
          <a:p>
            <a:pPr marL="342900" indent="-342900" eaLnBrk="1" hangingPunct="1">
              <a:defRPr/>
            </a:pPr>
            <a:endParaRPr lang="en-US" sz="1600" dirty="0">
              <a:solidFill>
                <a:srgbClr val="000000"/>
              </a:solidFill>
              <a:latin typeface="Arial"/>
              <a:ea typeface="+mn-ea"/>
              <a:cs typeface="Arial"/>
            </a:endParaRPr>
          </a:p>
          <a:p>
            <a:pPr marL="342900" indent="-342900" eaLnBrk="1" hangingPunct="1">
              <a:defRPr/>
            </a:pPr>
            <a:endParaRPr lang="en-US" sz="1600" dirty="0">
              <a:solidFill>
                <a:srgbClr val="000000"/>
              </a:solidFill>
              <a:latin typeface="Arial"/>
              <a:ea typeface="+mn-ea"/>
              <a:cs typeface="Arial"/>
            </a:endParaRPr>
          </a:p>
          <a:p>
            <a:pPr>
              <a:defRPr/>
            </a:pPr>
            <a:endParaRPr lang="en-US" sz="1600" dirty="0">
              <a:solidFill>
                <a:srgbClr val="FF0000"/>
              </a:solidFill>
              <a:latin typeface="Arial"/>
              <a:ea typeface="+mn-ea"/>
              <a:cs typeface="Arial"/>
            </a:endParaRPr>
          </a:p>
          <a:p>
            <a:pPr marL="171450" indent="-171450">
              <a:buFont typeface="Arial" panose="020B0604020202020204" pitchFamily="34" charset="0"/>
              <a:buChar char="•"/>
              <a:defRPr/>
            </a:pPr>
            <a:endParaRPr lang="en-US" sz="1800" dirty="0">
              <a:latin typeface="Arial"/>
              <a:ea typeface="+mn-ea"/>
              <a:cs typeface="Arial"/>
            </a:endParaRPr>
          </a:p>
          <a:p>
            <a:pPr>
              <a:defRPr/>
            </a:pPr>
            <a:endParaRPr lang="en-US" sz="1050" dirty="0">
              <a:solidFill>
                <a:srgbClr val="FF0000"/>
              </a:solidFill>
              <a:latin typeface="Arial"/>
              <a:ea typeface="+mn-ea"/>
              <a:cs typeface="Arial"/>
            </a:endParaRPr>
          </a:p>
          <a:p>
            <a:pPr eaLnBrk="1" hangingPunct="1">
              <a:defRPr/>
            </a:pPr>
            <a:endParaRPr lang="en-US" sz="1050" dirty="0">
              <a:solidFill>
                <a:srgbClr val="FF0000"/>
              </a:solidFill>
              <a:latin typeface="Arial"/>
              <a:ea typeface="+mn-ea"/>
              <a:cs typeface="Arial"/>
            </a:endParaRPr>
          </a:p>
          <a:p>
            <a:pPr marL="119063" indent="-119063" eaLnBrk="1" hangingPunct="1">
              <a:defRPr/>
            </a:pPr>
            <a:endParaRPr lang="en-US" sz="1400" dirty="0">
              <a:solidFill>
                <a:srgbClr val="000000"/>
              </a:solidFill>
              <a:latin typeface="Arial"/>
              <a:ea typeface="+mn-ea"/>
              <a:cs typeface="Arial"/>
            </a:endParaRPr>
          </a:p>
        </p:txBody>
      </p:sp>
      <p:sp>
        <p:nvSpPr>
          <p:cNvPr id="61443"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altLang="en-US" sz="6000">
              <a:solidFill>
                <a:srgbClr val="FF0000"/>
              </a:solidFill>
              <a:sym typeface="Webdings" pitchFamily="18" charset="2"/>
            </a:endParaRPr>
          </a:p>
        </p:txBody>
      </p:sp>
      <p:sp>
        <p:nvSpPr>
          <p:cNvPr id="2" name="TextBox 16"/>
          <p:cNvSpPr txBox="1">
            <a:spLocks noChangeArrowheads="1"/>
          </p:cNvSpPr>
          <p:nvPr/>
        </p:nvSpPr>
        <p:spPr bwMode="auto">
          <a:xfrm>
            <a:off x="533400" y="5334000"/>
            <a:ext cx="4648200"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b="1" kern="1300" dirty="0" smtClean="0">
                <a:solidFill>
                  <a:srgbClr val="FFFF00"/>
                </a:solidFill>
                <a:latin typeface="Tahoma" pitchFamily="34" charset="0"/>
                <a:ea typeface="Tahoma" pitchFamily="34" charset="0"/>
                <a:cs typeface="Tahoma" pitchFamily="34" charset="0"/>
              </a:rPr>
              <a:t>Use the correct lifting device for the load </a:t>
            </a:r>
            <a:endParaRPr lang="en-US" altLang="en-US" sz="1400" b="1" kern="1300" dirty="0">
              <a:solidFill>
                <a:srgbClr val="FFFF00"/>
              </a:solidFill>
              <a:latin typeface="Tahoma" pitchFamily="34" charset="0"/>
              <a:ea typeface="Tahoma" pitchFamily="34" charset="0"/>
              <a:cs typeface="Tahoma" pitchFamily="34" charset="0"/>
            </a:endParaRPr>
          </a:p>
        </p:txBody>
      </p:sp>
      <p:sp>
        <p:nvSpPr>
          <p:cNvPr id="17" name="TextBox 16"/>
          <p:cNvSpPr txBox="1"/>
          <p:nvPr/>
        </p:nvSpPr>
        <p:spPr>
          <a:xfrm>
            <a:off x="381000" y="3874294"/>
            <a:ext cx="3886200" cy="1231106"/>
          </a:xfrm>
          <a:prstGeom prst="rect">
            <a:avLst/>
          </a:prstGeom>
          <a:noFill/>
        </p:spPr>
        <p:txBody>
          <a:bodyPr wrap="square" rtlCol="0">
            <a:spAutoFit/>
          </a:bodyPr>
          <a:lstStyle/>
          <a:p>
            <a:pPr marL="114300" indent="-114300" algn="just">
              <a:defRPr/>
            </a:pPr>
            <a:r>
              <a:rPr lang="en-US" sz="1600" b="1" dirty="0">
                <a:solidFill>
                  <a:srgbClr val="333399"/>
                </a:solidFill>
                <a:latin typeface="Arial"/>
                <a:ea typeface="+mn-ea"/>
                <a:cs typeface="Arial"/>
              </a:rPr>
              <a:t>Your learning from this incident</a:t>
            </a:r>
            <a:r>
              <a:rPr lang="en-US" sz="1600" b="1" dirty="0" smtClean="0">
                <a:solidFill>
                  <a:srgbClr val="333399"/>
                </a:solidFill>
                <a:latin typeface="Arial"/>
                <a:ea typeface="+mn-ea"/>
                <a:cs typeface="Arial"/>
              </a:rPr>
              <a:t>..</a:t>
            </a:r>
          </a:p>
          <a:p>
            <a:pPr marL="114300" indent="-114300" algn="just">
              <a:defRPr/>
            </a:pPr>
            <a:endParaRPr lang="en-US" sz="1600" b="1" dirty="0">
              <a:solidFill>
                <a:srgbClr val="333399"/>
              </a:solidFill>
              <a:latin typeface="Arial"/>
              <a:ea typeface="+mn-ea"/>
              <a:cs typeface="Arial"/>
            </a:endParaRPr>
          </a:p>
          <a:p>
            <a:pPr>
              <a:buFont typeface="Arial" pitchFamily="34" charset="0"/>
              <a:buChar char="•"/>
              <a:defRPr/>
            </a:pPr>
            <a:r>
              <a:rPr lang="en-US" altLang="en-US" sz="1400" dirty="0" smtClean="0">
                <a:latin typeface="+mj-lt"/>
              </a:rPr>
              <a:t> Use the correct </a:t>
            </a:r>
            <a:r>
              <a:rPr lang="en-US" altLang="en-US" sz="1400" dirty="0">
                <a:latin typeface="+mj-lt"/>
              </a:rPr>
              <a:t>lifting device for such loads.</a:t>
            </a:r>
          </a:p>
          <a:p>
            <a:pPr>
              <a:buFont typeface="Arial" pitchFamily="34" charset="0"/>
              <a:buChar char="•"/>
              <a:defRPr/>
            </a:pPr>
            <a:r>
              <a:rPr lang="en-US" altLang="en-US" sz="1400" dirty="0" smtClean="0">
                <a:latin typeface="+mj-lt"/>
              </a:rPr>
              <a:t> Use empowerment </a:t>
            </a:r>
            <a:r>
              <a:rPr lang="en-US" altLang="en-US" sz="1400" dirty="0">
                <a:latin typeface="+mj-lt"/>
              </a:rPr>
              <a:t>to STOP to be used.</a:t>
            </a:r>
          </a:p>
          <a:p>
            <a:pPr>
              <a:buFont typeface="Arial" pitchFamily="34" charset="0"/>
              <a:buChar char="•"/>
              <a:defRPr/>
            </a:pPr>
            <a:r>
              <a:rPr lang="en-US" altLang="en-US" sz="1400" dirty="0" smtClean="0">
                <a:latin typeface="+mj-lt"/>
              </a:rPr>
              <a:t> Supervisors </a:t>
            </a:r>
            <a:r>
              <a:rPr lang="en-US" altLang="en-US" sz="1400" dirty="0">
                <a:latin typeface="+mj-lt"/>
              </a:rPr>
              <a:t>to supervise</a:t>
            </a:r>
            <a:r>
              <a:rPr lang="en-US" altLang="en-US" sz="1400" dirty="0" smtClean="0">
                <a:latin typeface="+mj-lt"/>
              </a:rPr>
              <a:t>.</a:t>
            </a:r>
            <a:endParaRPr lang="en-US" altLang="en-US" sz="1400" dirty="0">
              <a:latin typeface="+mj-lt"/>
            </a:endParaRPr>
          </a:p>
        </p:txBody>
      </p:sp>
      <p:pic>
        <p:nvPicPr>
          <p:cNvPr id="18" name="Picture 17" descr="C:\Users\Saif\AppData\Local\Microsoft\Windows\Temporary Internet Files\Content.Word\1.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248400" y="3581400"/>
            <a:ext cx="2286000" cy="1905000"/>
          </a:xfrm>
          <a:prstGeom prst="rect">
            <a:avLst/>
          </a:prstGeom>
          <a:noFill/>
          <a:ln>
            <a:noFill/>
          </a:ln>
        </p:spPr>
      </p:pic>
      <p:sp>
        <p:nvSpPr>
          <p:cNvPr id="12" name="Rectangle 11"/>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3"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4"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37                                                                                  27/06/2015</a:t>
            </a:r>
            <a:endParaRPr lang="en-US" sz="1000" b="0" dirty="0" smtClean="0">
              <a:latin typeface="+mn-lt"/>
              <a:cs typeface="Calibri" pitchFamily="34" charset="0"/>
            </a:endParaRPr>
          </a:p>
        </p:txBody>
      </p:sp>
      <p:pic>
        <p:nvPicPr>
          <p:cNvPr id="15" name="Picture 14" descr="SQASHED Fingers.png"/>
          <p:cNvPicPr>
            <a:picLocks noChangeAspect="1"/>
          </p:cNvPicPr>
          <p:nvPr/>
        </p:nvPicPr>
        <p:blipFill>
          <a:blip r:embed="rId3" cstate="print"/>
          <a:stretch>
            <a:fillRect/>
          </a:stretch>
        </p:blipFill>
        <p:spPr>
          <a:xfrm>
            <a:off x="34504" y="835799"/>
            <a:ext cx="1371600" cy="1526401"/>
          </a:xfrm>
          <a:prstGeom prst="rect">
            <a:avLst/>
          </a:prstGeom>
        </p:spPr>
      </p:pic>
      <p:sp>
        <p:nvSpPr>
          <p:cNvPr id="16" name="Freeform 132"/>
          <p:cNvSpPr>
            <a:spLocks/>
          </p:cNvSpPr>
          <p:nvPr/>
        </p:nvSpPr>
        <p:spPr bwMode="auto">
          <a:xfrm>
            <a:off x="6172200" y="5029200"/>
            <a:ext cx="609600" cy="6096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026" name="Picture 2"/>
          <p:cNvPicPr>
            <a:picLocks noChangeAspect="1" noChangeArrowheads="1"/>
          </p:cNvPicPr>
          <p:nvPr/>
        </p:nvPicPr>
        <p:blipFill>
          <a:blip r:embed="rId4" cstate="print"/>
          <a:srcRect/>
          <a:stretch>
            <a:fillRect/>
          </a:stretch>
        </p:blipFill>
        <p:spPr bwMode="auto">
          <a:xfrm>
            <a:off x="6172200" y="1143000"/>
            <a:ext cx="2838449" cy="2314575"/>
          </a:xfrm>
          <a:prstGeom prst="rect">
            <a:avLst/>
          </a:prstGeom>
          <a:noFill/>
          <a:ln w="9525">
            <a:noFill/>
            <a:miter lim="800000"/>
            <a:headEnd/>
            <a:tailEnd/>
          </a:ln>
        </p:spPr>
      </p:pic>
      <p:sp>
        <p:nvSpPr>
          <p:cNvPr id="11" name="Multiply 10"/>
          <p:cNvSpPr/>
          <p:nvPr/>
        </p:nvSpPr>
        <p:spPr>
          <a:xfrm>
            <a:off x="5867400" y="1600200"/>
            <a:ext cx="846138" cy="707332"/>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1125538"/>
            <a:ext cx="8599488" cy="3323987"/>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a typeface="+mn-ea"/>
            </a:endParaRPr>
          </a:p>
          <a:p>
            <a:pPr marL="173038" indent="-173038" eaLnBrk="1" hangingPunct="1">
              <a:defRPr/>
            </a:pPr>
            <a:endParaRPr lang="en-US" sz="600" dirty="0">
              <a:solidFill>
                <a:srgbClr val="000000"/>
              </a:solidFill>
              <a:latin typeface="Arial" charset="0"/>
              <a:ea typeface="+mn-ea"/>
            </a:endParaRPr>
          </a:p>
          <a:p>
            <a:pPr marL="114300" indent="-114300">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27.06.2015     </a:t>
            </a:r>
          </a:p>
          <a:p>
            <a:pPr marL="114300" indent="-114300">
              <a:defRPr/>
            </a:pPr>
            <a:r>
              <a:rPr lang="en-US" sz="1200" b="1" dirty="0" smtClean="0">
                <a:solidFill>
                  <a:srgbClr val="333399"/>
                </a:solidFill>
                <a:latin typeface="Tahoma" pitchFamily="34" charset="0"/>
              </a:rPr>
              <a:t>LTI: Crushed Finger</a:t>
            </a:r>
          </a:p>
          <a:p>
            <a:pPr marL="342900" indent="-342900" eaLnBrk="1" hangingPunct="1">
              <a:defRPr/>
            </a:pPr>
            <a:r>
              <a:rPr lang="en-US" sz="1600" b="1" dirty="0">
                <a:solidFill>
                  <a:srgbClr val="FF0000"/>
                </a:solidFill>
                <a:latin typeface="Tahoma" pitchFamily="34" charset="0"/>
                <a:ea typeface="+mn-ea"/>
              </a:rPr>
              <a:t>	</a:t>
            </a:r>
            <a:endParaRPr lang="en-US" sz="1600" b="1" dirty="0" smtClean="0">
              <a:solidFill>
                <a:srgbClr val="FF0000"/>
              </a:solidFill>
              <a:latin typeface="Tahoma" pitchFamily="34" charset="0"/>
              <a:ea typeface="+mn-ea"/>
            </a:endParaRPr>
          </a:p>
          <a:p>
            <a:pPr marL="342900" indent="-342900" eaLnBrk="1" hangingPunct="1">
              <a:defRPr/>
            </a:pPr>
            <a:r>
              <a:rPr lang="en-US" sz="1600" b="1" dirty="0" smtClean="0">
                <a:solidFill>
                  <a:srgbClr val="FF0000"/>
                </a:solidFill>
                <a:latin typeface="Arial" pitchFamily="34" charset="0"/>
                <a:cs typeface="Arial" pitchFamily="34" charset="0"/>
              </a:rPr>
              <a:t>As a learning from this incident and ensure continual improvement all contract</a:t>
            </a:r>
          </a:p>
          <a:p>
            <a:pPr marL="342900" indent="-342900" eaLnBrk="1" hangingPunct="1">
              <a:defRPr/>
            </a:pPr>
            <a:r>
              <a:rPr lang="en-US" sz="1600" b="1" dirty="0" smtClean="0">
                <a:solidFill>
                  <a:srgbClr val="FF0000"/>
                </a:solidFill>
                <a:latin typeface="Arial" pitchFamily="34" charset="0"/>
                <a:cs typeface="Arial"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a typeface="+mn-ea"/>
            </a:endParaRPr>
          </a:p>
          <a:p>
            <a:pPr marL="342900" indent="-342900" eaLnBrk="1" hangingPunct="1">
              <a:defRPr/>
            </a:pPr>
            <a:r>
              <a:rPr lang="en-US" sz="1600" b="1" dirty="0" smtClean="0">
                <a:solidFill>
                  <a:srgbClr val="0000FF"/>
                </a:solidFill>
                <a:latin typeface="Arial" pitchFamily="34" charset="0"/>
                <a:cs typeface="Arial" pitchFamily="34" charset="0"/>
              </a:rPr>
              <a:t>Confirm the following:</a:t>
            </a:r>
            <a:endParaRPr lang="en-US" sz="1600" dirty="0">
              <a:solidFill>
                <a:srgbClr val="0000FF"/>
              </a:solidFill>
              <a:latin typeface="Tahoma" pitchFamily="34" charset="0"/>
              <a:ea typeface="+mn-ea"/>
            </a:endParaRPr>
          </a:p>
          <a:p>
            <a:pPr marL="342900" indent="-342900" eaLnBrk="1" hangingPunct="1">
              <a:defRPr/>
            </a:pPr>
            <a:endParaRPr lang="en-US" sz="1400" dirty="0">
              <a:solidFill>
                <a:srgbClr val="000000"/>
              </a:solidFill>
              <a:latin typeface="Arial" charset="0"/>
              <a:ea typeface="+mn-ea"/>
            </a:endParaRPr>
          </a:p>
          <a:p>
            <a:pPr marL="119063" indent="-119063" eaLnBrk="1" hangingPunct="1">
              <a:buFontTx/>
              <a:buChar char="•"/>
              <a:defRPr/>
            </a:pPr>
            <a:r>
              <a:rPr lang="en-US" altLang="en-US" sz="1600" dirty="0" smtClean="0">
                <a:latin typeface="+mj-lt"/>
                <a:sym typeface="Wingdings" pitchFamily="2" charset="2"/>
              </a:rPr>
              <a:t>Can lifting tasks </a:t>
            </a:r>
            <a:r>
              <a:rPr lang="en-US" altLang="en-US" sz="1600" dirty="0">
                <a:latin typeface="+mj-lt"/>
                <a:sym typeface="Wingdings" pitchFamily="2" charset="2"/>
              </a:rPr>
              <a:t>be done </a:t>
            </a:r>
            <a:r>
              <a:rPr lang="en-US" altLang="en-US" sz="1600" dirty="0" smtClean="0">
                <a:latin typeface="+mj-lt"/>
                <a:sym typeface="Wingdings" pitchFamily="2" charset="2"/>
              </a:rPr>
              <a:t>using hands off method?</a:t>
            </a:r>
            <a:r>
              <a:rPr lang="en-US" altLang="en-US" sz="1600" dirty="0">
                <a:latin typeface="+mj-lt"/>
                <a:sym typeface="Wingdings" pitchFamily="2" charset="2"/>
              </a:rPr>
              <a:t> </a:t>
            </a:r>
            <a:endParaRPr lang="en-US" altLang="en-US" sz="1600" dirty="0" smtClean="0">
              <a:latin typeface="+mj-lt"/>
              <a:sym typeface="Wingdings" pitchFamily="2" charset="2"/>
            </a:endParaRPr>
          </a:p>
          <a:p>
            <a:pPr marL="119063" indent="-119063" eaLnBrk="1" hangingPunct="1">
              <a:buFontTx/>
              <a:buChar char="•"/>
              <a:defRPr/>
            </a:pPr>
            <a:r>
              <a:rPr lang="en-US" altLang="en-US" sz="1600" dirty="0" smtClean="0">
                <a:latin typeface="+mj-lt"/>
                <a:sym typeface="Wingdings" pitchFamily="2" charset="2"/>
              </a:rPr>
              <a:t>Do you conduct a pre-work risk assessment?</a:t>
            </a:r>
            <a:endParaRPr lang="en-US" altLang="en-US" sz="1600" dirty="0">
              <a:latin typeface="+mj-lt"/>
              <a:sym typeface="Wingdings" pitchFamily="2" charset="2"/>
            </a:endParaRPr>
          </a:p>
          <a:p>
            <a:pPr marL="119063" indent="-119063" eaLnBrk="1" hangingPunct="1">
              <a:buFontTx/>
              <a:buChar char="•"/>
              <a:defRPr/>
            </a:pPr>
            <a:r>
              <a:rPr lang="en-US" altLang="en-US" sz="1600" dirty="0" smtClean="0">
                <a:latin typeface="+mj-lt"/>
                <a:sym typeface="Wingdings" pitchFamily="2" charset="2"/>
              </a:rPr>
              <a:t>Are pinch </a:t>
            </a:r>
            <a:r>
              <a:rPr lang="en-US" altLang="en-US" sz="1600" dirty="0">
                <a:latin typeface="+mj-lt"/>
                <a:sym typeface="Wingdings" pitchFamily="2" charset="2"/>
              </a:rPr>
              <a:t>points identified </a:t>
            </a:r>
            <a:r>
              <a:rPr lang="en-US" altLang="en-US" sz="1600" dirty="0" smtClean="0">
                <a:latin typeface="+mj-lt"/>
                <a:sym typeface="Wingdings" pitchFamily="2" charset="2"/>
              </a:rPr>
              <a:t>in the pre-work risk assessment? </a:t>
            </a:r>
          </a:p>
          <a:p>
            <a:pPr marL="119063" indent="-119063" eaLnBrk="1" hangingPunct="1">
              <a:buFontTx/>
              <a:buChar char="•"/>
              <a:defRPr/>
            </a:pPr>
            <a:r>
              <a:rPr lang="en-US" altLang="en-US" sz="1600" dirty="0" smtClean="0">
                <a:latin typeface="+mj-lt"/>
                <a:sym typeface="Wingdings" pitchFamily="2" charset="2"/>
              </a:rPr>
              <a:t> If yes, are </a:t>
            </a:r>
            <a:r>
              <a:rPr lang="en-US" altLang="en-US" sz="1600" dirty="0">
                <a:latin typeface="+mj-lt"/>
                <a:sym typeface="Wingdings" pitchFamily="2" charset="2"/>
              </a:rPr>
              <a:t>they discussed during your TBT</a:t>
            </a:r>
            <a:r>
              <a:rPr lang="en-US" altLang="en-US" sz="1600" dirty="0" smtClean="0">
                <a:latin typeface="+mj-lt"/>
                <a:sym typeface="Wingdings" pitchFamily="2" charset="2"/>
              </a:rPr>
              <a:t>?</a:t>
            </a:r>
          </a:p>
          <a:p>
            <a:pPr marL="119063" indent="-119063" eaLnBrk="1" hangingPunct="1">
              <a:buFontTx/>
              <a:buChar char="•"/>
              <a:defRPr/>
            </a:pPr>
            <a:r>
              <a:rPr lang="en-US" altLang="en-US" sz="1600" dirty="0" smtClean="0">
                <a:latin typeface="+mj-lt"/>
                <a:sym typeface="Wingdings" pitchFamily="2" charset="2"/>
              </a:rPr>
              <a:t>Do your staff understand the empowerment to STOP if a task becomes unsafe?  </a:t>
            </a:r>
            <a:endParaRPr lang="en-US" altLang="en-US" sz="1600" dirty="0">
              <a:latin typeface="+mj-lt"/>
              <a:sym typeface="Wingdings" pitchFamily="2" charset="2"/>
            </a:endParaRPr>
          </a:p>
        </p:txBody>
      </p:sp>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37                                                                                  27/06/2015</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19083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A037C5C-81E0-437F-8168-BE9012BBF9A2}"/>
</file>

<file path=customXml/itemProps2.xml><?xml version="1.0" encoding="utf-8"?>
<ds:datastoreItem xmlns:ds="http://schemas.openxmlformats.org/officeDocument/2006/customXml" ds:itemID="{39F2C7C1-EED9-4815-A677-F4042078DC8F}"/>
</file>

<file path=customXml/itemProps3.xml><?xml version="1.0" encoding="utf-8"?>
<ds:datastoreItem xmlns:ds="http://schemas.openxmlformats.org/officeDocument/2006/customXml" ds:itemID="{82FD0DCF-5500-451F-97AB-8053A867D6F6}"/>
</file>

<file path=docProps/app.xml><?xml version="1.0" encoding="utf-8"?>
<Properties xmlns="http://schemas.openxmlformats.org/officeDocument/2006/extended-properties" xmlns:vt="http://schemas.openxmlformats.org/officeDocument/2006/docPropsVTypes">
  <Template>Flow</Template>
  <TotalTime>2806</TotalTime>
  <Words>157</Words>
  <Application>Microsoft Office PowerPoint</Application>
  <PresentationFormat>On-screen Show (4:3)</PresentationFormat>
  <Paragraphs>41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244</cp:revision>
  <dcterms:created xsi:type="dcterms:W3CDTF">2001-05-03T06:07:08Z</dcterms:created>
  <dcterms:modified xsi:type="dcterms:W3CDTF">2015-09-30T03:17:54Z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