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4" r:id="rId1"/>
  </p:sldMasterIdLst>
  <p:notesMasterIdLst>
    <p:notesMasterId r:id="rId4"/>
  </p:notesMasterIdLst>
  <p:handoutMasterIdLst>
    <p:handoutMasterId r:id="rId5"/>
  </p:handoutMasterIdLst>
  <p:sldIdLst>
    <p:sldId id="306" r:id="rId2"/>
    <p:sldId id="30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8BA85"/>
    <a:srgbClr val="9A85D7"/>
    <a:srgbClr val="5DD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5" d="100"/>
          <a:sy n="85" d="100"/>
        </p:scale>
        <p:origin x="-20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C5A89C-F310-4B09-BFF9-9AE7E9730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7E593-5981-4A10-A638-46ED3433B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DDD7CF8-826C-4EAD-9C4E-022CC47256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96600C4-9961-444A-8BFF-D87D7E82BF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C799C-25FE-4C08-8A12-B3B3E526506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B0343-92F4-423D-84C1-8B26F61D24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3B2CDF5-6674-432C-8BEB-FD9BC991DE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6" name="Content Placeholder 3" descr="PPT option1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79" r:id="rId12"/>
    <p:sldLayoutId id="2147483782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52400" y="1371600"/>
            <a:ext cx="5562600" cy="424731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ctr">
              <a:defRPr/>
            </a:pPr>
            <a:r>
              <a:rPr lang="en-GB" sz="12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13/06/2015</a:t>
            </a:r>
          </a:p>
          <a:p>
            <a:pPr marL="114300" indent="-114300" algn="ctr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   LTI: Electrical burns</a:t>
            </a:r>
          </a:p>
          <a:p>
            <a:pPr marL="114300" indent="-114300" algn="ctr">
              <a:defRPr/>
            </a:pPr>
            <a:endParaRPr lang="en-US" sz="1600" b="1" dirty="0" smtClean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ctr"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 </a:t>
            </a:r>
            <a:endParaRPr lang="en-US" sz="1600" b="1" dirty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</a:rPr>
              <a:t>What </a:t>
            </a: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happened</a:t>
            </a: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</a:rPr>
              <a:t>?</a:t>
            </a:r>
          </a:p>
          <a:p>
            <a:pPr>
              <a:defRPr/>
            </a:pPr>
            <a:endParaRPr lang="en-US" altLang="en-US" sz="1600" dirty="0">
              <a:solidFill>
                <a:srgbClr val="FF0000"/>
              </a:solidFill>
              <a:latin typeface="Tahoma" pitchFamily="34" charset="0"/>
            </a:endParaRPr>
          </a:p>
          <a:p>
            <a:pPr>
              <a:defRPr/>
            </a:pPr>
            <a:r>
              <a:rPr lang="en-US" altLang="en-US" sz="1400" dirty="0" smtClean="0">
                <a:latin typeface="+mj-lt"/>
              </a:rPr>
              <a:t>Two </a:t>
            </a:r>
            <a:r>
              <a:rPr lang="en-US" altLang="en-US" sz="1400" dirty="0">
                <a:latin typeface="+mj-lt"/>
              </a:rPr>
              <a:t>Commissioning Engineers unintentionally approached the secondary side of the step down transformer and disconnected a live cable.  As a result, an Arc Flash occurred causing external burn injuries to one of </a:t>
            </a:r>
            <a:r>
              <a:rPr lang="en-US" altLang="en-US" sz="1400" dirty="0" smtClean="0">
                <a:latin typeface="+mj-lt"/>
              </a:rPr>
              <a:t>them.</a:t>
            </a:r>
            <a:endParaRPr lang="en-US" altLang="en-US" sz="1400" dirty="0">
              <a:latin typeface="+mj-lt"/>
            </a:endParaRP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Arial"/>
                <a:cs typeface="Arial"/>
              </a:rPr>
              <a:t>Your learning from this incident..</a:t>
            </a:r>
          </a:p>
          <a:p>
            <a:pPr marL="114300" indent="-114300" algn="just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+mj-lt"/>
              </a:rPr>
              <a:t>Always use</a:t>
            </a:r>
            <a:r>
              <a:rPr lang="x-none" altLang="en-US" sz="1400" dirty="0">
                <a:latin typeface="+mj-lt"/>
              </a:rPr>
              <a:t> </a:t>
            </a:r>
            <a:r>
              <a:rPr lang="en-US" altLang="en-US" sz="1400" dirty="0">
                <a:latin typeface="+mj-lt"/>
              </a:rPr>
              <a:t>the </a:t>
            </a:r>
            <a:r>
              <a:rPr lang="x-none" altLang="en-US" sz="1400" dirty="0">
                <a:latin typeface="+mj-lt"/>
              </a:rPr>
              <a:t>pre-electrical safety checklist</a:t>
            </a:r>
            <a:endParaRPr lang="en-US" altLang="en-US" sz="14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+mj-lt"/>
              </a:rPr>
              <a:t>Always </a:t>
            </a:r>
            <a:r>
              <a:rPr lang="x-none" altLang="en-US" sz="1400" dirty="0">
                <a:latin typeface="+mj-lt"/>
              </a:rPr>
              <a:t>conduct a Job Hazard Analysis (JHA) prior to starting any electrical task.</a:t>
            </a:r>
            <a:endParaRPr lang="en-US" altLang="en-US" sz="14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+mj-lt"/>
              </a:rPr>
              <a:t>Always a</a:t>
            </a:r>
            <a:r>
              <a:rPr lang="x-none" altLang="en-US" sz="1400" dirty="0">
                <a:latin typeface="+mj-lt"/>
              </a:rPr>
              <a:t>dhere to Electrical Safety </a:t>
            </a:r>
            <a:r>
              <a:rPr lang="en-US" altLang="en-US" sz="1400" dirty="0">
                <a:latin typeface="+mj-lt"/>
              </a:rPr>
              <a:t>rules</a:t>
            </a:r>
            <a:r>
              <a:rPr lang="x-none" altLang="en-US" sz="1400" dirty="0">
                <a:latin typeface="+mj-lt"/>
              </a:rPr>
              <a:t>.</a:t>
            </a:r>
            <a:endParaRPr lang="en-US" altLang="en-US" sz="14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altLang="en-US" sz="1400" dirty="0">
                <a:latin typeface="+mj-lt"/>
              </a:rPr>
              <a:t>Always use the </a:t>
            </a:r>
            <a:r>
              <a:rPr lang="fr-FR" altLang="en-US" sz="1400" dirty="0" smtClean="0">
                <a:latin typeface="+mj-lt"/>
              </a:rPr>
              <a:t>correct </a:t>
            </a:r>
            <a:r>
              <a:rPr lang="fr-FR" altLang="en-US" sz="1400" dirty="0">
                <a:latin typeface="+mj-lt"/>
              </a:rPr>
              <a:t>tools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altLang="en-US" sz="1400" dirty="0">
                <a:latin typeface="+mj-lt"/>
              </a:rPr>
              <a:t>Always check isolations before working on equipment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+mj-lt"/>
              </a:rPr>
              <a:t>Only conduct work that you are competent to </a:t>
            </a:r>
            <a:r>
              <a:rPr lang="en-US" altLang="en-US" sz="1400" dirty="0" smtClean="0">
                <a:latin typeface="+mj-lt"/>
              </a:rPr>
              <a:t>conduct</a:t>
            </a:r>
            <a:endParaRPr lang="en-US" altLang="en-US" sz="1400" dirty="0">
              <a:latin typeface="+mj-lt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altLang="en-US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1508" name="TextBox 16"/>
          <p:cNvSpPr txBox="1">
            <a:spLocks noChangeArrowheads="1"/>
          </p:cNvSpPr>
          <p:nvPr/>
        </p:nvSpPr>
        <p:spPr bwMode="auto">
          <a:xfrm>
            <a:off x="381000" y="5768269"/>
            <a:ext cx="5181600" cy="480131"/>
          </a:xfrm>
          <a:prstGeom prst="rect">
            <a:avLst/>
          </a:prstGeom>
          <a:solidFill>
            <a:srgbClr val="3333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SzPct val="90000"/>
              <a:tabLst>
                <a:tab pos="287338" algn="l"/>
              </a:tabLst>
              <a:defRPr/>
            </a:pPr>
            <a:r>
              <a:rPr lang="en-US" altLang="en-US" sz="1400" b="1" kern="1300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Always ensure isolation before performing any maintenance on Electrical equipment’s</a:t>
            </a:r>
          </a:p>
        </p:txBody>
      </p:sp>
      <p:pic>
        <p:nvPicPr>
          <p:cNvPr id="2151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8825" y="914400"/>
            <a:ext cx="2967038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8375" y="2409825"/>
            <a:ext cx="5381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3588" y="3581400"/>
            <a:ext cx="2962275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1825" y="4879975"/>
            <a:ext cx="536575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2743200"/>
            <a:ext cx="457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2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5486400"/>
            <a:ext cx="566738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Electricity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762000"/>
            <a:ext cx="1295400" cy="1524000"/>
          </a:xfrm>
          <a:prstGeom prst="rect">
            <a:avLst/>
          </a:prstGeom>
        </p:spPr>
      </p:pic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Advice: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0" y="-51375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PDO Safety Advice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cs typeface="Calibri" pitchFamily="34" charset="0"/>
              </a:rPr>
              <a:t>Contact MSE34 for further information 	                                        Learning No 38                                                                                  13/06/2015</a:t>
            </a:r>
            <a:endParaRPr lang="en-US" sz="1000" b="0" dirty="0" smtClean="0">
              <a:latin typeface="+mn-lt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307776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indent="-114300">
              <a:defRPr/>
            </a:pPr>
            <a:r>
              <a:rPr lang="en-GB" sz="1200" b="1" dirty="0" smtClean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 13/06/2015</a:t>
            </a:r>
          </a:p>
          <a:p>
            <a:pPr marL="114300" indent="-114300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LTI: Electrical burns</a:t>
            </a:r>
          </a:p>
          <a:p>
            <a:pPr marL="342900" indent="-342900" eaLnBrk="1" hangingPunct="1">
              <a:defRPr/>
            </a:pPr>
            <a:endParaRPr lang="en-US" sz="16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</a:rPr>
              <a:t>As </a:t>
            </a: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are to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 smtClean="0">
                <a:latin typeface="+mj-lt"/>
                <a:sym typeface="Wingdings" pitchFamily="2" charset="2"/>
              </a:rPr>
              <a:t>Do you ensure </a:t>
            </a:r>
            <a:r>
              <a:rPr lang="en-US" altLang="en-US" sz="1600" dirty="0">
                <a:latin typeface="+mj-lt"/>
                <a:sym typeface="Wingdings" pitchFamily="2" charset="2"/>
              </a:rPr>
              <a:t>that risk </a:t>
            </a:r>
            <a:r>
              <a:rPr lang="en-US" altLang="en-US" sz="1600" dirty="0" smtClean="0">
                <a:latin typeface="+mj-lt"/>
                <a:sym typeface="Wingdings" pitchFamily="2" charset="2"/>
              </a:rPr>
              <a:t>assessments </a:t>
            </a:r>
            <a:r>
              <a:rPr lang="en-US" altLang="en-US" sz="1600" dirty="0">
                <a:latin typeface="+mj-lt"/>
                <a:sym typeface="Wingdings" pitchFamily="2" charset="2"/>
              </a:rPr>
              <a:t>are conducted prior to each task?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 smtClean="0">
                <a:latin typeface="+mj-lt"/>
                <a:sym typeface="Wingdings" pitchFamily="2" charset="2"/>
              </a:rPr>
              <a:t>Are you evaluating </a:t>
            </a:r>
            <a:r>
              <a:rPr lang="en-US" altLang="en-US" sz="1600" dirty="0">
                <a:latin typeface="+mj-lt"/>
                <a:sym typeface="Wingdings" pitchFamily="2" charset="2"/>
              </a:rPr>
              <a:t>the competency of field employees practically?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 smtClean="0">
                <a:latin typeface="+mj-lt"/>
                <a:sym typeface="Wingdings" pitchFamily="2" charset="2"/>
              </a:rPr>
              <a:t>Do you have suitable and </a:t>
            </a:r>
            <a:r>
              <a:rPr lang="en-US" altLang="en-US" sz="1600" dirty="0">
                <a:latin typeface="+mj-lt"/>
                <a:sym typeface="Wingdings" pitchFamily="2" charset="2"/>
              </a:rPr>
              <a:t>sufficient </a:t>
            </a:r>
            <a:r>
              <a:rPr lang="en-US" altLang="en-US" sz="1600" dirty="0" smtClean="0">
                <a:latin typeface="+mj-lt"/>
                <a:sym typeface="Wingdings" pitchFamily="2" charset="2"/>
              </a:rPr>
              <a:t>procedures for safety critical tasks?</a:t>
            </a:r>
            <a:endParaRPr lang="en-US" altLang="en-US" sz="1600" dirty="0">
              <a:latin typeface="+mj-lt"/>
              <a:sym typeface="Wingdings" pitchFamily="2" charset="2"/>
            </a:endParaRP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altLang="en-US" sz="1600" dirty="0">
                <a:latin typeface="+mj-lt"/>
                <a:sym typeface="Wingdings" pitchFamily="2" charset="2"/>
              </a:rPr>
              <a:t>Are the company procedures monitored and </a:t>
            </a:r>
            <a:r>
              <a:rPr lang="en-US" altLang="en-US" sz="1600" dirty="0" smtClean="0">
                <a:latin typeface="+mj-lt"/>
                <a:sym typeface="Wingdings" pitchFamily="2" charset="2"/>
              </a:rPr>
              <a:t>updated?</a:t>
            </a:r>
            <a:endParaRPr lang="en-US" altLang="en-US" sz="1600" dirty="0">
              <a:latin typeface="+mj-lt"/>
              <a:sym typeface="Wingdings" pitchFamily="2" charset="2"/>
            </a:endParaRPr>
          </a:p>
        </p:txBody>
      </p:sp>
      <p:sp>
        <p:nvSpPr>
          <p:cNvPr id="2253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44A0FC-472F-4A17-8F7E-5FA4D43F5CE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cs typeface="Calibri" pitchFamily="34" charset="0"/>
              </a:rPr>
              <a:t>Contact MSE34 for further information 	                                        Learning No 38                                                                                  13/06/2015</a:t>
            </a:r>
            <a:endParaRPr lang="en-US" sz="1000" b="0" dirty="0" smtClean="0">
              <a:latin typeface="+mn-lt"/>
              <a:cs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Distribute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Management learning's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19084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CD42DD0-E1BA-4C9D-8D02-B173C1906CCA}"/>
</file>

<file path=customXml/itemProps2.xml><?xml version="1.0" encoding="utf-8"?>
<ds:datastoreItem xmlns:ds="http://schemas.openxmlformats.org/officeDocument/2006/customXml" ds:itemID="{8FB7DABF-E383-4C09-9F33-9ED1668F135C}"/>
</file>

<file path=customXml/itemProps3.xml><?xml version="1.0" encoding="utf-8"?>
<ds:datastoreItem xmlns:ds="http://schemas.openxmlformats.org/officeDocument/2006/customXml" ds:itemID="{C78EB39F-7BF7-4A80-ADB6-61EF19A30B5D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2805</TotalTime>
  <Words>241</Words>
  <Application>Microsoft Office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Slide 2</vt:lpstr>
    </vt:vector>
  </TitlesOfParts>
  <Company>Shell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mu93647</cp:lastModifiedBy>
  <cp:revision>242</cp:revision>
  <dcterms:created xsi:type="dcterms:W3CDTF">2001-05-03T06:07:08Z</dcterms:created>
  <dcterms:modified xsi:type="dcterms:W3CDTF">2015-09-30T03:18:54Z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