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300" r:id="rId2"/>
    <p:sldId id="301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5" d="100"/>
          <a:sy n="85" d="100"/>
        </p:scale>
        <p:origin x="-202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524000"/>
            <a:ext cx="5791200" cy="368408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ctr">
              <a:spcBef>
                <a:spcPct val="20000"/>
              </a:spcBef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21.06.2015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</a:p>
          <a:p>
            <a:pPr marL="114300" indent="-114300" algn="ctr">
              <a:spcBef>
                <a:spcPct val="20000"/>
              </a:spcBef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LTI: Multiple injuries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?</a:t>
            </a:r>
          </a:p>
          <a:p>
            <a:pPr marL="114300" indent="-114300" algn="just">
              <a:defRPr/>
            </a:pP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algn="just"/>
            <a:r>
              <a:rPr lang="en-GB" altLang="en-US" sz="1400" dirty="0" smtClean="0">
                <a:latin typeface="+mj-lt"/>
              </a:rPr>
              <a:t>A pickup truck travelling between camps veered out of its lane and collided head-on with an upcoming Mitsubishi </a:t>
            </a:r>
            <a:r>
              <a:rPr lang="en-GB" altLang="en-US" sz="1400" dirty="0" smtClean="0">
                <a:latin typeface="+mj-lt"/>
              </a:rPr>
              <a:t>Canter.</a:t>
            </a:r>
            <a:endParaRPr lang="en-GB" altLang="en-US" sz="1400" dirty="0" smtClean="0">
              <a:latin typeface="+mj-lt"/>
            </a:endParaRPr>
          </a:p>
          <a:p>
            <a:pPr algn="just"/>
            <a:r>
              <a:rPr lang="en-GB" altLang="en-US" sz="1400" dirty="0" smtClean="0">
                <a:latin typeface="+mj-lt"/>
              </a:rPr>
              <a:t>The pick up driver sustained severe multiple injuries and was trapped in his vehicle whilst  the other driver and passenger sustained less severe injuries. </a:t>
            </a:r>
            <a:endParaRPr lang="en-US" altLang="en-US" sz="1400" dirty="0" smtClean="0">
              <a:latin typeface="+mj-lt"/>
            </a:endParaRPr>
          </a:p>
          <a:p>
            <a:r>
              <a:rPr lang="en-GB" altLang="en-US" sz="1400" dirty="0" smtClean="0">
                <a:latin typeface="+mj-lt"/>
              </a:rPr>
              <a:t> </a:t>
            </a:r>
            <a:endParaRPr lang="en-US" altLang="en-US" sz="1400" dirty="0" smtClean="0"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learning from this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incident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ahoma" pitchFamily="34" charset="0"/>
              </a:rPr>
              <a:t> </a:t>
            </a:r>
            <a:r>
              <a:rPr lang="en-US" altLang="en-US" sz="1400" dirty="0" smtClean="0">
                <a:latin typeface="+mj-lt"/>
              </a:rPr>
              <a:t>Always stop and rest during a trip if you feel fatigued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 Follow healthy sleeping advice during Ramadan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 Don’t drive if you are tired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 Passengers should  remain alert during Ramadan to ensure the driver remains focused </a:t>
            </a:r>
            <a:endParaRPr lang="en-US" altLang="en-US" sz="14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0" y="5867400"/>
            <a:ext cx="5334000" cy="2862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Always stop and rest when fatigued </a:t>
            </a:r>
            <a:endParaRPr lang="en-US" altLang="en-US" sz="1400" b="1" kern="1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Image result for sleeping at the wheel carto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850" y="1219200"/>
            <a:ext cx="3028950" cy="2209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correct traffic cartoo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850" y="3810000"/>
            <a:ext cx="2952750" cy="1981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6" descr="Image result for green check mark"/>
          <p:cNvSpPr>
            <a:spLocks noChangeAspect="1" noChangeArrowheads="1"/>
          </p:cNvSpPr>
          <p:nvPr/>
        </p:nvSpPr>
        <p:spPr bwMode="auto">
          <a:xfrm>
            <a:off x="1016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8" descr="Image result for green check mark"/>
          <p:cNvSpPr>
            <a:spLocks noChangeAspect="1" noChangeArrowheads="1"/>
          </p:cNvSpPr>
          <p:nvPr/>
        </p:nvSpPr>
        <p:spPr bwMode="auto">
          <a:xfrm>
            <a:off x="2540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0" descr="Image result for green check mark"/>
          <p:cNvSpPr>
            <a:spLocks noChangeAspect="1" noChangeArrowheads="1"/>
          </p:cNvSpPr>
          <p:nvPr/>
        </p:nvSpPr>
        <p:spPr bwMode="auto">
          <a:xfrm>
            <a:off x="4064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2" descr="Image result for green check mark"/>
          <p:cNvSpPr>
            <a:spLocks noChangeAspect="1" noChangeArrowheads="1"/>
          </p:cNvSpPr>
          <p:nvPr/>
        </p:nvSpPr>
        <p:spPr bwMode="auto">
          <a:xfrm>
            <a:off x="558800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" name="Picture 2" descr="G:\MSE3\Mr Musleh\use these Mr Musleh Images\GENERAL\Motor Vehicle Inciden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414" y="838200"/>
            <a:ext cx="1453585" cy="1295400"/>
          </a:xfrm>
          <a:prstGeom prst="rect">
            <a:avLst/>
          </a:prstGeom>
          <a:noFill/>
        </p:spPr>
      </p:pic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20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36                                                                                 21/06/2015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grpSp>
        <p:nvGrpSpPr>
          <p:cNvPr id="16" name="Group 131"/>
          <p:cNvGrpSpPr>
            <a:grpSpLocks/>
          </p:cNvGrpSpPr>
          <p:nvPr/>
        </p:nvGrpSpPr>
        <p:grpSpPr bwMode="auto">
          <a:xfrm>
            <a:off x="8305800" y="1371600"/>
            <a:ext cx="641350" cy="762000"/>
            <a:chOff x="3504" y="544"/>
            <a:chExt cx="2287" cy="1855"/>
          </a:xfrm>
        </p:grpSpPr>
        <p:sp>
          <p:nvSpPr>
            <p:cNvPr id="22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" name="Freeform 132"/>
          <p:cNvSpPr>
            <a:spLocks/>
          </p:cNvSpPr>
          <p:nvPr/>
        </p:nvSpPr>
        <p:spPr bwMode="auto">
          <a:xfrm>
            <a:off x="8382000" y="3886200"/>
            <a:ext cx="609600" cy="6096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4244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400" y="1196975"/>
            <a:ext cx="8780463" cy="255454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None/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21.06.2015</a:t>
            </a:r>
          </a:p>
          <a:p>
            <a:pPr>
              <a:buNone/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LTI: Multiple injuries</a:t>
            </a:r>
          </a:p>
          <a:p>
            <a:pPr marL="342900" indent="-342900"/>
            <a:endParaRPr lang="en-US" altLang="en-US" sz="1400" dirty="0" smtClean="0">
              <a:solidFill>
                <a:srgbClr val="FF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</a:t>
            </a:r>
          </a:p>
          <a:p>
            <a:pPr marL="342900" indent="-342900" eaLnBrk="1" hangingPunct="1">
              <a:defRPr/>
            </a:pPr>
            <a:endParaRPr lang="en-US" alt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just"/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</a:p>
          <a:p>
            <a:pPr marL="342900" indent="-342900" algn="just"/>
            <a:endParaRPr lang="en-US" sz="1600" dirty="0" smtClean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Do you brief your staff about driving while fatigued?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Do you advise your drivers to take rest when fatigued?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Do you conduct regular TBT’s on road safety?</a:t>
            </a:r>
            <a:endParaRPr lang="en-US" altLang="en-US" sz="1400" dirty="0">
              <a:latin typeface="+mj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		Learning No 36                                                  21/06/2015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19085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34D7ABE2-41F2-4D60-A502-35533DF94646}"/>
</file>

<file path=customXml/itemProps2.xml><?xml version="1.0" encoding="utf-8"?>
<ds:datastoreItem xmlns:ds="http://schemas.openxmlformats.org/officeDocument/2006/customXml" ds:itemID="{3FB8CD04-3733-460B-9927-03BEAEF4262E}"/>
</file>

<file path=customXml/itemProps3.xml><?xml version="1.0" encoding="utf-8"?>
<ds:datastoreItem xmlns:ds="http://schemas.openxmlformats.org/officeDocument/2006/customXml" ds:itemID="{07C82A9F-7AE3-4805-A488-D8D6A2785516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2761</TotalTime>
  <Words>169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mu93647</cp:lastModifiedBy>
  <cp:revision>245</cp:revision>
  <dcterms:created xsi:type="dcterms:W3CDTF">2001-05-03T06:07:08Z</dcterms:created>
  <dcterms:modified xsi:type="dcterms:W3CDTF">2015-09-30T05:54:41Z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