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47" autoAdjust="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dirty="0">
              <a:solidFill>
                <a:schemeClr val="hlink"/>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dirty="0">
              <a:latin typeface="Calibri" pitchFamily="34" charset="0"/>
              <a:cs typeface="Calibri" pitchFamily="34" charset="0"/>
            </a:endParaRPr>
          </a:p>
          <a:p>
            <a:pPr>
              <a:defRPr/>
            </a:pPr>
            <a:r>
              <a:rPr lang="en-US" dirty="0">
                <a:latin typeface="Calibri" pitchFamily="34" charset="0"/>
                <a:cs typeface="Calibri" pitchFamily="34" charset="0"/>
              </a:rPr>
              <a:t> </a:t>
            </a: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0" y="2209800"/>
            <a:ext cx="5562600" cy="892552"/>
          </a:xfrm>
          <a:prstGeom prst="rect">
            <a:avLst/>
          </a:prstGeom>
          <a:noFill/>
          <a:ln w="9525">
            <a:noFill/>
            <a:miter lim="800000"/>
            <a:headEnd/>
            <a:tailEnd/>
          </a:ln>
        </p:spPr>
        <p:txBody>
          <a:bodyPr wrap="square">
            <a:spAutoFit/>
          </a:bodyPr>
          <a:lstStyle/>
          <a:p>
            <a:r>
              <a:rPr lang="en-US" sz="1600" b="1" dirty="0">
                <a:solidFill>
                  <a:schemeClr val="accent2"/>
                </a:solidFill>
                <a:latin typeface="Calibri" pitchFamily="34" charset="0"/>
                <a:cs typeface="Calibri" pitchFamily="34" charset="0"/>
              </a:rPr>
              <a:t>What happened </a:t>
            </a:r>
          </a:p>
          <a:p>
            <a:r>
              <a:rPr lang="en-US" sz="1200" dirty="0">
                <a:latin typeface="Calibri" pitchFamily="34" charset="0"/>
                <a:cs typeface="Calibri" pitchFamily="34" charset="0"/>
              </a:rPr>
              <a:t>A roustabout was placing a sling on to a crane hook.  As he dropped the sling down on to the hook he forgot that his fingers were still holding the sling and two of them were crushed between the hook and sling painfully fracturing them. </a:t>
            </a:r>
          </a:p>
        </p:txBody>
      </p:sp>
      <p:sp>
        <p:nvSpPr>
          <p:cNvPr id="18" name="Rectangle 4"/>
          <p:cNvSpPr>
            <a:spLocks noChangeArrowheads="1"/>
          </p:cNvSpPr>
          <p:nvPr/>
        </p:nvSpPr>
        <p:spPr bwMode="auto">
          <a:xfrm>
            <a:off x="609600" y="33528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print"/>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print"/>
          <a:stretch>
            <a:fillRect/>
          </a:stretch>
        </p:blipFill>
        <p:spPr>
          <a:xfrm>
            <a:off x="5334000" y="4800600"/>
            <a:ext cx="762000" cy="1820755"/>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2464920066"/>
              </p:ext>
            </p:extLst>
          </p:nvPr>
        </p:nvGraphicFramePr>
        <p:xfrm>
          <a:off x="1371601" y="762000"/>
          <a:ext cx="7696199" cy="914400"/>
        </p:xfrm>
        <a:graphic>
          <a:graphicData uri="http://schemas.openxmlformats.org/drawingml/2006/table">
            <a:tbl>
              <a:tblPr firstRow="1" bandRow="1">
                <a:tableStyleId>{5C22544A-7EE6-4342-B048-85BDC9FD1C3A}</a:tableStyleId>
              </a:tblPr>
              <a:tblGrid>
                <a:gridCol w="1504607">
                  <a:extLst>
                    <a:ext uri="{9D8B030D-6E8A-4147-A177-3AD203B41FA5}">
                      <a16:colId xmlns:a16="http://schemas.microsoft.com/office/drawing/2014/main" val="20000"/>
                    </a:ext>
                  </a:extLst>
                </a:gridCol>
                <a:gridCol w="2943795">
                  <a:extLst>
                    <a:ext uri="{9D8B030D-6E8A-4147-A177-3AD203B41FA5}">
                      <a16:colId xmlns:a16="http://schemas.microsoft.com/office/drawing/2014/main" val="20001"/>
                    </a:ext>
                  </a:extLst>
                </a:gridCol>
                <a:gridCol w="1092860">
                  <a:extLst>
                    <a:ext uri="{9D8B030D-6E8A-4147-A177-3AD203B41FA5}">
                      <a16:colId xmlns:a16="http://schemas.microsoft.com/office/drawing/2014/main" val="20002"/>
                    </a:ext>
                  </a:extLst>
                </a:gridCol>
                <a:gridCol w="2154937">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LTI (#40)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baseline="0" dirty="0">
                          <a:solidFill>
                            <a:schemeClr val="dk1"/>
                          </a:solidFill>
                          <a:latin typeface="Calibri" pitchFamily="34" charset="0"/>
                          <a:ea typeface="+mn-ea"/>
                          <a:cs typeface="Calibri" pitchFamily="34" charset="0"/>
                        </a:rPr>
                        <a:t>1091103</a:t>
                      </a:r>
                      <a:endParaRPr lang="en-US" sz="1400" b="0" kern="1200" baseline="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04/10/2015 (14:30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Marmul</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228600" y="4038600"/>
            <a:ext cx="4724400" cy="762000"/>
          </a:xfrm>
          <a:prstGeom prst="wedgeRoundRectCallout">
            <a:avLst>
              <a:gd name="adj1" fmla="val 60896"/>
              <a:gd name="adj2" fmla="val 112196"/>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200" dirty="0">
                <a:solidFill>
                  <a:srgbClr val="000000"/>
                </a:solidFill>
                <a:latin typeface="Calibri" pitchFamily="34" charset="0"/>
                <a:cs typeface="Calibri" pitchFamily="34" charset="0"/>
              </a:rPr>
              <a:t>Do you always know where you are placing your fingers?</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always think where your fingers might become trapped?</a:t>
            </a:r>
          </a:p>
          <a:p>
            <a:pPr marL="342900" indent="-342900">
              <a:buFont typeface="Arial" charset="0"/>
              <a:buAutoNum type="arabicPeriod"/>
            </a:pPr>
            <a:r>
              <a:rPr lang="en-US" sz="1200" dirty="0">
                <a:solidFill>
                  <a:srgbClr val="000000"/>
                </a:solidFill>
                <a:latin typeface="Calibri" pitchFamily="34" charset="0"/>
                <a:cs typeface="Calibri" pitchFamily="34" charset="0"/>
              </a:rPr>
              <a:t>Are you always giving your task your full attention?</a:t>
            </a:r>
          </a:p>
          <a:p>
            <a:pPr marL="342900" indent="-342900">
              <a:buFont typeface="Arial" charset="0"/>
              <a:buAutoNum type="arabicPeriod"/>
            </a:pPr>
            <a:endParaRPr lang="en-GB" sz="12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p:txBody>
      </p:sp>
      <p:pic>
        <p:nvPicPr>
          <p:cNvPr id="3" name="Picture 2"/>
          <p:cNvPicPr>
            <a:picLocks noChangeAspect="1" noChangeArrowheads="1"/>
          </p:cNvPicPr>
          <p:nvPr/>
        </p:nvPicPr>
        <p:blipFill>
          <a:blip r:embed="rId5" cstate="print"/>
          <a:srcRect/>
          <a:stretch>
            <a:fillRect/>
          </a:stretch>
        </p:blipFill>
        <p:spPr bwMode="auto">
          <a:xfrm>
            <a:off x="5943600" y="1981200"/>
            <a:ext cx="2530466" cy="1675308"/>
          </a:xfrm>
          <a:prstGeom prst="rect">
            <a:avLst/>
          </a:prstGeom>
          <a:noFill/>
          <a:ln w="9525">
            <a:noFill/>
            <a:miter lim="800000"/>
            <a:headEnd/>
            <a:tailEnd/>
          </a:ln>
        </p:spPr>
      </p:pic>
      <p:pic>
        <p:nvPicPr>
          <p:cNvPr id="4" name="Picture 3"/>
          <p:cNvPicPr>
            <a:picLocks noChangeAspect="1" noChangeArrowheads="1"/>
          </p:cNvPicPr>
          <p:nvPr/>
        </p:nvPicPr>
        <p:blipFill>
          <a:blip r:embed="rId6" cstate="print"/>
          <a:srcRect/>
          <a:stretch>
            <a:fillRect/>
          </a:stretch>
        </p:blipFill>
        <p:spPr bwMode="auto">
          <a:xfrm flipV="1">
            <a:off x="7842662" y="3534890"/>
            <a:ext cx="609600" cy="116114"/>
          </a:xfrm>
          <a:prstGeom prst="rect">
            <a:avLst/>
          </a:prstGeom>
          <a:noFill/>
          <a:ln w="9525">
            <a:noFill/>
            <a:miter lim="800000"/>
            <a:headEnd/>
            <a:tailEnd/>
          </a:ln>
        </p:spPr>
      </p:pic>
      <p:pic>
        <p:nvPicPr>
          <p:cNvPr id="1028" name="Picture 4" descr="G:\MSE3\Mr Musleh\All Mr Musleh Images\GENERAL\SQASHED Fingers.png"/>
          <p:cNvPicPr>
            <a:picLocks noChangeAspect="1" noChangeArrowheads="1"/>
          </p:cNvPicPr>
          <p:nvPr/>
        </p:nvPicPr>
        <p:blipFill>
          <a:blip r:embed="rId7" cstate="print"/>
          <a:srcRect/>
          <a:stretch>
            <a:fillRect/>
          </a:stretch>
        </p:blipFill>
        <p:spPr bwMode="auto">
          <a:xfrm>
            <a:off x="131374" y="762000"/>
            <a:ext cx="1164026" cy="1295400"/>
          </a:xfrm>
          <a:prstGeom prst="rect">
            <a:avLst/>
          </a:prstGeom>
          <a:noFill/>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19090</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AEE91AE9-2E49-40C8-89BA-A46CC25A0BC2}"/>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http://schemas.microsoft.com/sharepoint/v3"/>
    <ds:schemaRef ds:uri="http://schemas.microsoft.com/office/2006/documentManagement/types"/>
    <ds:schemaRef ds:uri="4880e4f8-4b7d-4bdd-91e3-e10d47036eca"/>
    <ds:schemaRef ds:uri="http://schemas.microsoft.com/office/2006/metadata/properties"/>
    <ds:schemaRef ds:uri="http://www.w3.org/XML/1998/namespace"/>
    <ds:schemaRef ds:uri="http://purl.org/dc/elements/1.1/"/>
    <ds:schemaRef ds:uri="http://purl.org/dc/terms/"/>
    <ds:schemaRef ds:uri="http://purl.org/dc/dcmitype/"/>
    <ds:schemaRef ds:uri="http://schemas.microsoft.com/office/infopath/2007/PartnerControls"/>
    <ds:schemaRef ds:uri="http://schemas.openxmlformats.org/package/2006/metadata/core-properties"/>
    <ds:schemaRef ds:uri="9d51eac6-a7d5-47f5-a119-63d146adb134"/>
    <ds:schemaRef ds:uri="http://schemas.microsoft.com/sharepoint/v3/fields"/>
    <ds:schemaRef ds:uri="4880E4F8-4B7D-4BDD-91E3-E10D47036ECA"/>
  </ds:schemaRefs>
</ds:datastoreItem>
</file>

<file path=docProps/app.xml><?xml version="1.0" encoding="utf-8"?>
<Properties xmlns="http://schemas.openxmlformats.org/officeDocument/2006/extended-properties" xmlns:vt="http://schemas.openxmlformats.org/officeDocument/2006/docPropsVTypes">
  <Template/>
  <TotalTime>3726</TotalTime>
  <Words>145</Words>
  <Application>Microsoft Office PowerPoint</Application>
  <PresentationFormat>On-screen Show (4:3)</PresentationFormat>
  <Paragraphs>26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371</cp:revision>
  <dcterms:created xsi:type="dcterms:W3CDTF">2001-05-03T06:07:08Z</dcterms:created>
  <dcterms:modified xsi:type="dcterms:W3CDTF">2024-04-21T10:49:50Z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