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2133600"/>
            <a:ext cx="5562600" cy="1077218"/>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 </a:t>
            </a:r>
          </a:p>
          <a:p>
            <a:pPr>
              <a:buNone/>
            </a:pPr>
            <a:r>
              <a:rPr lang="en-US" sz="1200" dirty="0">
                <a:latin typeface="Calibri" pitchFamily="34" charset="0"/>
                <a:cs typeface="Calibri" pitchFamily="34" charset="0"/>
              </a:rPr>
              <a:t>A crane was rigging a new traveling block up to the rig floor.  The driller thinking the travelling block swivel was stuck tried to free it by hand and as it came free it rotated trapping his thumb against the body of traveling block . </a:t>
            </a:r>
            <a:r>
              <a:rPr lang="en-US" sz="1200">
                <a:latin typeface="Calibri" pitchFamily="34" charset="0"/>
                <a:cs typeface="Calibri" pitchFamily="34" charset="0"/>
              </a:rPr>
              <a:t>He lost </a:t>
            </a:r>
            <a:r>
              <a:rPr lang="en-US" sz="1200" dirty="0">
                <a:latin typeface="Calibri" pitchFamily="34" charset="0"/>
                <a:cs typeface="Calibri" pitchFamily="34" charset="0"/>
              </a:rPr>
              <a:t>the tip of his </a:t>
            </a:r>
            <a:r>
              <a:rPr lang="en-US" sz="1200">
                <a:latin typeface="Calibri" pitchFamily="34" charset="0"/>
                <a:cs typeface="Calibri" pitchFamily="34" charset="0"/>
              </a:rPr>
              <a:t>thumb.	</a:t>
            </a:r>
            <a:endParaRPr lang="en-US" sz="1200" dirty="0">
              <a:latin typeface="Calibri" pitchFamily="34" charset="0"/>
              <a:cs typeface="Calibri" pitchFamily="34" charset="0"/>
            </a:endParaRPr>
          </a:p>
        </p:txBody>
      </p:sp>
      <p:sp>
        <p:nvSpPr>
          <p:cNvPr id="18" name="Rectangle 4"/>
          <p:cNvSpPr>
            <a:spLocks noChangeArrowheads="1"/>
          </p:cNvSpPr>
          <p:nvPr/>
        </p:nvSpPr>
        <p:spPr bwMode="auto">
          <a:xfrm>
            <a:off x="609600" y="33528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334000" y="4800600"/>
            <a:ext cx="762000" cy="1820755"/>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2684973111"/>
              </p:ext>
            </p:extLst>
          </p:nvPr>
        </p:nvGraphicFramePr>
        <p:xfrm>
          <a:off x="1371601" y="762000"/>
          <a:ext cx="7696199" cy="914400"/>
        </p:xfrm>
        <a:graphic>
          <a:graphicData uri="http://schemas.openxmlformats.org/drawingml/2006/table">
            <a:tbl>
              <a:tblPr firstRow="1" bandRow="1">
                <a:tableStyleId>{5C22544A-7EE6-4342-B048-85BDC9FD1C3A}</a:tableStyleId>
              </a:tblPr>
              <a:tblGrid>
                <a:gridCol w="1504607">
                  <a:extLst>
                    <a:ext uri="{9D8B030D-6E8A-4147-A177-3AD203B41FA5}">
                      <a16:colId xmlns:a16="http://schemas.microsoft.com/office/drawing/2014/main" val="20000"/>
                    </a:ext>
                  </a:extLst>
                </a:gridCol>
                <a:gridCol w="2943795">
                  <a:extLst>
                    <a:ext uri="{9D8B030D-6E8A-4147-A177-3AD203B41FA5}">
                      <a16:colId xmlns:a16="http://schemas.microsoft.com/office/drawing/2014/main" val="20001"/>
                    </a:ext>
                  </a:extLst>
                </a:gridCol>
                <a:gridCol w="1092860">
                  <a:extLst>
                    <a:ext uri="{9D8B030D-6E8A-4147-A177-3AD203B41FA5}">
                      <a16:colId xmlns:a16="http://schemas.microsoft.com/office/drawing/2014/main" val="20002"/>
                    </a:ext>
                  </a:extLst>
                </a:gridCol>
                <a:gridCol w="2154937">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 (#45)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1091528</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11/11/2015 (19:30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Lekhwair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a:t>
            </a:r>
            <a:r>
              <a:rPr lang="en-GB" b="1">
                <a:solidFill>
                  <a:srgbClr val="FFC000"/>
                </a:solidFill>
                <a:latin typeface="Calibri" pitchFamily="34" charset="0"/>
                <a:cs typeface="Calibri" pitchFamily="34" charset="0"/>
              </a:rPr>
              <a:t>First Alert</a:t>
            </a:r>
            <a:r>
              <a:rPr lang="en-US" sz="1600" b="1">
                <a:solidFill>
                  <a:schemeClr val="bg1"/>
                </a:solidFill>
                <a:latin typeface="Calibri" pitchFamily="34" charset="0"/>
                <a:cs typeface="Calibri" pitchFamily="34" charset="0"/>
              </a:rPr>
              <a: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228600" y="3886200"/>
            <a:ext cx="5029200" cy="990600"/>
          </a:xfrm>
          <a:prstGeom prst="wedgeRoundRectCallout">
            <a:avLst>
              <a:gd name="adj1" fmla="val 56413"/>
              <a:gd name="adj2" fmla="val 94241"/>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What will happen when you free something that is stuck?</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keep your fingers out of the line of fire?</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check its safe before you place your hands near moving parts?</a:t>
            </a:r>
          </a:p>
          <a:p>
            <a:pPr marL="342900" indent="-342900"/>
            <a:endParaRPr lang="en-GB" sz="12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38" name="TextBox 37"/>
          <p:cNvSpPr txBox="1"/>
          <p:nvPr/>
        </p:nvSpPr>
        <p:spPr>
          <a:xfrm>
            <a:off x="6781800" y="4876800"/>
            <a:ext cx="1676400" cy="276999"/>
          </a:xfrm>
          <a:prstGeom prst="rect">
            <a:avLst/>
          </a:prstGeom>
          <a:solidFill>
            <a:schemeClr val="bg1"/>
          </a:solidFill>
          <a:ln>
            <a:solidFill>
              <a:schemeClr val="tx1"/>
            </a:solidFill>
          </a:ln>
        </p:spPr>
        <p:txBody>
          <a:bodyPr wrap="square" rtlCol="0">
            <a:spAutoFit/>
          </a:bodyPr>
          <a:lstStyle/>
          <a:p>
            <a:pPr algn="ctr"/>
            <a:r>
              <a:rPr lang="en-GB" sz="1200" dirty="0">
                <a:latin typeface="Calibri" pitchFamily="34" charset="0"/>
                <a:cs typeface="Calibri" pitchFamily="34" charset="0"/>
              </a:rPr>
              <a:t>Trap point </a:t>
            </a:r>
          </a:p>
        </p:txBody>
      </p:sp>
      <p:pic>
        <p:nvPicPr>
          <p:cNvPr id="24" name="Picture 2"/>
          <p:cNvPicPr>
            <a:picLocks noChangeAspect="1" noChangeArrowheads="1"/>
          </p:cNvPicPr>
          <p:nvPr/>
        </p:nvPicPr>
        <p:blipFill>
          <a:blip r:embed="rId5" cstate="email"/>
          <a:srcRect/>
          <a:stretch>
            <a:fillRect/>
          </a:stretch>
        </p:blipFill>
        <p:spPr bwMode="auto">
          <a:xfrm>
            <a:off x="5562600" y="1828800"/>
            <a:ext cx="3434481" cy="2819400"/>
          </a:xfrm>
          <a:prstGeom prst="rect">
            <a:avLst/>
          </a:prstGeom>
          <a:noFill/>
          <a:ln w="9525">
            <a:noFill/>
            <a:miter lim="800000"/>
            <a:headEnd/>
            <a:tailEnd/>
          </a:ln>
        </p:spPr>
      </p:pic>
      <p:sp>
        <p:nvSpPr>
          <p:cNvPr id="21" name="Curved Down Arrow 20"/>
          <p:cNvSpPr/>
          <p:nvPr/>
        </p:nvSpPr>
        <p:spPr bwMode="auto">
          <a:xfrm rot="19702546">
            <a:off x="6030542" y="2192788"/>
            <a:ext cx="1249601" cy="487603"/>
          </a:xfrm>
          <a:prstGeom prst="curved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23" name="Picture 22" descr="MACHINERY.png"/>
          <p:cNvPicPr>
            <a:picLocks noChangeAspect="1"/>
          </p:cNvPicPr>
          <p:nvPr/>
        </p:nvPicPr>
        <p:blipFill>
          <a:blip r:embed="rId6" cstate="email"/>
          <a:stretch>
            <a:fillRect/>
          </a:stretch>
        </p:blipFill>
        <p:spPr>
          <a:xfrm>
            <a:off x="74097" y="692781"/>
            <a:ext cx="1145103" cy="1129038"/>
          </a:xfrm>
          <a:prstGeom prst="rect">
            <a:avLst/>
          </a:prstGeom>
        </p:spPr>
      </p:pic>
      <p:pic>
        <p:nvPicPr>
          <p:cNvPr id="22" name="Picture 21" descr="left arm gloved.png"/>
          <p:cNvPicPr>
            <a:picLocks noChangeAspect="1"/>
          </p:cNvPicPr>
          <p:nvPr/>
        </p:nvPicPr>
        <p:blipFill>
          <a:blip r:embed="rId7" cstate="email"/>
          <a:stretch>
            <a:fillRect/>
          </a:stretch>
        </p:blipFill>
        <p:spPr>
          <a:xfrm rot="1923405">
            <a:off x="6745842" y="3017234"/>
            <a:ext cx="719883" cy="1909896"/>
          </a:xfrm>
          <a:prstGeom prst="rect">
            <a:avLst/>
          </a:prstGeom>
        </p:spPr>
      </p:pic>
      <p:cxnSp>
        <p:nvCxnSpPr>
          <p:cNvPr id="39" name="Straight Arrow Connector 38"/>
          <p:cNvCxnSpPr>
            <a:stCxn id="38" idx="0"/>
          </p:cNvCxnSpPr>
          <p:nvPr/>
        </p:nvCxnSpPr>
        <p:spPr bwMode="auto">
          <a:xfrm rot="5400000" flipH="1" flipV="1">
            <a:off x="7048500" y="4229100"/>
            <a:ext cx="1219200" cy="76200"/>
          </a:xfrm>
          <a:prstGeom prst="straightConnector1">
            <a:avLst/>
          </a:prstGeom>
          <a:solidFill>
            <a:schemeClr val="accent1"/>
          </a:solidFill>
          <a:ln w="22225" cap="flat" cmpd="sng" algn="ctr">
            <a:solidFill>
              <a:srgbClr val="FF0000"/>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91589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0F9A5790-FB57-46D9-9974-F797CE0CB257}"/>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purl.org/dc/elements/1.1/"/>
    <ds:schemaRef ds:uri="9d51eac6-a7d5-47f5-a119-63d146adb134"/>
    <ds:schemaRef ds:uri="http://www.w3.org/XML/1998/namespace"/>
    <ds:schemaRef ds:uri="http://purl.org/dc/terms/"/>
    <ds:schemaRef ds:uri="http://schemas.microsoft.com/office/2006/documentManagement/types"/>
    <ds:schemaRef ds:uri="http://schemas.microsoft.com/sharepoint/v3/fields"/>
    <ds:schemaRef ds:uri="http://schemas.openxmlformats.org/package/2006/metadata/core-properties"/>
    <ds:schemaRef ds:uri="http://schemas.microsoft.com/office/2006/metadata/properties"/>
    <ds:schemaRef ds:uri="http://schemas.microsoft.com/office/infopath/2007/PartnerControls"/>
    <ds:schemaRef ds:uri="http://purl.org/dc/dcmitype/"/>
    <ds:schemaRef ds:uri="4880e4f8-4b7d-4bdd-91e3-e10d47036eca"/>
    <ds:schemaRef ds:uri="4880E4F8-4B7D-4BDD-91E3-E10D47036ECA"/>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3892</TotalTime>
  <Words>160</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407</cp:revision>
  <dcterms:created xsi:type="dcterms:W3CDTF">2001-05-03T06:07:08Z</dcterms:created>
  <dcterms:modified xsi:type="dcterms:W3CDTF">2024-04-21T10:46:39Z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