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133600"/>
            <a:ext cx="5715000" cy="1631216"/>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a:t>
            </a:r>
          </a:p>
          <a:p>
            <a:pPr algn="just"/>
            <a:r>
              <a:rPr lang="en-US" sz="1200" dirty="0">
                <a:solidFill>
                  <a:srgbClr val="000000"/>
                </a:solidFill>
                <a:latin typeface="Arial" panose="020B0604020202020204" pitchFamily="34" charset="0"/>
                <a:ea typeface="Calibri" panose="020F0502020204030204" pitchFamily="34" charset="0"/>
                <a:cs typeface="Times New Roman" panose="02020603050405020304" pitchFamily="18" charset="0"/>
              </a:rPr>
              <a:t>The deceased stood between two </a:t>
            </a:r>
            <a:r>
              <a:rPr lang="en-US" sz="1200" dirty="0" err="1">
                <a:solidFill>
                  <a:srgbClr val="000000"/>
                </a:solidFill>
                <a:latin typeface="Arial" panose="020B0604020202020204" pitchFamily="34" charset="0"/>
                <a:ea typeface="Calibri" panose="020F0502020204030204" pitchFamily="34" charset="0"/>
                <a:cs typeface="Times New Roman" panose="02020603050405020304" pitchFamily="18" charset="0"/>
              </a:rPr>
              <a:t>Frac</a:t>
            </a:r>
            <a:r>
              <a:rPr lang="en-US" sz="1200" dirty="0">
                <a:solidFill>
                  <a:srgbClr val="000000"/>
                </a:solidFill>
                <a:latin typeface="Arial" panose="020B0604020202020204" pitchFamily="34" charset="0"/>
                <a:ea typeface="Calibri" panose="020F0502020204030204" pitchFamily="34" charset="0"/>
                <a:cs typeface="Times New Roman" panose="02020603050405020304" pitchFamily="18" charset="0"/>
              </a:rPr>
              <a:t> tanks and reached under one of the tanks to pull on the locking handle of </a:t>
            </a:r>
            <a:r>
              <a:rPr lang="en-US" sz="1200" strike="sngStrike" dirty="0">
                <a:solidFill>
                  <a:srgbClr val="000000"/>
                </a:solidFill>
                <a:latin typeface="Arial" panose="020B0604020202020204" pitchFamily="34" charset="0"/>
                <a:ea typeface="Calibri" panose="020F0502020204030204" pitchFamily="34" charset="0"/>
                <a:cs typeface="Times New Roman" panose="02020603050405020304" pitchFamily="18" charset="0"/>
              </a:rPr>
              <a:t>a</a:t>
            </a:r>
            <a:r>
              <a:rPr lang="en-US" sz="1200" dirty="0">
                <a:solidFill>
                  <a:srgbClr val="000000"/>
                </a:solidFill>
                <a:latin typeface="Arial" panose="020B0604020202020204" pitchFamily="34" charset="0"/>
                <a:ea typeface="Calibri" panose="020F0502020204030204" pitchFamily="34" charset="0"/>
                <a:cs typeface="Times New Roman" panose="02020603050405020304" pitchFamily="18" charset="0"/>
              </a:rPr>
              <a:t> pin connection between truck and tank (5</a:t>
            </a:r>
            <a:r>
              <a:rPr lang="en-US" sz="1200" baseline="30000" dirty="0">
                <a:solidFill>
                  <a:srgbClr val="000000"/>
                </a:solidFill>
                <a:latin typeface="Arial" panose="020B0604020202020204" pitchFamily="34" charset="0"/>
                <a:ea typeface="Calibri" panose="020F0502020204030204" pitchFamily="34" charset="0"/>
                <a:cs typeface="Times New Roman" panose="02020603050405020304" pitchFamily="18" charset="0"/>
              </a:rPr>
              <a:t>th</a:t>
            </a:r>
            <a:r>
              <a:rPr lang="en-US" sz="1200" dirty="0">
                <a:solidFill>
                  <a:srgbClr val="000000"/>
                </a:solidFill>
                <a:latin typeface="Arial" panose="020B0604020202020204" pitchFamily="34" charset="0"/>
                <a:ea typeface="Calibri" panose="020F0502020204030204" pitchFamily="34" charset="0"/>
                <a:cs typeface="Times New Roman" panose="02020603050405020304" pitchFamily="18" charset="0"/>
              </a:rPr>
              <a:t> wheel).  A crane was in place to hold the tanks weight after the truck had driven out from under the tank. The crane boom was positioned slightly wrong and as the crane took the weight, the tank swung  sideways crushing the deceased between the two tanks. He died shortly afterwards.</a:t>
            </a:r>
            <a:r>
              <a:rPr lang="en-US" sz="1200" b="1" dirty="0">
                <a:solidFill>
                  <a:schemeClr val="accent2"/>
                </a:solidFill>
                <a:latin typeface="Calibri" pitchFamily="34" charset="0"/>
                <a:cs typeface="Calibri" pitchFamily="34" charset="0"/>
              </a:rPr>
              <a:t> </a:t>
            </a:r>
          </a:p>
          <a:p>
            <a:r>
              <a:rPr lang="en-US" sz="1200" dirty="0">
                <a:latin typeface="Calibri" pitchFamily="34" charset="0"/>
                <a:cs typeface="Calibri" pitchFamily="34" charset="0"/>
              </a:rPr>
              <a:t>	</a:t>
            </a:r>
          </a:p>
        </p:txBody>
      </p:sp>
      <p:sp>
        <p:nvSpPr>
          <p:cNvPr id="18" name="Rectangle 4"/>
          <p:cNvSpPr>
            <a:spLocks noChangeArrowheads="1"/>
          </p:cNvSpPr>
          <p:nvPr/>
        </p:nvSpPr>
        <p:spPr bwMode="auto">
          <a:xfrm>
            <a:off x="609600" y="3730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5181600"/>
            <a:ext cx="685800" cy="12954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642787344"/>
              </p:ext>
            </p:extLst>
          </p:nvPr>
        </p:nvGraphicFramePr>
        <p:xfrm>
          <a:off x="1371601" y="762000"/>
          <a:ext cx="7696199" cy="914400"/>
        </p:xfrm>
        <a:graphic>
          <a:graphicData uri="http://schemas.openxmlformats.org/drawingml/2006/table">
            <a:tbl>
              <a:tblPr firstRow="1" bandRow="1">
                <a:tableStyleId>{5C22544A-7EE6-4342-B048-85BDC9FD1C3A}</a:tableStyleId>
              </a:tblPr>
              <a:tblGrid>
                <a:gridCol w="1504607">
                  <a:extLst>
                    <a:ext uri="{9D8B030D-6E8A-4147-A177-3AD203B41FA5}">
                      <a16:colId xmlns:a16="http://schemas.microsoft.com/office/drawing/2014/main" val="20000"/>
                    </a:ext>
                  </a:extLst>
                </a:gridCol>
                <a:gridCol w="2943795">
                  <a:extLst>
                    <a:ext uri="{9D8B030D-6E8A-4147-A177-3AD203B41FA5}">
                      <a16:colId xmlns:a16="http://schemas.microsoft.com/office/drawing/2014/main" val="20001"/>
                    </a:ext>
                  </a:extLst>
                </a:gridCol>
                <a:gridCol w="1092860">
                  <a:extLst>
                    <a:ext uri="{9D8B030D-6E8A-4147-A177-3AD203B41FA5}">
                      <a16:colId xmlns:a16="http://schemas.microsoft.com/office/drawing/2014/main" val="20002"/>
                    </a:ext>
                  </a:extLst>
                </a:gridCol>
                <a:gridCol w="2154937">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Fatality crush Injury </a:t>
                      </a:r>
                      <a:r>
                        <a:rPr lang="en-US" sz="1400" b="0" kern="1200" dirty="0">
                          <a:solidFill>
                            <a:schemeClr val="tx1"/>
                          </a:solidFill>
                          <a:latin typeface="Calibri" pitchFamily="34" charset="0"/>
                          <a:ea typeface="+mn-ea"/>
                          <a:cs typeface="Calibri" pitchFamily="34" charset="0"/>
                        </a:rPr>
                        <a:t>LTI (#47)</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1091574</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17/11/2015 (11:40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Nimr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228600" y="4114800"/>
            <a:ext cx="5334000" cy="990600"/>
          </a:xfrm>
          <a:prstGeom prst="wedgeRoundRectCallout">
            <a:avLst>
              <a:gd name="adj1" fmla="val 56092"/>
              <a:gd name="adj2" fmla="val 95966"/>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200" dirty="0">
                <a:solidFill>
                  <a:srgbClr val="000000"/>
                </a:solidFill>
                <a:latin typeface="Calibri" pitchFamily="34" charset="0"/>
                <a:cs typeface="Calibri" pitchFamily="34" charset="0"/>
              </a:rPr>
              <a:t>Are you using defective equipment instead of getting it repaired?</a:t>
            </a:r>
          </a:p>
          <a:p>
            <a:pPr marL="342900" indent="-342900">
              <a:buFont typeface="Arial" charset="0"/>
              <a:buAutoNum type="arabicPeriod"/>
            </a:pPr>
            <a:r>
              <a:rPr lang="en-US" sz="1200" dirty="0">
                <a:solidFill>
                  <a:srgbClr val="000000"/>
                </a:solidFill>
                <a:latin typeface="Calibri" pitchFamily="34" charset="0"/>
                <a:cs typeface="Calibri" pitchFamily="34" charset="0"/>
              </a:rPr>
              <a:t>Is there always a competent supervisor managing lifting operations?</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consider crush points in your lifting plan?</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consider if you are ever in the ‘line of fire’?</a:t>
            </a: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pic>
        <p:nvPicPr>
          <p:cNvPr id="19" name="Picture 18" descr="sad.png"/>
          <p:cNvPicPr>
            <a:picLocks noChangeAspect="1"/>
          </p:cNvPicPr>
          <p:nvPr/>
        </p:nvPicPr>
        <p:blipFill>
          <a:blip r:embed="rId5" cstate="email"/>
          <a:stretch>
            <a:fillRect/>
          </a:stretch>
        </p:blipFill>
        <p:spPr>
          <a:xfrm>
            <a:off x="381000" y="762000"/>
            <a:ext cx="609600" cy="1219200"/>
          </a:xfrm>
          <a:prstGeom prst="rect">
            <a:avLst/>
          </a:prstGeom>
        </p:spPr>
      </p:pic>
      <p:pic>
        <p:nvPicPr>
          <p:cNvPr id="2" name="Picture 2"/>
          <p:cNvPicPr>
            <a:picLocks noChangeAspect="1" noChangeArrowheads="1"/>
          </p:cNvPicPr>
          <p:nvPr/>
        </p:nvPicPr>
        <p:blipFill>
          <a:blip r:embed="rId6" cstate="email"/>
          <a:srcRect/>
          <a:stretch>
            <a:fillRect/>
          </a:stretch>
        </p:blipFill>
        <p:spPr bwMode="auto">
          <a:xfrm>
            <a:off x="5791200" y="2057400"/>
            <a:ext cx="3073934" cy="2722563"/>
          </a:xfrm>
          <a:prstGeom prst="rect">
            <a:avLst/>
          </a:prstGeom>
          <a:noFill/>
          <a:ln w="9525">
            <a:noFill/>
            <a:miter lim="800000"/>
            <a:headEnd/>
            <a:tailEnd/>
          </a:ln>
          <a:effectLst/>
        </p:spPr>
      </p:pic>
      <p:sp>
        <p:nvSpPr>
          <p:cNvPr id="21" name="Explosion 1 20"/>
          <p:cNvSpPr/>
          <p:nvPr/>
        </p:nvSpPr>
        <p:spPr bwMode="auto">
          <a:xfrm>
            <a:off x="6781800" y="3886200"/>
            <a:ext cx="228600" cy="304800"/>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2" name="TextBox 21"/>
          <p:cNvSpPr txBox="1"/>
          <p:nvPr/>
        </p:nvSpPr>
        <p:spPr>
          <a:xfrm>
            <a:off x="6400800" y="4800600"/>
            <a:ext cx="1371600" cy="246221"/>
          </a:xfrm>
          <a:prstGeom prst="rect">
            <a:avLst/>
          </a:prstGeom>
          <a:noFill/>
          <a:ln>
            <a:solidFill>
              <a:schemeClr val="tx1"/>
            </a:solidFill>
          </a:ln>
        </p:spPr>
        <p:txBody>
          <a:bodyPr wrap="square" rtlCol="0">
            <a:spAutoFit/>
          </a:bodyPr>
          <a:lstStyle/>
          <a:p>
            <a:r>
              <a:rPr lang="en-GB" sz="1000" dirty="0">
                <a:latin typeface="Calibri" pitchFamily="34" charset="0"/>
                <a:cs typeface="Calibri" pitchFamily="34" charset="0"/>
              </a:rPr>
              <a:t>Position of deceased</a:t>
            </a:r>
          </a:p>
        </p:txBody>
      </p:sp>
      <p:cxnSp>
        <p:nvCxnSpPr>
          <p:cNvPr id="24" name="Straight Arrow Connector 23"/>
          <p:cNvCxnSpPr>
            <a:stCxn id="22" idx="0"/>
            <a:endCxn id="21" idx="2"/>
          </p:cNvCxnSpPr>
          <p:nvPr/>
        </p:nvCxnSpPr>
        <p:spPr bwMode="auto">
          <a:xfrm flipH="1" flipV="1">
            <a:off x="6871600" y="4191000"/>
            <a:ext cx="215000" cy="6096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91593</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95CC34-CD66-4D63-BC08-503298171456}"/>
</file>

<file path=customXml/itemProps2.xml><?xml version="1.0" encoding="utf-8"?>
<ds:datastoreItem xmlns:ds="http://schemas.openxmlformats.org/officeDocument/2006/customXml" ds:itemID="{3A5D88EA-5F43-417B-8A80-9407E5803871}">
  <ds:schemaRefs>
    <ds:schemaRef ds:uri="http://purl.org/dc/terms/"/>
    <ds:schemaRef ds:uri="http://purl.org/dc/dcmitype/"/>
    <ds:schemaRef ds:uri="4880e4f8-4b7d-4bdd-91e3-e10d47036eca"/>
    <ds:schemaRef ds:uri="http://schemas.microsoft.com/office/2006/documentManagement/types"/>
    <ds:schemaRef ds:uri="http://www.w3.org/XML/1998/namespace"/>
    <ds:schemaRef ds:uri="http://purl.org/dc/elements/1.1/"/>
    <ds:schemaRef ds:uri="http://schemas.microsoft.com/sharepoint/v3"/>
    <ds:schemaRef ds:uri="http://schemas.microsoft.com/office/infopath/2007/PartnerControls"/>
    <ds:schemaRef ds:uri="http://schemas.microsoft.com/office/2006/metadata/properties"/>
    <ds:schemaRef ds:uri="http://schemas.openxmlformats.org/package/2006/metadata/core-properties"/>
    <ds:schemaRef ds:uri="9d51eac6-a7d5-47f5-a119-63d146adb134"/>
    <ds:schemaRef ds:uri="http://schemas.microsoft.com/sharepoint/v3/fields"/>
    <ds:schemaRef ds:uri="4880E4F8-4B7D-4BDD-91E3-E10D47036ECA"/>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4242</TotalTime>
  <Words>203</Words>
  <Application>Microsoft Office PowerPoint</Application>
  <PresentationFormat>On-screen Show (4:3)</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452</cp:revision>
  <dcterms:created xsi:type="dcterms:W3CDTF">2001-05-03T06:07:08Z</dcterms:created>
  <dcterms:modified xsi:type="dcterms:W3CDTF">2024-04-21T10:45:41Z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